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84" r:id="rId2"/>
    <p:sldId id="309" r:id="rId3"/>
    <p:sldId id="257" r:id="rId4"/>
    <p:sldId id="269" r:id="rId5"/>
    <p:sldId id="285" r:id="rId6"/>
    <p:sldId id="286" r:id="rId7"/>
    <p:sldId id="289" r:id="rId8"/>
    <p:sldId id="288" r:id="rId9"/>
    <p:sldId id="287" r:id="rId10"/>
    <p:sldId id="290" r:id="rId11"/>
    <p:sldId id="291" r:id="rId12"/>
    <p:sldId id="292" r:id="rId13"/>
    <p:sldId id="296" r:id="rId14"/>
    <p:sldId id="295" r:id="rId15"/>
    <p:sldId id="293" r:id="rId16"/>
    <p:sldId id="294" r:id="rId17"/>
    <p:sldId id="299" r:id="rId18"/>
    <p:sldId id="300" r:id="rId19"/>
    <p:sldId id="301" r:id="rId20"/>
    <p:sldId id="302" r:id="rId21"/>
    <p:sldId id="303" r:id="rId22"/>
    <p:sldId id="282" r:id="rId23"/>
    <p:sldId id="298" r:id="rId24"/>
    <p:sldId id="305" r:id="rId25"/>
    <p:sldId id="306" r:id="rId26"/>
    <p:sldId id="307" r:id="rId27"/>
    <p:sldId id="30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HENALS_AIDI" initials="R" lastIdx="3" clrIdx="0">
    <p:extLst>
      <p:ext uri="{19B8F6BF-5375-455C-9EA6-DF929625EA0E}">
        <p15:presenceInfo xmlns:p15="http://schemas.microsoft.com/office/powerpoint/2012/main" userId="660bfcd9344f20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0" autoAdjust="0"/>
    <p:restoredTop sz="94660"/>
  </p:normalViewPr>
  <p:slideViewPr>
    <p:cSldViewPr snapToGrid="0">
      <p:cViewPr>
        <p:scale>
          <a:sx n="75" d="100"/>
          <a:sy n="75" d="100"/>
        </p:scale>
        <p:origin x="558" y="4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64B22-C53B-480A-BBB3-3D400BC2882B}"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D8E8E-C79E-4D39-A82B-1F9E833079D2}" type="slidenum">
              <a:rPr lang="en-US" smtClean="0"/>
              <a:t>‹#›</a:t>
            </a:fld>
            <a:endParaRPr lang="en-US"/>
          </a:p>
        </p:txBody>
      </p:sp>
    </p:spTree>
    <p:extLst>
      <p:ext uri="{BB962C8B-B14F-4D97-AF65-F5344CB8AC3E}">
        <p14:creationId xmlns:p14="http://schemas.microsoft.com/office/powerpoint/2010/main" val="102058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3639-4F26-46D5-810E-08F16702F41C}"/>
              </a:ext>
            </a:extLst>
          </p:cNvPr>
          <p:cNvSpPr>
            <a:spLocks noGrp="1"/>
          </p:cNvSpPr>
          <p:nvPr>
            <p:ph type="ctrTitle"/>
          </p:nvPr>
        </p:nvSpPr>
        <p:spPr>
          <a:xfrm>
            <a:off x="1524000" y="1122363"/>
            <a:ext cx="9144000" cy="117067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ormAutofit/>
          </a:bodyPr>
          <a:lstStyle>
            <a:lvl1pPr algn="ctr">
              <a:defRPr sz="4800" b="1"/>
            </a:lvl1pPr>
          </a:lstStyle>
          <a:p>
            <a:r>
              <a:rPr lang="en-US" dirty="0"/>
              <a:t>Click to edit Master title style</a:t>
            </a:r>
          </a:p>
        </p:txBody>
      </p:sp>
      <p:sp>
        <p:nvSpPr>
          <p:cNvPr id="3" name="Subtitle 2">
            <a:extLst>
              <a:ext uri="{FF2B5EF4-FFF2-40B4-BE49-F238E27FC236}">
                <a16:creationId xmlns:a16="http://schemas.microsoft.com/office/drawing/2014/main" id="{19C70298-4A00-487F-88BC-7A3072FA47D0}"/>
              </a:ext>
            </a:extLst>
          </p:cNvPr>
          <p:cNvSpPr>
            <a:spLocks noGrp="1"/>
          </p:cNvSpPr>
          <p:nvPr>
            <p:ph type="subTitle" idx="1" hasCustomPrompt="1"/>
          </p:nvPr>
        </p:nvSpPr>
        <p:spPr>
          <a:xfrm>
            <a:off x="1524000" y="2715775"/>
            <a:ext cx="9144000" cy="576066"/>
          </a:xfrm>
        </p:spPr>
        <p:txBody>
          <a:bodyPr anchor="ct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Name</a:t>
            </a:r>
          </a:p>
        </p:txBody>
      </p:sp>
      <p:sp>
        <p:nvSpPr>
          <p:cNvPr id="4" name="Date Placeholder 3">
            <a:extLst>
              <a:ext uri="{FF2B5EF4-FFF2-40B4-BE49-F238E27FC236}">
                <a16:creationId xmlns:a16="http://schemas.microsoft.com/office/drawing/2014/main" id="{F24E990A-DF6C-414B-AB2D-5D28052D116B}"/>
              </a:ext>
            </a:extLst>
          </p:cNvPr>
          <p:cNvSpPr>
            <a:spLocks noGrp="1"/>
          </p:cNvSpPr>
          <p:nvPr>
            <p:ph type="dt" sz="half" idx="10"/>
          </p:nvPr>
        </p:nvSpPr>
        <p:spPr/>
        <p:txBody>
          <a:bodyPr/>
          <a:lstStyle/>
          <a:p>
            <a:fld id="{7F185E55-2A2B-4B57-9278-80D60B300083}" type="datetime1">
              <a:rPr lang="en-US" smtClean="0"/>
              <a:t>1/12/2025</a:t>
            </a:fld>
            <a:endParaRPr lang="en-US"/>
          </a:p>
        </p:txBody>
      </p:sp>
      <p:sp>
        <p:nvSpPr>
          <p:cNvPr id="5" name="Footer Placeholder 4">
            <a:extLst>
              <a:ext uri="{FF2B5EF4-FFF2-40B4-BE49-F238E27FC236}">
                <a16:creationId xmlns:a16="http://schemas.microsoft.com/office/drawing/2014/main" id="{44B350E2-539A-4F26-BA1F-9E883C7444B3}"/>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D21DDE46-7D77-4F57-B6F0-2B9BFF78ECB3}"/>
              </a:ext>
            </a:extLst>
          </p:cNvPr>
          <p:cNvSpPr>
            <a:spLocks noGrp="1"/>
          </p:cNvSpPr>
          <p:nvPr>
            <p:ph type="sldNum" sz="quarter" idx="12"/>
          </p:nvPr>
        </p:nvSpPr>
        <p:spPr/>
        <p:txBody>
          <a:bodyPr/>
          <a:lstStyle/>
          <a:p>
            <a:fld id="{B7CBE8AE-9389-4E4D-966C-8642C3CA71EB}" type="slidenum">
              <a:rPr lang="en-US" smtClean="0"/>
              <a:t>‹#›</a:t>
            </a:fld>
            <a:endParaRPr lang="en-US"/>
          </a:p>
        </p:txBody>
      </p:sp>
      <p:sp>
        <p:nvSpPr>
          <p:cNvPr id="7" name="Subtitle 2">
            <a:extLst>
              <a:ext uri="{FF2B5EF4-FFF2-40B4-BE49-F238E27FC236}">
                <a16:creationId xmlns:a16="http://schemas.microsoft.com/office/drawing/2014/main" id="{DB74BD79-CBFB-4200-A2E1-5889B0028305}"/>
              </a:ext>
            </a:extLst>
          </p:cNvPr>
          <p:cNvSpPr txBox="1">
            <a:spLocks/>
          </p:cNvSpPr>
          <p:nvPr userDrawn="1"/>
        </p:nvSpPr>
        <p:spPr>
          <a:xfrm>
            <a:off x="1524000" y="4536062"/>
            <a:ext cx="9144000" cy="5760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rgbClr val="C00000"/>
              </a:buClr>
              <a:buSzPct val="120000"/>
              <a:buFont typeface="Wingdings" panose="05000000000000000000" pitchFamily="2" charset="2"/>
              <a:buNone/>
              <a:defRPr sz="2400" kern="1200">
                <a:solidFill>
                  <a:schemeClr val="tx1"/>
                </a:solidFill>
                <a:latin typeface="Bell MT" panose="02020503060305020303" pitchFamily="18" charset="0"/>
                <a:ea typeface="+mn-ea"/>
                <a:cs typeface="+mn-cs"/>
              </a:defRPr>
            </a:lvl1pPr>
            <a:lvl2pPr marL="457200" indent="0" algn="ctr" defTabSz="914400" rtl="0" eaLnBrk="1" latinLnBrk="0" hangingPunct="1">
              <a:lnSpc>
                <a:spcPct val="70000"/>
              </a:lnSpc>
              <a:spcBef>
                <a:spcPts val="600"/>
              </a:spcBef>
              <a:buClr>
                <a:srgbClr val="C00000"/>
              </a:buClr>
              <a:buSzPct val="120000"/>
              <a:buFont typeface="Wingdings" panose="05000000000000000000" pitchFamily="2" charset="2"/>
              <a:buNone/>
              <a:defRPr sz="2000" kern="1200">
                <a:solidFill>
                  <a:schemeClr val="tx1"/>
                </a:solidFill>
                <a:latin typeface="Bell MT" panose="02020503060305020303" pitchFamily="18" charset="0"/>
                <a:ea typeface="+mn-ea"/>
                <a:cs typeface="+mn-cs"/>
              </a:defRPr>
            </a:lvl2pPr>
            <a:lvl3pPr marL="914400" indent="0" algn="ctr" defTabSz="914400" rtl="0" eaLnBrk="1" latinLnBrk="0" hangingPunct="1">
              <a:lnSpc>
                <a:spcPct val="90000"/>
              </a:lnSpc>
              <a:spcBef>
                <a:spcPts val="500"/>
              </a:spcBef>
              <a:buClr>
                <a:srgbClr val="C00000"/>
              </a:buClr>
              <a:buSzPct val="120000"/>
              <a:buFont typeface="Wingdings" panose="05000000000000000000" pitchFamily="2" charset="2"/>
              <a:buNone/>
              <a:defRPr sz="1800" kern="1200">
                <a:solidFill>
                  <a:schemeClr val="tx1"/>
                </a:solidFill>
                <a:latin typeface="Bell MT" panose="02020503060305020303" pitchFamily="18" charset="0"/>
                <a:ea typeface="+mn-ea"/>
                <a:cs typeface="+mn-cs"/>
              </a:defRPr>
            </a:lvl3pPr>
            <a:lvl4pPr marL="1371600" indent="0" algn="ctr" defTabSz="914400" rtl="0" eaLnBrk="1" latinLnBrk="0" hangingPunct="1">
              <a:lnSpc>
                <a:spcPct val="90000"/>
              </a:lnSpc>
              <a:spcBef>
                <a:spcPts val="500"/>
              </a:spcBef>
              <a:buClr>
                <a:srgbClr val="C00000"/>
              </a:buClr>
              <a:buSzPct val="120000"/>
              <a:buFont typeface="Wingdings" panose="05000000000000000000" pitchFamily="2" charset="2"/>
              <a:buNone/>
              <a:defRPr sz="1600" kern="1200">
                <a:solidFill>
                  <a:schemeClr val="tx1"/>
                </a:solidFill>
                <a:latin typeface="Bell MT" panose="02020503060305020303" pitchFamily="18" charset="0"/>
                <a:ea typeface="+mn-ea"/>
                <a:cs typeface="+mn-cs"/>
              </a:defRPr>
            </a:lvl4pPr>
            <a:lvl5pPr marL="1828800" indent="0" algn="ctr" defTabSz="914400" rtl="0" eaLnBrk="1" latinLnBrk="0" hangingPunct="1">
              <a:lnSpc>
                <a:spcPct val="90000"/>
              </a:lnSpc>
              <a:spcBef>
                <a:spcPts val="500"/>
              </a:spcBef>
              <a:buClr>
                <a:srgbClr val="C00000"/>
              </a:buClr>
              <a:buSzPct val="120000"/>
              <a:buFont typeface="Wingdings" panose="05000000000000000000" pitchFamily="2" charset="2"/>
              <a:buNone/>
              <a:defRPr sz="1600" kern="1200">
                <a:solidFill>
                  <a:schemeClr val="tx1"/>
                </a:solidFill>
                <a:latin typeface="Bell MT" panose="02020503060305020303"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Date</a:t>
            </a:r>
          </a:p>
        </p:txBody>
      </p:sp>
    </p:spTree>
    <p:extLst>
      <p:ext uri="{BB962C8B-B14F-4D97-AF65-F5344CB8AC3E}">
        <p14:creationId xmlns:p14="http://schemas.microsoft.com/office/powerpoint/2010/main" val="327776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CAB9-FDBF-45A0-942B-6CD2D2969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8942EA-E749-4D6C-901E-AB3CC35FD1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B43AE-491F-48A1-8D7B-DD7541B57145}"/>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87519AD4-E094-4AFD-957C-52E8C75E0040}"/>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17ABF28F-8E43-41C0-A629-DFB5E6B07A2C}"/>
              </a:ext>
            </a:extLst>
          </p:cNvPr>
          <p:cNvSpPr>
            <a:spLocks noGrp="1"/>
          </p:cNvSpPr>
          <p:nvPr>
            <p:ph type="sldNum" sz="quarter" idx="12"/>
          </p:nvPr>
        </p:nvSpPr>
        <p:spPr/>
        <p:txBody>
          <a:bodyPr/>
          <a:lstStyle/>
          <a:p>
            <a:fld id="{B7CBE8AE-9389-4E4D-966C-8642C3CA71EB}" type="slidenum">
              <a:rPr lang="en-US" smtClean="0"/>
              <a:t>‹#›</a:t>
            </a:fld>
            <a:endParaRPr lang="en-US"/>
          </a:p>
        </p:txBody>
      </p:sp>
    </p:spTree>
    <p:extLst>
      <p:ext uri="{BB962C8B-B14F-4D97-AF65-F5344CB8AC3E}">
        <p14:creationId xmlns:p14="http://schemas.microsoft.com/office/powerpoint/2010/main" val="388575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0D2D-11F9-48E3-BDFD-009EB9BB22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7A0E9E-29C7-4254-9EF1-22FC64B56F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63693F-2B5D-47A4-9937-F8D0829FE6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CFE6BA-21FC-409F-9076-83573319C5C5}"/>
              </a:ext>
            </a:extLst>
          </p:cNvPr>
          <p:cNvSpPr>
            <a:spLocks noGrp="1"/>
          </p:cNvSpPr>
          <p:nvPr>
            <p:ph type="dt" sz="half" idx="10"/>
          </p:nvPr>
        </p:nvSpPr>
        <p:spPr/>
        <p:txBody>
          <a:bodyPr/>
          <a:lstStyle/>
          <a:p>
            <a:fld id="{84F28C04-DC86-4C04-835E-74C367C31BD6}" type="datetime1">
              <a:rPr lang="en-US" smtClean="0"/>
              <a:t>1/12/2025</a:t>
            </a:fld>
            <a:endParaRPr lang="en-US"/>
          </a:p>
        </p:txBody>
      </p:sp>
      <p:sp>
        <p:nvSpPr>
          <p:cNvPr id="6" name="Footer Placeholder 5">
            <a:extLst>
              <a:ext uri="{FF2B5EF4-FFF2-40B4-BE49-F238E27FC236}">
                <a16:creationId xmlns:a16="http://schemas.microsoft.com/office/drawing/2014/main" id="{BD491006-F1A8-41BB-A213-11D6CB2958EF}"/>
              </a:ext>
            </a:extLst>
          </p:cNvPr>
          <p:cNvSpPr>
            <a:spLocks noGrp="1"/>
          </p:cNvSpPr>
          <p:nvPr>
            <p:ph type="ftr" sz="quarter" idx="11"/>
          </p:nvPr>
        </p:nvSpPr>
        <p:spPr/>
        <p:txBody>
          <a:bodyPr/>
          <a:lstStyle/>
          <a:p>
            <a:r>
              <a:rPr lang="en-US"/>
              <a:t>Base de données</a:t>
            </a:r>
          </a:p>
        </p:txBody>
      </p:sp>
      <p:sp>
        <p:nvSpPr>
          <p:cNvPr id="7" name="Slide Number Placeholder 6">
            <a:extLst>
              <a:ext uri="{FF2B5EF4-FFF2-40B4-BE49-F238E27FC236}">
                <a16:creationId xmlns:a16="http://schemas.microsoft.com/office/drawing/2014/main" id="{46640A42-7D16-4B9A-B124-60E464AACF7B}"/>
              </a:ext>
            </a:extLst>
          </p:cNvPr>
          <p:cNvSpPr>
            <a:spLocks noGrp="1"/>
          </p:cNvSpPr>
          <p:nvPr>
            <p:ph type="sldNum" sz="quarter" idx="12"/>
          </p:nvPr>
        </p:nvSpPr>
        <p:spPr/>
        <p:txBody>
          <a:bodyPr/>
          <a:lstStyle/>
          <a:p>
            <a:fld id="{B7CBE8AE-9389-4E4D-966C-8642C3CA71EB}" type="slidenum">
              <a:rPr lang="en-US" smtClean="0"/>
              <a:t>‹#›</a:t>
            </a:fld>
            <a:endParaRPr lang="en-US"/>
          </a:p>
        </p:txBody>
      </p:sp>
    </p:spTree>
    <p:extLst>
      <p:ext uri="{BB962C8B-B14F-4D97-AF65-F5344CB8AC3E}">
        <p14:creationId xmlns:p14="http://schemas.microsoft.com/office/powerpoint/2010/main" val="158922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B9F6-1509-451B-8864-F6CC63045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B740E5-4C34-4241-9607-30A57A5EFA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23C258-E6CF-4250-9ADE-3CCF914218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73D0E3-F2B3-4828-9FE8-79E35EBAD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9FC978-7416-4BEC-A3E2-5F84F45600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69FA86-F9E8-426D-94A8-D01702719D48}"/>
              </a:ext>
            </a:extLst>
          </p:cNvPr>
          <p:cNvSpPr>
            <a:spLocks noGrp="1"/>
          </p:cNvSpPr>
          <p:nvPr>
            <p:ph type="dt" sz="half" idx="10"/>
          </p:nvPr>
        </p:nvSpPr>
        <p:spPr/>
        <p:txBody>
          <a:bodyPr/>
          <a:lstStyle/>
          <a:p>
            <a:fld id="{42EB5CA6-F45E-4783-B7E7-916CFCAACF6C}" type="datetime1">
              <a:rPr lang="en-US" smtClean="0"/>
              <a:t>1/12/2025</a:t>
            </a:fld>
            <a:endParaRPr lang="en-US"/>
          </a:p>
        </p:txBody>
      </p:sp>
      <p:sp>
        <p:nvSpPr>
          <p:cNvPr id="8" name="Footer Placeholder 7">
            <a:extLst>
              <a:ext uri="{FF2B5EF4-FFF2-40B4-BE49-F238E27FC236}">
                <a16:creationId xmlns:a16="http://schemas.microsoft.com/office/drawing/2014/main" id="{E9047790-D0A9-4819-9005-B142967A8F0B}"/>
              </a:ext>
            </a:extLst>
          </p:cNvPr>
          <p:cNvSpPr>
            <a:spLocks noGrp="1"/>
          </p:cNvSpPr>
          <p:nvPr>
            <p:ph type="ftr" sz="quarter" idx="11"/>
          </p:nvPr>
        </p:nvSpPr>
        <p:spPr/>
        <p:txBody>
          <a:bodyPr/>
          <a:lstStyle/>
          <a:p>
            <a:r>
              <a:rPr lang="en-US"/>
              <a:t>Base de données</a:t>
            </a:r>
          </a:p>
        </p:txBody>
      </p:sp>
      <p:sp>
        <p:nvSpPr>
          <p:cNvPr id="9" name="Slide Number Placeholder 8">
            <a:extLst>
              <a:ext uri="{FF2B5EF4-FFF2-40B4-BE49-F238E27FC236}">
                <a16:creationId xmlns:a16="http://schemas.microsoft.com/office/drawing/2014/main" id="{5D54D3EE-50FF-4029-AEE5-F5CAF5FBD8F5}"/>
              </a:ext>
            </a:extLst>
          </p:cNvPr>
          <p:cNvSpPr>
            <a:spLocks noGrp="1"/>
          </p:cNvSpPr>
          <p:nvPr>
            <p:ph type="sldNum" sz="quarter" idx="12"/>
          </p:nvPr>
        </p:nvSpPr>
        <p:spPr/>
        <p:txBody>
          <a:bodyPr/>
          <a:lstStyle/>
          <a:p>
            <a:fld id="{B7CBE8AE-9389-4E4D-966C-8642C3CA71EB}" type="slidenum">
              <a:rPr lang="en-US" smtClean="0"/>
              <a:t>‹#›</a:t>
            </a:fld>
            <a:endParaRPr lang="en-US"/>
          </a:p>
        </p:txBody>
      </p:sp>
    </p:spTree>
    <p:extLst>
      <p:ext uri="{BB962C8B-B14F-4D97-AF65-F5344CB8AC3E}">
        <p14:creationId xmlns:p14="http://schemas.microsoft.com/office/powerpoint/2010/main" val="316368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B6189-0E78-45C1-8704-51B6FC39FE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D8649-928D-4B01-8393-218B21B3BD61}"/>
              </a:ext>
            </a:extLst>
          </p:cNvPr>
          <p:cNvSpPr>
            <a:spLocks noGrp="1"/>
          </p:cNvSpPr>
          <p:nvPr>
            <p:ph type="dt" sz="half" idx="10"/>
          </p:nvPr>
        </p:nvSpPr>
        <p:spPr/>
        <p:txBody>
          <a:bodyPr/>
          <a:lstStyle/>
          <a:p>
            <a:fld id="{3D2F03FB-CE61-46DF-9E29-DA98C50402B0}" type="datetime1">
              <a:rPr lang="en-US" smtClean="0"/>
              <a:t>1/12/2025</a:t>
            </a:fld>
            <a:endParaRPr lang="en-US"/>
          </a:p>
        </p:txBody>
      </p:sp>
      <p:sp>
        <p:nvSpPr>
          <p:cNvPr id="4" name="Footer Placeholder 3">
            <a:extLst>
              <a:ext uri="{FF2B5EF4-FFF2-40B4-BE49-F238E27FC236}">
                <a16:creationId xmlns:a16="http://schemas.microsoft.com/office/drawing/2014/main" id="{1607459B-4D81-41D9-B698-E4EBB157D092}"/>
              </a:ext>
            </a:extLst>
          </p:cNvPr>
          <p:cNvSpPr>
            <a:spLocks noGrp="1"/>
          </p:cNvSpPr>
          <p:nvPr>
            <p:ph type="ftr" sz="quarter" idx="11"/>
          </p:nvPr>
        </p:nvSpPr>
        <p:spPr/>
        <p:txBody>
          <a:bodyPr/>
          <a:lstStyle/>
          <a:p>
            <a:r>
              <a:rPr lang="en-US"/>
              <a:t>Base de données</a:t>
            </a:r>
          </a:p>
        </p:txBody>
      </p:sp>
      <p:sp>
        <p:nvSpPr>
          <p:cNvPr id="5" name="Slide Number Placeholder 4">
            <a:extLst>
              <a:ext uri="{FF2B5EF4-FFF2-40B4-BE49-F238E27FC236}">
                <a16:creationId xmlns:a16="http://schemas.microsoft.com/office/drawing/2014/main" id="{F49E7329-12DA-444D-BE6A-9CDAB08DD234}"/>
              </a:ext>
            </a:extLst>
          </p:cNvPr>
          <p:cNvSpPr>
            <a:spLocks noGrp="1"/>
          </p:cNvSpPr>
          <p:nvPr>
            <p:ph type="sldNum" sz="quarter" idx="12"/>
          </p:nvPr>
        </p:nvSpPr>
        <p:spPr/>
        <p:txBody>
          <a:bodyPr/>
          <a:lstStyle/>
          <a:p>
            <a:fld id="{B7CBE8AE-9389-4E4D-966C-8642C3CA71EB}" type="slidenum">
              <a:rPr lang="en-US" smtClean="0"/>
              <a:t>‹#›</a:t>
            </a:fld>
            <a:endParaRPr lang="en-US"/>
          </a:p>
        </p:txBody>
      </p:sp>
    </p:spTree>
    <p:extLst>
      <p:ext uri="{BB962C8B-B14F-4D97-AF65-F5344CB8AC3E}">
        <p14:creationId xmlns:p14="http://schemas.microsoft.com/office/powerpoint/2010/main" val="258811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A992CD-B5BD-46F7-9982-2F608CC748D5}"/>
              </a:ext>
            </a:extLst>
          </p:cNvPr>
          <p:cNvSpPr>
            <a:spLocks noGrp="1"/>
          </p:cNvSpPr>
          <p:nvPr>
            <p:ph type="dt" sz="half" idx="10"/>
          </p:nvPr>
        </p:nvSpPr>
        <p:spPr/>
        <p:txBody>
          <a:bodyPr/>
          <a:lstStyle/>
          <a:p>
            <a:fld id="{23BA4339-5DF9-4BF8-BCD7-B9DFDF982F9D}" type="datetime1">
              <a:rPr lang="en-US" smtClean="0"/>
              <a:t>1/12/2025</a:t>
            </a:fld>
            <a:endParaRPr lang="en-US"/>
          </a:p>
        </p:txBody>
      </p:sp>
      <p:sp>
        <p:nvSpPr>
          <p:cNvPr id="3" name="Footer Placeholder 2">
            <a:extLst>
              <a:ext uri="{FF2B5EF4-FFF2-40B4-BE49-F238E27FC236}">
                <a16:creationId xmlns:a16="http://schemas.microsoft.com/office/drawing/2014/main" id="{3F7F3C13-DFDF-4BEE-B005-9B3559A3857A}"/>
              </a:ext>
            </a:extLst>
          </p:cNvPr>
          <p:cNvSpPr>
            <a:spLocks noGrp="1"/>
          </p:cNvSpPr>
          <p:nvPr>
            <p:ph type="ftr" sz="quarter" idx="11"/>
          </p:nvPr>
        </p:nvSpPr>
        <p:spPr/>
        <p:txBody>
          <a:bodyPr/>
          <a:lstStyle/>
          <a:p>
            <a:r>
              <a:rPr lang="en-US"/>
              <a:t>Base de données</a:t>
            </a:r>
          </a:p>
        </p:txBody>
      </p:sp>
      <p:sp>
        <p:nvSpPr>
          <p:cNvPr id="4" name="Slide Number Placeholder 3">
            <a:extLst>
              <a:ext uri="{FF2B5EF4-FFF2-40B4-BE49-F238E27FC236}">
                <a16:creationId xmlns:a16="http://schemas.microsoft.com/office/drawing/2014/main" id="{BE55D232-C11D-4EC0-B725-C193AF113024}"/>
              </a:ext>
            </a:extLst>
          </p:cNvPr>
          <p:cNvSpPr>
            <a:spLocks noGrp="1"/>
          </p:cNvSpPr>
          <p:nvPr>
            <p:ph type="sldNum" sz="quarter" idx="12"/>
          </p:nvPr>
        </p:nvSpPr>
        <p:spPr/>
        <p:txBody>
          <a:bodyPr/>
          <a:lstStyle/>
          <a:p>
            <a:fld id="{B7CBE8AE-9389-4E4D-966C-8642C3CA71EB}" type="slidenum">
              <a:rPr lang="en-US" smtClean="0"/>
              <a:t>‹#›</a:t>
            </a:fld>
            <a:endParaRPr lang="en-US"/>
          </a:p>
        </p:txBody>
      </p:sp>
    </p:spTree>
    <p:extLst>
      <p:ext uri="{BB962C8B-B14F-4D97-AF65-F5344CB8AC3E}">
        <p14:creationId xmlns:p14="http://schemas.microsoft.com/office/powerpoint/2010/main" val="269676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CE45-E13E-4051-9930-F5AB357B78CE}"/>
              </a:ext>
            </a:extLst>
          </p:cNvPr>
          <p:cNvSpPr>
            <a:spLocks noGrp="1"/>
          </p:cNvSpPr>
          <p:nvPr>
            <p:ph type="title"/>
          </p:nvPr>
        </p:nvSpPr>
        <p:spPr>
          <a:xfrm>
            <a:off x="839788" y="987425"/>
            <a:ext cx="3932237" cy="897645"/>
          </a:xfrm>
        </p:spPr>
        <p:txBody>
          <a:bodyPr anchor="b">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14486C2F-ADEF-447D-A076-C462E87DB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FB149-3681-404B-B16C-3997D588D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FFE5FA-0948-4B78-A238-4AE9F3F5BA78}"/>
              </a:ext>
            </a:extLst>
          </p:cNvPr>
          <p:cNvSpPr>
            <a:spLocks noGrp="1"/>
          </p:cNvSpPr>
          <p:nvPr>
            <p:ph type="dt" sz="half" idx="10"/>
          </p:nvPr>
        </p:nvSpPr>
        <p:spPr/>
        <p:txBody>
          <a:bodyPr/>
          <a:lstStyle/>
          <a:p>
            <a:fld id="{9599BA95-5D3B-46E3-B1AB-FEDB91160586}" type="datetime1">
              <a:rPr lang="en-US" smtClean="0"/>
              <a:t>1/12/2025</a:t>
            </a:fld>
            <a:endParaRPr lang="en-US"/>
          </a:p>
        </p:txBody>
      </p:sp>
      <p:sp>
        <p:nvSpPr>
          <p:cNvPr id="6" name="Footer Placeholder 5">
            <a:extLst>
              <a:ext uri="{FF2B5EF4-FFF2-40B4-BE49-F238E27FC236}">
                <a16:creationId xmlns:a16="http://schemas.microsoft.com/office/drawing/2014/main" id="{C32210DE-E463-4F2A-81EB-CB0B35D7CA72}"/>
              </a:ext>
            </a:extLst>
          </p:cNvPr>
          <p:cNvSpPr>
            <a:spLocks noGrp="1"/>
          </p:cNvSpPr>
          <p:nvPr>
            <p:ph type="ftr" sz="quarter" idx="11"/>
          </p:nvPr>
        </p:nvSpPr>
        <p:spPr/>
        <p:txBody>
          <a:bodyPr/>
          <a:lstStyle/>
          <a:p>
            <a:r>
              <a:rPr lang="en-US"/>
              <a:t>Base de données</a:t>
            </a:r>
          </a:p>
        </p:txBody>
      </p:sp>
      <p:sp>
        <p:nvSpPr>
          <p:cNvPr id="7" name="Slide Number Placeholder 6">
            <a:extLst>
              <a:ext uri="{FF2B5EF4-FFF2-40B4-BE49-F238E27FC236}">
                <a16:creationId xmlns:a16="http://schemas.microsoft.com/office/drawing/2014/main" id="{D9A1E8EA-41FB-4066-BAA8-D9D18EB86619}"/>
              </a:ext>
            </a:extLst>
          </p:cNvPr>
          <p:cNvSpPr>
            <a:spLocks noGrp="1"/>
          </p:cNvSpPr>
          <p:nvPr>
            <p:ph type="sldNum" sz="quarter" idx="12"/>
          </p:nvPr>
        </p:nvSpPr>
        <p:spPr/>
        <p:txBody>
          <a:bodyPr/>
          <a:lstStyle/>
          <a:p>
            <a:fld id="{B7CBE8AE-9389-4E4D-966C-8642C3CA71EB}" type="slidenum">
              <a:rPr lang="en-US" smtClean="0"/>
              <a:t>‹#›</a:t>
            </a:fld>
            <a:endParaRPr lang="en-US"/>
          </a:p>
        </p:txBody>
      </p:sp>
    </p:spTree>
    <p:extLst>
      <p:ext uri="{BB962C8B-B14F-4D97-AF65-F5344CB8AC3E}">
        <p14:creationId xmlns:p14="http://schemas.microsoft.com/office/powerpoint/2010/main" val="267353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0DEF-6E07-4C46-8712-DD9C5A309021}"/>
              </a:ext>
            </a:extLst>
          </p:cNvPr>
          <p:cNvSpPr>
            <a:spLocks noGrp="1"/>
          </p:cNvSpPr>
          <p:nvPr>
            <p:ph type="title"/>
          </p:nvPr>
        </p:nvSpPr>
        <p:spPr>
          <a:xfrm>
            <a:off x="839788" y="987425"/>
            <a:ext cx="3932237" cy="911714"/>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AAF99C68-EA94-44E4-861F-ACEA6D7292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8685A7-0A6C-411B-899C-9B6DC9F86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9BA343-6E0B-4DCD-A848-1339A5029298}"/>
              </a:ext>
            </a:extLst>
          </p:cNvPr>
          <p:cNvSpPr>
            <a:spLocks noGrp="1"/>
          </p:cNvSpPr>
          <p:nvPr>
            <p:ph type="dt" sz="half" idx="10"/>
          </p:nvPr>
        </p:nvSpPr>
        <p:spPr/>
        <p:txBody>
          <a:bodyPr/>
          <a:lstStyle/>
          <a:p>
            <a:fld id="{62B236DD-ABE2-4D40-8DF8-DF3BB2766B48}" type="datetime1">
              <a:rPr lang="en-US" smtClean="0"/>
              <a:t>1/12/2025</a:t>
            </a:fld>
            <a:endParaRPr lang="en-US"/>
          </a:p>
        </p:txBody>
      </p:sp>
      <p:sp>
        <p:nvSpPr>
          <p:cNvPr id="6" name="Footer Placeholder 5">
            <a:extLst>
              <a:ext uri="{FF2B5EF4-FFF2-40B4-BE49-F238E27FC236}">
                <a16:creationId xmlns:a16="http://schemas.microsoft.com/office/drawing/2014/main" id="{AC759AA6-8337-4E76-B558-E60FBE74DCB0}"/>
              </a:ext>
            </a:extLst>
          </p:cNvPr>
          <p:cNvSpPr>
            <a:spLocks noGrp="1"/>
          </p:cNvSpPr>
          <p:nvPr>
            <p:ph type="ftr" sz="quarter" idx="11"/>
          </p:nvPr>
        </p:nvSpPr>
        <p:spPr/>
        <p:txBody>
          <a:bodyPr/>
          <a:lstStyle/>
          <a:p>
            <a:r>
              <a:rPr lang="en-US"/>
              <a:t>Base de données</a:t>
            </a:r>
          </a:p>
        </p:txBody>
      </p:sp>
      <p:sp>
        <p:nvSpPr>
          <p:cNvPr id="7" name="Slide Number Placeholder 6">
            <a:extLst>
              <a:ext uri="{FF2B5EF4-FFF2-40B4-BE49-F238E27FC236}">
                <a16:creationId xmlns:a16="http://schemas.microsoft.com/office/drawing/2014/main" id="{B1631C4D-D704-4BD9-8A46-0907CA3CCACE}"/>
              </a:ext>
            </a:extLst>
          </p:cNvPr>
          <p:cNvSpPr>
            <a:spLocks noGrp="1"/>
          </p:cNvSpPr>
          <p:nvPr>
            <p:ph type="sldNum" sz="quarter" idx="12"/>
          </p:nvPr>
        </p:nvSpPr>
        <p:spPr/>
        <p:txBody>
          <a:bodyPr/>
          <a:lstStyle/>
          <a:p>
            <a:fld id="{B7CBE8AE-9389-4E4D-966C-8642C3CA71EB}" type="slidenum">
              <a:rPr lang="en-US" smtClean="0"/>
              <a:t>‹#›</a:t>
            </a:fld>
            <a:endParaRPr lang="en-US"/>
          </a:p>
        </p:txBody>
      </p:sp>
    </p:spTree>
    <p:extLst>
      <p:ext uri="{BB962C8B-B14F-4D97-AF65-F5344CB8AC3E}">
        <p14:creationId xmlns:p14="http://schemas.microsoft.com/office/powerpoint/2010/main" val="239791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2B08E9-BC93-4F3C-8000-6931DF2BB8BB}"/>
              </a:ext>
            </a:extLst>
          </p:cNvPr>
          <p:cNvSpPr>
            <a:spLocks noGrp="1"/>
          </p:cNvSpPr>
          <p:nvPr>
            <p:ph type="title"/>
          </p:nvPr>
        </p:nvSpPr>
        <p:spPr>
          <a:xfrm>
            <a:off x="838200" y="365125"/>
            <a:ext cx="10515600" cy="999441"/>
          </a:xfrm>
          <a:prstGeom prst="rect">
            <a:avLst/>
          </a:prstGeom>
          <a:blipFill>
            <a:blip r:embed="rId10"/>
            <a:stretch>
              <a:fillRect/>
            </a:stretch>
          </a:blip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4FA7735-0958-4F79-9D87-67DA22BCF5AA}"/>
              </a:ext>
            </a:extLst>
          </p:cNvPr>
          <p:cNvSpPr>
            <a:spLocks noGrp="1"/>
          </p:cNvSpPr>
          <p:nvPr>
            <p:ph type="body" idx="1"/>
          </p:nvPr>
        </p:nvSpPr>
        <p:spPr>
          <a:xfrm>
            <a:off x="1308294" y="1519311"/>
            <a:ext cx="10045505" cy="4657652"/>
          </a:xfrm>
          <a:prstGeom prst="rect">
            <a:avLst/>
          </a:prstGeom>
        </p:spPr>
        <p:txBody>
          <a:bodyPr vert="horz" lIns="91440" tIns="45720" rIns="91440" bIns="45720" rtlCol="0">
            <a:normAutofit/>
          </a:bodyPr>
          <a:lstStyle/>
          <a:p>
            <a:pPr lvl="0"/>
            <a:r>
              <a:rPr lang="en-US" dirty="0"/>
              <a:t>This is the first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A975F63-3A28-42D0-A112-749A432F0C2B}"/>
              </a:ext>
            </a:extLst>
          </p:cNvPr>
          <p:cNvSpPr>
            <a:spLocks noGrp="1"/>
          </p:cNvSpPr>
          <p:nvPr>
            <p:ph type="dt" sz="half" idx="2"/>
          </p:nvPr>
        </p:nvSpPr>
        <p:spPr>
          <a:xfrm>
            <a:off x="838200" y="6356350"/>
            <a:ext cx="2608385" cy="365125"/>
          </a:xfrm>
          <a:prstGeom prst="rect">
            <a:avLst/>
          </a:prstGeom>
          <a:blipFill dpi="0" rotWithShape="1">
            <a:blip r:embed="rId10">
              <a:alphaModFix amt="90000"/>
            </a:blip>
            <a:srcRect/>
            <a:stretch>
              <a:fillRect/>
            </a:stretch>
          </a:blipFill>
        </p:spPr>
        <p:txBody>
          <a:bodyPr vert="horz" lIns="91440" tIns="45720" rIns="91440" bIns="45720" rtlCol="0" anchor="ctr"/>
          <a:lstStyle>
            <a:lvl1pPr algn="l">
              <a:defRPr sz="1200">
                <a:solidFill>
                  <a:schemeClr val="tx1">
                    <a:tint val="75000"/>
                  </a:schemeClr>
                </a:solidFill>
              </a:defRPr>
            </a:lvl1pPr>
          </a:lstStyle>
          <a:p>
            <a:fld id="{699328B0-7641-4F38-B8B5-F97BBB493ACA}" type="datetime1">
              <a:rPr lang="en-US" smtClean="0"/>
              <a:t>1/12/2025</a:t>
            </a:fld>
            <a:endParaRPr lang="en-US"/>
          </a:p>
        </p:txBody>
      </p:sp>
      <p:sp>
        <p:nvSpPr>
          <p:cNvPr id="5" name="Footer Placeholder 4">
            <a:extLst>
              <a:ext uri="{FF2B5EF4-FFF2-40B4-BE49-F238E27FC236}">
                <a16:creationId xmlns:a16="http://schemas.microsoft.com/office/drawing/2014/main" id="{47DC9FBB-1B4B-432A-8E9F-8BBCFF5C434C}"/>
              </a:ext>
            </a:extLst>
          </p:cNvPr>
          <p:cNvSpPr>
            <a:spLocks noGrp="1"/>
          </p:cNvSpPr>
          <p:nvPr>
            <p:ph type="ftr" sz="quarter" idx="3"/>
          </p:nvPr>
        </p:nvSpPr>
        <p:spPr>
          <a:xfrm>
            <a:off x="3446585" y="6356350"/>
            <a:ext cx="5298832" cy="365125"/>
          </a:xfrm>
          <a:prstGeom prst="rect">
            <a:avLst/>
          </a:prstGeom>
          <a:blipFill dpi="0" rotWithShape="1">
            <a:blip r:embed="rId10">
              <a:alphaModFix amt="95000"/>
            </a:blip>
            <a:srcRect/>
            <a:stretch>
              <a:fillRect/>
            </a:stretch>
          </a:blipFill>
        </p:spPr>
        <p:txBody>
          <a:bodyPr vert="horz" lIns="91440" tIns="45720" rIns="91440" bIns="45720" rtlCol="0" anchor="ctr"/>
          <a:lstStyle>
            <a:lvl1pPr algn="ctr">
              <a:defRPr sz="1200">
                <a:solidFill>
                  <a:schemeClr val="tx1">
                    <a:tint val="75000"/>
                  </a:schemeClr>
                </a:solidFill>
              </a:defRPr>
            </a:lvl1pPr>
          </a:lstStyle>
          <a:p>
            <a:r>
              <a:rPr lang="en-US"/>
              <a:t>Base de données</a:t>
            </a:r>
            <a:endParaRPr lang="en-US" dirty="0"/>
          </a:p>
        </p:txBody>
      </p:sp>
      <p:sp>
        <p:nvSpPr>
          <p:cNvPr id="6" name="Slide Number Placeholder 5">
            <a:extLst>
              <a:ext uri="{FF2B5EF4-FFF2-40B4-BE49-F238E27FC236}">
                <a16:creationId xmlns:a16="http://schemas.microsoft.com/office/drawing/2014/main" id="{738CA29A-A230-4FE5-8DD4-E102E902BEE4}"/>
              </a:ext>
            </a:extLst>
          </p:cNvPr>
          <p:cNvSpPr>
            <a:spLocks noGrp="1"/>
          </p:cNvSpPr>
          <p:nvPr>
            <p:ph type="sldNum" sz="quarter" idx="4"/>
          </p:nvPr>
        </p:nvSpPr>
        <p:spPr>
          <a:xfrm>
            <a:off x="8610600" y="6356350"/>
            <a:ext cx="2743200" cy="365125"/>
          </a:xfrm>
          <a:prstGeom prst="rect">
            <a:avLst/>
          </a:prstGeom>
          <a:blipFill>
            <a:blip r:embed="rId10"/>
            <a:stretch>
              <a:fillRect/>
            </a:stretch>
          </a:blipFill>
        </p:spPr>
        <p:txBody>
          <a:bodyPr vert="horz" lIns="91440" tIns="45720" rIns="91440" bIns="45720" rtlCol="0" anchor="ctr"/>
          <a:lstStyle>
            <a:lvl1pPr algn="r">
              <a:defRPr sz="1200">
                <a:solidFill>
                  <a:schemeClr val="tx1">
                    <a:tint val="75000"/>
                  </a:schemeClr>
                </a:solidFill>
              </a:defRPr>
            </a:lvl1pPr>
          </a:lstStyle>
          <a:p>
            <a:fld id="{B7CBE8AE-9389-4E4D-966C-8642C3CA71EB}" type="slidenum">
              <a:rPr lang="en-US" smtClean="0"/>
              <a:t>‹#›</a:t>
            </a:fld>
            <a:endParaRPr lang="en-US"/>
          </a:p>
        </p:txBody>
      </p:sp>
    </p:spTree>
    <p:extLst>
      <p:ext uri="{BB962C8B-B14F-4D97-AF65-F5344CB8AC3E}">
        <p14:creationId xmlns:p14="http://schemas.microsoft.com/office/powerpoint/2010/main" val="2664423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Lst>
  <p:hf hdr="0"/>
  <p:txStyles>
    <p:titleStyle>
      <a:lvl1pPr algn="l" defTabSz="914400" rtl="0" eaLnBrk="1" latinLnBrk="0" hangingPunct="1">
        <a:lnSpc>
          <a:spcPct val="90000"/>
        </a:lnSpc>
        <a:spcBef>
          <a:spcPct val="0"/>
        </a:spcBef>
        <a:buNone/>
        <a:defRPr sz="4400" kern="1200">
          <a:solidFill>
            <a:schemeClr val="bg1"/>
          </a:solidFill>
          <a:latin typeface="Bell MT" panose="02020503060305020303" pitchFamily="18" charset="0"/>
          <a:ea typeface="+mj-ea"/>
          <a:cs typeface="+mj-cs"/>
        </a:defRPr>
      </a:lvl1pPr>
    </p:titleStyle>
    <p:bodyStyle>
      <a:lvl1pPr marL="228600" indent="-228600" algn="l" defTabSz="914400" rtl="0" eaLnBrk="1" latinLnBrk="0" hangingPunct="1">
        <a:lnSpc>
          <a:spcPct val="90000"/>
        </a:lnSpc>
        <a:spcBef>
          <a:spcPts val="1000"/>
        </a:spcBef>
        <a:buClr>
          <a:srgbClr val="C00000"/>
        </a:buClr>
        <a:buSzPct val="120000"/>
        <a:buFont typeface="Wingdings" panose="05000000000000000000" pitchFamily="2" charset="2"/>
        <a:buChar char="§"/>
        <a:defRPr sz="2800" kern="1200">
          <a:solidFill>
            <a:schemeClr val="tx1"/>
          </a:solidFill>
          <a:latin typeface="Bell MT" panose="02020503060305020303" pitchFamily="18" charset="0"/>
          <a:ea typeface="+mn-ea"/>
          <a:cs typeface="+mn-cs"/>
        </a:defRPr>
      </a:lvl1pPr>
      <a:lvl2pPr marL="685800" indent="-228600" algn="just" defTabSz="914400" rtl="0" eaLnBrk="1" latinLnBrk="0" hangingPunct="1">
        <a:lnSpc>
          <a:spcPct val="70000"/>
        </a:lnSpc>
        <a:spcBef>
          <a:spcPts val="600"/>
        </a:spcBef>
        <a:buClr>
          <a:srgbClr val="C00000"/>
        </a:buClr>
        <a:buSzPct val="120000"/>
        <a:buFont typeface="Wingdings" panose="05000000000000000000" pitchFamily="2" charset="2"/>
        <a:buChar char="§"/>
        <a:defRPr sz="2400" kern="1200">
          <a:solidFill>
            <a:schemeClr val="tx1"/>
          </a:solidFill>
          <a:latin typeface="Bell MT" panose="02020503060305020303" pitchFamily="18" charset="0"/>
          <a:ea typeface="+mn-ea"/>
          <a:cs typeface="+mn-cs"/>
        </a:defRPr>
      </a:lvl2pPr>
      <a:lvl3pPr marL="1143000" indent="-228600" algn="l" defTabSz="914400" rtl="0" eaLnBrk="1" latinLnBrk="0" hangingPunct="1">
        <a:lnSpc>
          <a:spcPct val="90000"/>
        </a:lnSpc>
        <a:spcBef>
          <a:spcPts val="500"/>
        </a:spcBef>
        <a:buClr>
          <a:srgbClr val="C00000"/>
        </a:buClr>
        <a:buSzPct val="120000"/>
        <a:buFont typeface="Wingdings" panose="05000000000000000000" pitchFamily="2" charset="2"/>
        <a:buChar char="§"/>
        <a:defRPr sz="2000" kern="1200">
          <a:solidFill>
            <a:schemeClr val="tx1"/>
          </a:solidFill>
          <a:latin typeface="Bell MT" panose="02020503060305020303" pitchFamily="18" charset="0"/>
          <a:ea typeface="+mn-ea"/>
          <a:cs typeface="+mn-cs"/>
        </a:defRPr>
      </a:lvl3pPr>
      <a:lvl4pPr marL="1600200" indent="-228600" algn="l" defTabSz="914400" rtl="0" eaLnBrk="1" latinLnBrk="0" hangingPunct="1">
        <a:lnSpc>
          <a:spcPct val="90000"/>
        </a:lnSpc>
        <a:spcBef>
          <a:spcPts val="500"/>
        </a:spcBef>
        <a:buClr>
          <a:srgbClr val="C00000"/>
        </a:buClr>
        <a:buSzPct val="120000"/>
        <a:buFont typeface="Wingdings" panose="05000000000000000000" pitchFamily="2" charset="2"/>
        <a:buChar char="§"/>
        <a:defRPr sz="1800" kern="1200">
          <a:solidFill>
            <a:schemeClr val="tx1"/>
          </a:solidFill>
          <a:latin typeface="Bell MT" panose="02020503060305020303" pitchFamily="18" charset="0"/>
          <a:ea typeface="+mn-ea"/>
          <a:cs typeface="+mn-cs"/>
        </a:defRPr>
      </a:lvl4pPr>
      <a:lvl5pPr marL="2057400" indent="-228600" algn="l" defTabSz="914400" rtl="0" eaLnBrk="1" latinLnBrk="0" hangingPunct="1">
        <a:lnSpc>
          <a:spcPct val="90000"/>
        </a:lnSpc>
        <a:spcBef>
          <a:spcPts val="500"/>
        </a:spcBef>
        <a:buClr>
          <a:srgbClr val="C00000"/>
        </a:buClr>
        <a:buSzPct val="120000"/>
        <a:buFont typeface="Wingdings" panose="05000000000000000000" pitchFamily="2" charset="2"/>
        <a:buChar char="§"/>
        <a:defRPr sz="1800" kern="1200">
          <a:solidFill>
            <a:schemeClr val="tx1"/>
          </a:solidFill>
          <a:latin typeface="Bell MT" panose="020205030603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apachefriends.org/fr/download.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looping-mcd.fr/" TargetMode="External"/><Relationship Id="rId2" Type="http://schemas.openxmlformats.org/officeDocument/2006/relationships/hyperlink" Target="https://www.oracle.com/database/sqldeveloper/technologies/sql-data-modeler/downloa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ml/Type_Donnees_BDD.html" TargetMode="External"/><Relationship Id="rId1" Type="http://schemas.openxmlformats.org/officeDocument/2006/relationships/slideLayout" Target="../slideLayouts/slideLayout2.xml"/><Relationship Id="rId5" Type="http://schemas.openxmlformats.org/officeDocument/2006/relationships/hyperlink" Target="html/Operations_requetage_SQL.html" TargetMode="External"/><Relationship Id="rId4" Type="http://schemas.openxmlformats.org/officeDocument/2006/relationships/hyperlink" Target="html/Creation_modification_schemas_relationnels.htm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a:xfrm>
            <a:off x="838200" y="35513"/>
            <a:ext cx="10515600" cy="730031"/>
          </a:xfrm>
        </p:spPr>
        <p:txBody>
          <a:bodyPr/>
          <a:lstStyle/>
          <a:p>
            <a:pPr algn="ctr"/>
            <a:endParaRPr lang="fr-FR" dirty="0"/>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a:xfrm>
            <a:off x="1200196" y="850605"/>
            <a:ext cx="10153604" cy="5434916"/>
          </a:xfrm>
        </p:spPr>
        <p:txBody>
          <a:bodyPr>
            <a:normAutofit fontScale="77500" lnSpcReduction="20000"/>
          </a:bodyPr>
          <a:lstStyle/>
          <a:p>
            <a:pPr marL="0" indent="0" algn="ctr">
              <a:lnSpc>
                <a:spcPct val="120000"/>
              </a:lnSpc>
              <a:buClrTx/>
              <a:buNone/>
            </a:pPr>
            <a:endParaRPr lang="en-US" dirty="0"/>
          </a:p>
          <a:p>
            <a:pPr marL="0" indent="0" algn="ctr">
              <a:lnSpc>
                <a:spcPct val="120000"/>
              </a:lnSpc>
              <a:buClrTx/>
              <a:buNone/>
            </a:pPr>
            <a:endParaRPr lang="en-US" dirty="0"/>
          </a:p>
          <a:p>
            <a:pPr marL="0" indent="0" algn="ctr">
              <a:lnSpc>
                <a:spcPct val="120000"/>
              </a:lnSpc>
              <a:buClrTx/>
              <a:buNone/>
            </a:pPr>
            <a:endParaRPr lang="en-US" sz="3600" dirty="0"/>
          </a:p>
          <a:p>
            <a:pPr marL="0" indent="0" algn="ctr">
              <a:lnSpc>
                <a:spcPct val="120000"/>
              </a:lnSpc>
              <a:buClrTx/>
              <a:buNone/>
            </a:pPr>
            <a:r>
              <a:rPr lang="en-US" sz="5700" dirty="0"/>
              <a:t>Base de </a:t>
            </a:r>
            <a:r>
              <a:rPr lang="en-US" sz="5700" dirty="0" err="1"/>
              <a:t>données</a:t>
            </a:r>
            <a:r>
              <a:rPr lang="en-US" sz="5700" dirty="0"/>
              <a:t> </a:t>
            </a:r>
          </a:p>
          <a:p>
            <a:pPr marL="0" indent="0" algn="ctr">
              <a:lnSpc>
                <a:spcPct val="120000"/>
              </a:lnSpc>
              <a:buClrTx/>
              <a:buNone/>
            </a:pPr>
            <a:endParaRPr lang="en-US" sz="3600" dirty="0"/>
          </a:p>
          <a:p>
            <a:pPr marL="0" indent="0" algn="ctr">
              <a:lnSpc>
                <a:spcPct val="100000"/>
              </a:lnSpc>
              <a:buClrTx/>
              <a:buNone/>
            </a:pPr>
            <a:r>
              <a:rPr lang="en-US" dirty="0" err="1"/>
              <a:t>Année</a:t>
            </a:r>
            <a:r>
              <a:rPr lang="en-US" dirty="0"/>
              <a:t> </a:t>
            </a:r>
            <a:r>
              <a:rPr lang="en-US" dirty="0" err="1"/>
              <a:t>académique</a:t>
            </a:r>
            <a:r>
              <a:rPr lang="en-US" dirty="0"/>
              <a:t> 2024-2025</a:t>
            </a:r>
            <a:br>
              <a:rPr lang="en-US" dirty="0"/>
            </a:br>
            <a:endParaRPr lang="en-US" dirty="0"/>
          </a:p>
          <a:p>
            <a:pPr marL="0" indent="0" algn="ctr">
              <a:lnSpc>
                <a:spcPct val="100000"/>
              </a:lnSpc>
              <a:buClrTx/>
              <a:buNone/>
            </a:pPr>
            <a:r>
              <a:rPr lang="en-US" dirty="0"/>
              <a:t>Master I: </a:t>
            </a:r>
            <a:r>
              <a:rPr lang="fr-FR" dirty="0"/>
              <a:t>MITIC</a:t>
            </a:r>
            <a:br>
              <a:rPr lang="en-US" dirty="0"/>
            </a:br>
            <a:endParaRPr lang="en-US" dirty="0"/>
          </a:p>
          <a:p>
            <a:pPr marL="0" indent="0" algn="ctr">
              <a:lnSpc>
                <a:spcPct val="100000"/>
              </a:lnSpc>
              <a:buClrTx/>
              <a:buNone/>
            </a:pPr>
            <a:r>
              <a:rPr lang="en-US" dirty="0" err="1"/>
              <a:t>Enseignant</a:t>
            </a:r>
            <a:r>
              <a:rPr lang="en-US" dirty="0"/>
              <a:t> : David </a:t>
            </a:r>
            <a:r>
              <a:rPr lang="en-US" dirty="0" err="1"/>
              <a:t>Rhenals</a:t>
            </a:r>
            <a:r>
              <a:rPr lang="en-US" dirty="0"/>
              <a:t> </a:t>
            </a:r>
          </a:p>
          <a:p>
            <a:pPr marL="0" indent="0" algn="ctr">
              <a:lnSpc>
                <a:spcPct val="100000"/>
              </a:lnSpc>
              <a:buClrTx/>
              <a:buNone/>
            </a:pPr>
            <a:endParaRPr lang="en-US" dirty="0"/>
          </a:p>
          <a:p>
            <a:pPr marL="0" indent="0">
              <a:lnSpc>
                <a:spcPct val="100000"/>
              </a:lnSpc>
              <a:buClrTx/>
              <a:buNone/>
            </a:pPr>
            <a:r>
              <a:rPr lang="fr-FR" sz="1500" b="1" dirty="0"/>
              <a:t>Clause de confidentialité : </a:t>
            </a:r>
            <a:r>
              <a:rPr lang="fr-FR" sz="1500" dirty="0"/>
              <a:t>Ce cours est à usage unique des étudiants de l’université Gustave Eifel, la diffusion externe de tout contenu de ce cours est strictement interdite sans l'autorisation écrite préalable de l'enseignant.</a:t>
            </a:r>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fld id="{082FF27E-813D-4742-A795-12B85E65B9B9}" type="datetime1">
              <a:rPr lang="en-US" smtClean="0"/>
              <a:t>1/12/2025</a:t>
            </a:fld>
            <a:endParaRPr lang="en-US" dirty="0"/>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a:t>Base de données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1</a:t>
            </a:fld>
            <a:endParaRPr lang="en-US"/>
          </a:p>
        </p:txBody>
      </p:sp>
      <p:pic>
        <p:nvPicPr>
          <p:cNvPr id="8" name="Picture 7">
            <a:extLst>
              <a:ext uri="{FF2B5EF4-FFF2-40B4-BE49-F238E27FC236}">
                <a16:creationId xmlns:a16="http://schemas.microsoft.com/office/drawing/2014/main" id="{BE563BCE-1922-4CCE-8897-27DAD0644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323" y="1139997"/>
            <a:ext cx="4705350" cy="971550"/>
          </a:xfrm>
          <a:prstGeom prst="rect">
            <a:avLst/>
          </a:prstGeom>
        </p:spPr>
      </p:pic>
    </p:spTree>
    <p:extLst>
      <p:ext uri="{BB962C8B-B14F-4D97-AF65-F5344CB8AC3E}">
        <p14:creationId xmlns:p14="http://schemas.microsoft.com/office/powerpoint/2010/main" val="3444731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F036-E664-4161-B189-BAC15AF1BE36}"/>
              </a:ext>
            </a:extLst>
          </p:cNvPr>
          <p:cNvSpPr>
            <a:spLocks noGrp="1"/>
          </p:cNvSpPr>
          <p:nvPr>
            <p:ph type="title"/>
          </p:nvPr>
        </p:nvSpPr>
        <p:spPr/>
        <p:txBody>
          <a:bodyPr/>
          <a:lstStyle/>
          <a:p>
            <a:r>
              <a:rPr lang="fr-FR" dirty="0"/>
              <a:t>Modélisation de données- Concepts basiques</a:t>
            </a:r>
          </a:p>
        </p:txBody>
      </p:sp>
      <p:sp>
        <p:nvSpPr>
          <p:cNvPr id="4" name="Date Placeholder 3">
            <a:extLst>
              <a:ext uri="{FF2B5EF4-FFF2-40B4-BE49-F238E27FC236}">
                <a16:creationId xmlns:a16="http://schemas.microsoft.com/office/drawing/2014/main" id="{0D7D8269-0B65-44B4-8E71-EE67FBEB429F}"/>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D585082C-6063-4942-809C-5BA1F9016F4D}"/>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9004F58D-CA18-4298-9298-B40AFC7E237E}"/>
              </a:ext>
            </a:extLst>
          </p:cNvPr>
          <p:cNvSpPr>
            <a:spLocks noGrp="1"/>
          </p:cNvSpPr>
          <p:nvPr>
            <p:ph type="sldNum" sz="quarter" idx="12"/>
          </p:nvPr>
        </p:nvSpPr>
        <p:spPr/>
        <p:txBody>
          <a:bodyPr/>
          <a:lstStyle/>
          <a:p>
            <a:fld id="{B7CBE8AE-9389-4E4D-966C-8642C3CA71EB}" type="slidenum">
              <a:rPr lang="en-US" smtClean="0"/>
              <a:t>10</a:t>
            </a:fld>
            <a:endParaRPr lang="en-US"/>
          </a:p>
        </p:txBody>
      </p:sp>
      <p:sp>
        <p:nvSpPr>
          <p:cNvPr id="8" name="Rectangle 7">
            <a:extLst>
              <a:ext uri="{FF2B5EF4-FFF2-40B4-BE49-F238E27FC236}">
                <a16:creationId xmlns:a16="http://schemas.microsoft.com/office/drawing/2014/main" id="{CCF1F79C-FB4E-4E24-A75D-14ECB2B3111E}"/>
              </a:ext>
            </a:extLst>
          </p:cNvPr>
          <p:cNvSpPr/>
          <p:nvPr/>
        </p:nvSpPr>
        <p:spPr>
          <a:xfrm>
            <a:off x="838200" y="1399043"/>
            <a:ext cx="11039912" cy="5139869"/>
          </a:xfrm>
          <a:prstGeom prst="rect">
            <a:avLst/>
          </a:prstGeom>
        </p:spPr>
        <p:txBody>
          <a:bodyPr wrap="square">
            <a:spAutoFit/>
          </a:bodyPr>
          <a:lstStyle/>
          <a:p>
            <a:pPr marL="171450" indent="-342900">
              <a:buClr>
                <a:schemeClr val="accent6"/>
              </a:buClr>
              <a:buSzPct val="120000"/>
              <a:buFont typeface="Wingdings" panose="05000000000000000000" pitchFamily="2" charset="2"/>
              <a:buChar char="ü"/>
            </a:pPr>
            <a:r>
              <a:rPr lang="fr-FR" sz="2400" dirty="0">
                <a:latin typeface="Bell MT" panose="02020503060305020303" pitchFamily="18" charset="0"/>
              </a:rPr>
              <a:t>Modèle Conceptuel (ou Modèle Entité-Association): Le modèle conceptuel est une représentation abstraite de la structure de la base de données. Il permet de définir les entités, leurs attributs et les relations entre elles, sans se soucier des détails techniques comme les types de données ou les contraintes spécifiques au système de gestion de base de données (SGBD).</a:t>
            </a:r>
          </a:p>
          <a:p>
            <a:pPr>
              <a:buClr>
                <a:srgbClr val="C00000"/>
              </a:buClr>
              <a:buSzPct val="120000"/>
            </a:pPr>
            <a:endParaRPr lang="fr-FR" sz="2800" b="1" dirty="0">
              <a:latin typeface="Bell MT" panose="02020503060305020303" pitchFamily="18" charset="0"/>
            </a:endParaRPr>
          </a:p>
          <a:p>
            <a:pPr marL="171450" indent="-342900">
              <a:buClr>
                <a:schemeClr val="accent6"/>
              </a:buClr>
              <a:buSzPct val="120000"/>
              <a:buFont typeface="Wingdings" panose="05000000000000000000" pitchFamily="2" charset="2"/>
              <a:buChar char="ü"/>
            </a:pPr>
            <a:r>
              <a:rPr lang="fr-FR" sz="2400" dirty="0">
                <a:latin typeface="Bell MT" panose="02020503060305020303" pitchFamily="18" charset="0"/>
              </a:rPr>
              <a:t>Objectif du modèle conceptuel :</a:t>
            </a:r>
          </a:p>
          <a:p>
            <a:pPr marL="628650" lvl="1" indent="-342900">
              <a:buClr>
                <a:schemeClr val="accent6"/>
              </a:buClr>
              <a:buSzPct val="120000"/>
              <a:buFont typeface="Wingdings" panose="05000000000000000000" pitchFamily="2" charset="2"/>
              <a:buChar char="ü"/>
            </a:pPr>
            <a:r>
              <a:rPr lang="fr-FR" sz="2400" dirty="0">
                <a:latin typeface="Bell MT" panose="02020503060305020303" pitchFamily="18" charset="0"/>
              </a:rPr>
              <a:t>Décrire le domaine des données d'une manière indépendante des contraintes techniques.</a:t>
            </a:r>
          </a:p>
          <a:p>
            <a:pPr marL="628650" lvl="1" indent="-342900">
              <a:buClr>
                <a:schemeClr val="accent6"/>
              </a:buClr>
              <a:buSzPct val="120000"/>
              <a:buFont typeface="Wingdings" panose="05000000000000000000" pitchFamily="2" charset="2"/>
              <a:buChar char="ü"/>
            </a:pPr>
            <a:r>
              <a:rPr lang="fr-FR" sz="2400" dirty="0">
                <a:latin typeface="Bell MT" panose="02020503060305020303" pitchFamily="18" charset="0"/>
              </a:rPr>
              <a:t>Fournir une vue d'ensemble de la structure des données, de manière à ce que les utilisateurs et les analystes comprennent comment les données sont organisées.</a:t>
            </a:r>
          </a:p>
          <a:p>
            <a:pPr marL="628650" lvl="1" indent="-342900">
              <a:buClr>
                <a:schemeClr val="accent6"/>
              </a:buClr>
              <a:buSzPct val="120000"/>
              <a:buFont typeface="Wingdings" panose="05000000000000000000" pitchFamily="2" charset="2"/>
              <a:buChar char="ü"/>
            </a:pPr>
            <a:r>
              <a:rPr lang="fr-FR" sz="2400" dirty="0">
                <a:latin typeface="Bell MT" panose="02020503060305020303" pitchFamily="18" charset="0"/>
              </a:rPr>
              <a:t>Il est basé sur une approche hautement abstraite.</a:t>
            </a:r>
          </a:p>
          <a:p>
            <a:endParaRPr lang="fr-FR" dirty="0"/>
          </a:p>
          <a:p>
            <a:endParaRPr lang="fr-FR" dirty="0"/>
          </a:p>
        </p:txBody>
      </p:sp>
    </p:spTree>
    <p:extLst>
      <p:ext uri="{BB962C8B-B14F-4D97-AF65-F5344CB8AC3E}">
        <p14:creationId xmlns:p14="http://schemas.microsoft.com/office/powerpoint/2010/main" val="2014966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DBB0-F95B-48F1-9F1D-175C59A40399}"/>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676C7032-779C-48AB-9AEB-6E7DD76C6527}"/>
              </a:ext>
            </a:extLst>
          </p:cNvPr>
          <p:cNvSpPr>
            <a:spLocks noGrp="1"/>
          </p:cNvSpPr>
          <p:nvPr>
            <p:ph idx="1"/>
          </p:nvPr>
        </p:nvSpPr>
        <p:spPr>
          <a:xfrm>
            <a:off x="729298" y="1472909"/>
            <a:ext cx="10624502" cy="4657652"/>
          </a:xfrm>
        </p:spPr>
        <p:txBody>
          <a:bodyPr>
            <a:normAutofit/>
          </a:bodyPr>
          <a:lstStyle/>
          <a:p>
            <a:pPr>
              <a:lnSpc>
                <a:spcPct val="100000"/>
              </a:lnSpc>
              <a:buClr>
                <a:schemeClr val="accent6"/>
              </a:buClr>
              <a:buFont typeface="Wingdings" panose="05000000000000000000" pitchFamily="2" charset="2"/>
              <a:buChar char="ü"/>
            </a:pPr>
            <a:r>
              <a:rPr lang="fr-FR" b="1" dirty="0"/>
              <a:t> Composants principaux du modèle conceptuel :</a:t>
            </a:r>
          </a:p>
          <a:p>
            <a:pPr lvl="1">
              <a:lnSpc>
                <a:spcPct val="100000"/>
              </a:lnSpc>
              <a:buClr>
                <a:schemeClr val="accent6"/>
              </a:buClr>
              <a:buFont typeface="Wingdings" panose="05000000000000000000" pitchFamily="2" charset="2"/>
              <a:buChar char="ü"/>
            </a:pPr>
            <a:r>
              <a:rPr lang="fr-FR" b="1" dirty="0"/>
              <a:t>Entités</a:t>
            </a:r>
            <a:r>
              <a:rPr lang="fr-FR" dirty="0"/>
              <a:t> : Représentent des objets ou des concepts d'un domaine d'application (par exemple, "Client", "Produit", "Commande").</a:t>
            </a:r>
          </a:p>
          <a:p>
            <a:pPr lvl="1">
              <a:lnSpc>
                <a:spcPct val="100000"/>
              </a:lnSpc>
              <a:buClr>
                <a:schemeClr val="accent6"/>
              </a:buClr>
              <a:buFont typeface="Wingdings" panose="05000000000000000000" pitchFamily="2" charset="2"/>
              <a:buChar char="ü"/>
            </a:pPr>
            <a:r>
              <a:rPr lang="fr-FR" b="1" dirty="0"/>
              <a:t>Attributs</a:t>
            </a:r>
            <a:r>
              <a:rPr lang="fr-FR" dirty="0"/>
              <a:t> : Caractéristiques ou propriétés des entités (par exemple, un "Client" peut avoir un nom, une adresse, un email).</a:t>
            </a:r>
          </a:p>
          <a:p>
            <a:pPr lvl="1">
              <a:lnSpc>
                <a:spcPct val="100000"/>
              </a:lnSpc>
              <a:buClr>
                <a:schemeClr val="accent6"/>
              </a:buClr>
              <a:buFont typeface="Wingdings" panose="05000000000000000000" pitchFamily="2" charset="2"/>
              <a:buChar char="ü"/>
            </a:pPr>
            <a:r>
              <a:rPr lang="fr-FR" b="1" dirty="0"/>
              <a:t>Relations</a:t>
            </a:r>
            <a:r>
              <a:rPr lang="fr-FR" dirty="0"/>
              <a:t> : Définissent comment les entités sont connectées entre elles (par exemple, un "Client" peut passer une ou plusieurs "Commandes").</a:t>
            </a:r>
          </a:p>
          <a:p>
            <a:pPr lvl="1">
              <a:lnSpc>
                <a:spcPct val="100000"/>
              </a:lnSpc>
              <a:buClr>
                <a:schemeClr val="accent6"/>
              </a:buClr>
              <a:buFont typeface="Wingdings" panose="05000000000000000000" pitchFamily="2" charset="2"/>
              <a:buChar char="ü"/>
            </a:pPr>
            <a:r>
              <a:rPr lang="fr-FR" b="1" dirty="0"/>
              <a:t>Cardinalité des relations</a:t>
            </a:r>
            <a:r>
              <a:rPr lang="fr-FR" dirty="0"/>
              <a:t> : La relation entre les entités peut être de type </a:t>
            </a:r>
            <a:r>
              <a:rPr lang="fr-FR" b="1" dirty="0"/>
              <a:t>0:1</a:t>
            </a:r>
            <a:r>
              <a:rPr lang="fr-FR" dirty="0"/>
              <a:t>, </a:t>
            </a:r>
            <a:r>
              <a:rPr lang="fr-FR" b="1" dirty="0"/>
              <a:t>1:1</a:t>
            </a:r>
            <a:r>
              <a:rPr lang="fr-FR" dirty="0"/>
              <a:t>, </a:t>
            </a:r>
            <a:r>
              <a:rPr lang="fr-FR" b="1" dirty="0"/>
              <a:t>1:N</a:t>
            </a:r>
            <a:r>
              <a:rPr lang="fr-FR" dirty="0"/>
              <a:t>, ou </a:t>
            </a:r>
            <a:r>
              <a:rPr lang="fr-FR" b="1" dirty="0"/>
              <a:t>N:M</a:t>
            </a:r>
            <a:r>
              <a:rPr lang="fr-FR" dirty="0"/>
              <a:t> (par exemple, un client peut passer plusieurs commandes, mais chaque commande appartient à un seul client).</a:t>
            </a:r>
          </a:p>
          <a:p>
            <a:pPr>
              <a:lnSpc>
                <a:spcPct val="100000"/>
              </a:lnSpc>
            </a:pPr>
            <a:endParaRPr lang="fr-FR" dirty="0"/>
          </a:p>
        </p:txBody>
      </p:sp>
      <p:sp>
        <p:nvSpPr>
          <p:cNvPr id="4" name="Date Placeholder 3">
            <a:extLst>
              <a:ext uri="{FF2B5EF4-FFF2-40B4-BE49-F238E27FC236}">
                <a16:creationId xmlns:a16="http://schemas.microsoft.com/office/drawing/2014/main" id="{3745637D-4B34-43F3-8344-D85B0ECB0A2E}"/>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BB10B43D-D167-476C-B428-6E0F95A5BDCF}"/>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C8A44713-0A24-4647-B275-AF63FF97FD36}"/>
              </a:ext>
            </a:extLst>
          </p:cNvPr>
          <p:cNvSpPr>
            <a:spLocks noGrp="1"/>
          </p:cNvSpPr>
          <p:nvPr>
            <p:ph type="sldNum" sz="quarter" idx="12"/>
          </p:nvPr>
        </p:nvSpPr>
        <p:spPr/>
        <p:txBody>
          <a:bodyPr/>
          <a:lstStyle/>
          <a:p>
            <a:fld id="{B7CBE8AE-9389-4E4D-966C-8642C3CA71EB}" type="slidenum">
              <a:rPr lang="en-US" smtClean="0"/>
              <a:t>11</a:t>
            </a:fld>
            <a:endParaRPr lang="en-US"/>
          </a:p>
        </p:txBody>
      </p:sp>
    </p:spTree>
    <p:extLst>
      <p:ext uri="{BB962C8B-B14F-4D97-AF65-F5344CB8AC3E}">
        <p14:creationId xmlns:p14="http://schemas.microsoft.com/office/powerpoint/2010/main" val="162793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1EAB-27D5-4052-9BB0-A5D156851FA7}"/>
              </a:ext>
            </a:extLst>
          </p:cNvPr>
          <p:cNvSpPr>
            <a:spLocks noGrp="1"/>
          </p:cNvSpPr>
          <p:nvPr>
            <p:ph type="title"/>
          </p:nvPr>
        </p:nvSpPr>
        <p:spPr>
          <a:xfrm>
            <a:off x="64477" y="136525"/>
            <a:ext cx="12063046" cy="999441"/>
          </a:xfrm>
        </p:spPr>
        <p:txBody>
          <a:bodyPr>
            <a:normAutofit fontScale="90000"/>
          </a:bodyPr>
          <a:lstStyle/>
          <a:p>
            <a:r>
              <a:rPr lang="fr-FR" dirty="0"/>
              <a:t>Exemples des modèles conceptuels (Entité-Association)</a:t>
            </a:r>
          </a:p>
        </p:txBody>
      </p:sp>
      <p:sp>
        <p:nvSpPr>
          <p:cNvPr id="4" name="Date Placeholder 3">
            <a:extLst>
              <a:ext uri="{FF2B5EF4-FFF2-40B4-BE49-F238E27FC236}">
                <a16:creationId xmlns:a16="http://schemas.microsoft.com/office/drawing/2014/main" id="{01806A20-5769-4A51-BE18-BA4F54BC6DD0}"/>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60CB3B4B-E833-49F4-A213-1FAE426E5226}"/>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899C44F3-C8F1-4707-97E0-2B8F2F810BBB}"/>
              </a:ext>
            </a:extLst>
          </p:cNvPr>
          <p:cNvSpPr>
            <a:spLocks noGrp="1"/>
          </p:cNvSpPr>
          <p:nvPr>
            <p:ph type="sldNum" sz="quarter" idx="12"/>
          </p:nvPr>
        </p:nvSpPr>
        <p:spPr/>
        <p:txBody>
          <a:bodyPr/>
          <a:lstStyle/>
          <a:p>
            <a:fld id="{B7CBE8AE-9389-4E4D-966C-8642C3CA71EB}" type="slidenum">
              <a:rPr lang="en-US" smtClean="0"/>
              <a:t>12</a:t>
            </a:fld>
            <a:endParaRPr lang="en-US"/>
          </a:p>
        </p:txBody>
      </p:sp>
      <p:sp>
        <p:nvSpPr>
          <p:cNvPr id="17" name="TextBox 16">
            <a:extLst>
              <a:ext uri="{FF2B5EF4-FFF2-40B4-BE49-F238E27FC236}">
                <a16:creationId xmlns:a16="http://schemas.microsoft.com/office/drawing/2014/main" id="{8B161C47-45FE-4A34-99D3-DD18CC525458}"/>
              </a:ext>
            </a:extLst>
          </p:cNvPr>
          <p:cNvSpPr txBox="1"/>
          <p:nvPr/>
        </p:nvSpPr>
        <p:spPr>
          <a:xfrm>
            <a:off x="64477" y="1217334"/>
            <a:ext cx="12063046" cy="1200329"/>
          </a:xfrm>
          <a:prstGeom prst="rect">
            <a:avLst/>
          </a:prstGeom>
          <a:noFill/>
        </p:spPr>
        <p:txBody>
          <a:bodyPr wrap="square" rtlCol="0">
            <a:spAutoFit/>
          </a:bodyPr>
          <a:lstStyle/>
          <a:p>
            <a:r>
              <a:rPr lang="fr-FR" dirty="0">
                <a:latin typeface="Bell MT" panose="02020503060305020303" pitchFamily="18" charset="0"/>
              </a:rPr>
              <a:t>Contexte: On suppose quatre entités relationnées par deux associations avec cardinalités 0:1, 1:1, 0:n et 1:n comment on représente ceci et comment on peut l’interpréter?</a:t>
            </a:r>
          </a:p>
          <a:p>
            <a:r>
              <a:rPr lang="fr-FR" b="1" dirty="0">
                <a:solidFill>
                  <a:srgbClr val="0000FF"/>
                </a:solidFill>
                <a:latin typeface="Bell MT" panose="02020503060305020303" pitchFamily="18" charset="0"/>
              </a:rPr>
              <a:t>Les relations entre entités peuvent être interprétées à l’aide de la théorie d’ensembles</a:t>
            </a:r>
          </a:p>
          <a:p>
            <a:endParaRPr lang="fr-FR" dirty="0">
              <a:latin typeface="Bell MT" panose="02020503060305020303" pitchFamily="18" charset="0"/>
            </a:endParaRPr>
          </a:p>
        </p:txBody>
      </p:sp>
      <p:grpSp>
        <p:nvGrpSpPr>
          <p:cNvPr id="36" name="Group 35">
            <a:extLst>
              <a:ext uri="{FF2B5EF4-FFF2-40B4-BE49-F238E27FC236}">
                <a16:creationId xmlns:a16="http://schemas.microsoft.com/office/drawing/2014/main" id="{174F75CA-2977-46DD-A2DC-563F0510042B}"/>
              </a:ext>
            </a:extLst>
          </p:cNvPr>
          <p:cNvGrpSpPr/>
          <p:nvPr/>
        </p:nvGrpSpPr>
        <p:grpSpPr>
          <a:xfrm>
            <a:off x="-79822" y="2085228"/>
            <a:ext cx="12192000" cy="1478406"/>
            <a:chOff x="0" y="1906011"/>
            <a:chExt cx="12192000" cy="1478406"/>
          </a:xfrm>
        </p:grpSpPr>
        <p:pic>
          <p:nvPicPr>
            <p:cNvPr id="16" name="Picture 15">
              <a:extLst>
                <a:ext uri="{FF2B5EF4-FFF2-40B4-BE49-F238E27FC236}">
                  <a16:creationId xmlns:a16="http://schemas.microsoft.com/office/drawing/2014/main" id="{FBA88C43-3309-4224-B923-60563309B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593"/>
              <a:ext cx="12192000" cy="1436824"/>
            </a:xfrm>
            <a:prstGeom prst="rect">
              <a:avLst/>
            </a:prstGeom>
          </p:spPr>
        </p:pic>
        <p:cxnSp>
          <p:nvCxnSpPr>
            <p:cNvPr id="19" name="Straight Arrow Connector 18">
              <a:extLst>
                <a:ext uri="{FF2B5EF4-FFF2-40B4-BE49-F238E27FC236}">
                  <a16:creationId xmlns:a16="http://schemas.microsoft.com/office/drawing/2014/main" id="{DCC0DAEF-627F-487B-A141-3F9DB819D9C1}"/>
                </a:ext>
              </a:extLst>
            </p:cNvPr>
            <p:cNvCxnSpPr/>
            <p:nvPr/>
          </p:nvCxnSpPr>
          <p:spPr>
            <a:xfrm flipV="1">
              <a:off x="821422" y="2315361"/>
              <a:ext cx="0" cy="350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4E7FB1C-33CC-40E9-A5E4-48E70B9CE1CE}"/>
                </a:ext>
              </a:extLst>
            </p:cNvPr>
            <p:cNvSpPr/>
            <p:nvPr/>
          </p:nvSpPr>
          <p:spPr>
            <a:xfrm>
              <a:off x="503339" y="2112889"/>
              <a:ext cx="648454" cy="185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t>Entité</a:t>
              </a:r>
            </a:p>
          </p:txBody>
        </p:sp>
        <p:sp>
          <p:nvSpPr>
            <p:cNvPr id="21" name="Rectangle 20">
              <a:extLst>
                <a:ext uri="{FF2B5EF4-FFF2-40B4-BE49-F238E27FC236}">
                  <a16:creationId xmlns:a16="http://schemas.microsoft.com/office/drawing/2014/main" id="{DEF1A5B5-9723-4A15-A2E8-D99050D0467B}"/>
                </a:ext>
              </a:extLst>
            </p:cNvPr>
            <p:cNvSpPr/>
            <p:nvPr/>
          </p:nvSpPr>
          <p:spPr>
            <a:xfrm>
              <a:off x="419450" y="2877424"/>
              <a:ext cx="418750" cy="202472"/>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Straight Arrow Connector 21">
              <a:extLst>
                <a:ext uri="{FF2B5EF4-FFF2-40B4-BE49-F238E27FC236}">
                  <a16:creationId xmlns:a16="http://schemas.microsoft.com/office/drawing/2014/main" id="{CAB676B9-CB7A-4269-B2F9-DE8E2D7FE4ED}"/>
                </a:ext>
              </a:extLst>
            </p:cNvPr>
            <p:cNvCxnSpPr>
              <a:cxnSpLocks/>
            </p:cNvCxnSpPr>
            <p:nvPr/>
          </p:nvCxnSpPr>
          <p:spPr>
            <a:xfrm flipH="1" flipV="1">
              <a:off x="316523" y="2526780"/>
              <a:ext cx="102927" cy="350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477AA11-A6E4-4A6A-BA0B-F67488EC8E9A}"/>
                </a:ext>
              </a:extLst>
            </p:cNvPr>
            <p:cNvSpPr/>
            <p:nvPr/>
          </p:nvSpPr>
          <p:spPr>
            <a:xfrm rot="16200000">
              <a:off x="-194462" y="2204805"/>
              <a:ext cx="784451" cy="186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t>Attribut</a:t>
              </a:r>
            </a:p>
          </p:txBody>
        </p:sp>
        <p:sp>
          <p:nvSpPr>
            <p:cNvPr id="25" name="Rectangle 24">
              <a:extLst>
                <a:ext uri="{FF2B5EF4-FFF2-40B4-BE49-F238E27FC236}">
                  <a16:creationId xmlns:a16="http://schemas.microsoft.com/office/drawing/2014/main" id="{D31D62D9-27DE-4AE1-8141-624188261275}"/>
                </a:ext>
              </a:extLst>
            </p:cNvPr>
            <p:cNvSpPr/>
            <p:nvPr/>
          </p:nvSpPr>
          <p:spPr>
            <a:xfrm>
              <a:off x="2206869" y="2804746"/>
              <a:ext cx="281354" cy="275150"/>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Straight Arrow Connector 26">
              <a:extLst>
                <a:ext uri="{FF2B5EF4-FFF2-40B4-BE49-F238E27FC236}">
                  <a16:creationId xmlns:a16="http://schemas.microsoft.com/office/drawing/2014/main" id="{54CDF1CC-C5B4-422A-B7F3-C337637A7678}"/>
                </a:ext>
              </a:extLst>
            </p:cNvPr>
            <p:cNvCxnSpPr>
              <a:cxnSpLocks/>
            </p:cNvCxnSpPr>
            <p:nvPr/>
          </p:nvCxnSpPr>
          <p:spPr>
            <a:xfrm flipH="1" flipV="1">
              <a:off x="2190092" y="2388040"/>
              <a:ext cx="102927" cy="489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F9978E0-91FA-484B-9DCD-18215D40A5F2}"/>
                </a:ext>
              </a:extLst>
            </p:cNvPr>
            <p:cNvSpPr/>
            <p:nvPr/>
          </p:nvSpPr>
          <p:spPr>
            <a:xfrm>
              <a:off x="1448328" y="2059778"/>
              <a:ext cx="1066236" cy="287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t>Cardinalité minimale</a:t>
              </a:r>
            </a:p>
          </p:txBody>
        </p:sp>
        <p:cxnSp>
          <p:nvCxnSpPr>
            <p:cNvPr id="31" name="Straight Arrow Connector 30">
              <a:extLst>
                <a:ext uri="{FF2B5EF4-FFF2-40B4-BE49-F238E27FC236}">
                  <a16:creationId xmlns:a16="http://schemas.microsoft.com/office/drawing/2014/main" id="{4CE9AD68-AF9D-4EE2-8495-6EA5C9EEB6D2}"/>
                </a:ext>
              </a:extLst>
            </p:cNvPr>
            <p:cNvCxnSpPr/>
            <p:nvPr/>
          </p:nvCxnSpPr>
          <p:spPr>
            <a:xfrm flipV="1">
              <a:off x="2417885" y="2364299"/>
              <a:ext cx="659423" cy="52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AA0002B-CB40-490B-A9B6-0C87C41EB1FC}"/>
                </a:ext>
              </a:extLst>
            </p:cNvPr>
            <p:cNvSpPr/>
            <p:nvPr/>
          </p:nvSpPr>
          <p:spPr>
            <a:xfrm>
              <a:off x="2756388" y="2021725"/>
              <a:ext cx="1066236" cy="287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t>Cardinalité maximale</a:t>
              </a:r>
            </a:p>
          </p:txBody>
        </p:sp>
      </p:grpSp>
      <p:cxnSp>
        <p:nvCxnSpPr>
          <p:cNvPr id="42" name="Straight Connector 41">
            <a:extLst>
              <a:ext uri="{FF2B5EF4-FFF2-40B4-BE49-F238E27FC236}">
                <a16:creationId xmlns:a16="http://schemas.microsoft.com/office/drawing/2014/main" id="{1E352BDD-D56D-41CF-94B1-C2DBFD9646AF}"/>
              </a:ext>
            </a:extLst>
          </p:cNvPr>
          <p:cNvCxnSpPr>
            <a:cxnSpLocks/>
          </p:cNvCxnSpPr>
          <p:nvPr/>
        </p:nvCxnSpPr>
        <p:spPr>
          <a:xfrm>
            <a:off x="6248400" y="2143125"/>
            <a:ext cx="11723" cy="421322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0E9B025-52A1-48DF-871D-A448AD776A11}"/>
              </a:ext>
            </a:extLst>
          </p:cNvPr>
          <p:cNvSpPr/>
          <p:nvPr/>
        </p:nvSpPr>
        <p:spPr>
          <a:xfrm>
            <a:off x="152561" y="5796343"/>
            <a:ext cx="704914" cy="185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Entité 1</a:t>
            </a:r>
          </a:p>
        </p:txBody>
      </p:sp>
      <p:sp>
        <p:nvSpPr>
          <p:cNvPr id="64" name="Rectangle 63">
            <a:extLst>
              <a:ext uri="{FF2B5EF4-FFF2-40B4-BE49-F238E27FC236}">
                <a16:creationId xmlns:a16="http://schemas.microsoft.com/office/drawing/2014/main" id="{2A7271EF-4767-44E7-A69F-4095E70EEDDE}"/>
              </a:ext>
            </a:extLst>
          </p:cNvPr>
          <p:cNvSpPr/>
          <p:nvPr/>
        </p:nvSpPr>
        <p:spPr>
          <a:xfrm>
            <a:off x="1999157" y="5788394"/>
            <a:ext cx="704914" cy="185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Entité 2</a:t>
            </a:r>
          </a:p>
        </p:txBody>
      </p:sp>
      <p:sp>
        <p:nvSpPr>
          <p:cNvPr id="65" name="Rectangle 64">
            <a:extLst>
              <a:ext uri="{FF2B5EF4-FFF2-40B4-BE49-F238E27FC236}">
                <a16:creationId xmlns:a16="http://schemas.microsoft.com/office/drawing/2014/main" id="{8BF4481B-C213-4A24-89ED-96CD36ECA2A6}"/>
              </a:ext>
            </a:extLst>
          </p:cNvPr>
          <p:cNvSpPr/>
          <p:nvPr/>
        </p:nvSpPr>
        <p:spPr>
          <a:xfrm>
            <a:off x="1065383" y="5796343"/>
            <a:ext cx="704914" cy="185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Asso 1</a:t>
            </a:r>
          </a:p>
        </p:txBody>
      </p:sp>
      <p:sp>
        <p:nvSpPr>
          <p:cNvPr id="66" name="Rectangle 65">
            <a:extLst>
              <a:ext uri="{FF2B5EF4-FFF2-40B4-BE49-F238E27FC236}">
                <a16:creationId xmlns:a16="http://schemas.microsoft.com/office/drawing/2014/main" id="{6EEB0026-788F-433D-A959-A7783423868F}"/>
              </a:ext>
            </a:extLst>
          </p:cNvPr>
          <p:cNvSpPr/>
          <p:nvPr/>
        </p:nvSpPr>
        <p:spPr>
          <a:xfrm>
            <a:off x="2911711" y="3928610"/>
            <a:ext cx="2994375" cy="2308324"/>
          </a:xfrm>
          <a:prstGeom prst="rect">
            <a:avLst/>
          </a:prstGeom>
        </p:spPr>
        <p:txBody>
          <a:bodyPr wrap="square">
            <a:spAutoFit/>
          </a:bodyPr>
          <a:lstStyle/>
          <a:p>
            <a:pPr marL="285750" indent="-285750">
              <a:buFont typeface="Arial" panose="020B0604020202020204" pitchFamily="34" charset="0"/>
              <a:buChar char="•"/>
            </a:pPr>
            <a:r>
              <a:rPr lang="fr-FR" dirty="0">
                <a:latin typeface="Bell MT" panose="02020503060305020303" pitchFamily="18" charset="0"/>
              </a:rPr>
              <a:t>Une entité (ou instance) d’entité 1 peut être reliée à aucune ou à une seule entité d’entité 2</a:t>
            </a:r>
          </a:p>
          <a:p>
            <a:endParaRPr lang="fr-FR" dirty="0">
              <a:latin typeface="Bell MT" panose="02020503060305020303" pitchFamily="18" charset="0"/>
            </a:endParaRPr>
          </a:p>
          <a:p>
            <a:pPr marL="285750" indent="-285750">
              <a:buFont typeface="Arial" panose="020B0604020202020204" pitchFamily="34" charset="0"/>
              <a:buChar char="•"/>
            </a:pPr>
            <a:r>
              <a:rPr lang="fr-FR" dirty="0">
                <a:latin typeface="Bell MT" panose="02020503060305020303" pitchFamily="18" charset="0"/>
              </a:rPr>
              <a:t>Une entité (ou instance) d’entité 2 peut être relié à une seule entité d’entité 1</a:t>
            </a:r>
          </a:p>
        </p:txBody>
      </p:sp>
      <p:grpSp>
        <p:nvGrpSpPr>
          <p:cNvPr id="89" name="Group 88">
            <a:extLst>
              <a:ext uri="{FF2B5EF4-FFF2-40B4-BE49-F238E27FC236}">
                <a16:creationId xmlns:a16="http://schemas.microsoft.com/office/drawing/2014/main" id="{8C3FD19F-EE65-4D18-8080-FBD8C5B767A6}"/>
              </a:ext>
            </a:extLst>
          </p:cNvPr>
          <p:cNvGrpSpPr/>
          <p:nvPr/>
        </p:nvGrpSpPr>
        <p:grpSpPr>
          <a:xfrm>
            <a:off x="226719" y="3820847"/>
            <a:ext cx="2363365" cy="1921670"/>
            <a:chOff x="204589" y="3875915"/>
            <a:chExt cx="2808242" cy="2312377"/>
          </a:xfrm>
        </p:grpSpPr>
        <p:sp>
          <p:nvSpPr>
            <p:cNvPr id="90" name="Oval 89">
              <a:extLst>
                <a:ext uri="{FF2B5EF4-FFF2-40B4-BE49-F238E27FC236}">
                  <a16:creationId xmlns:a16="http://schemas.microsoft.com/office/drawing/2014/main" id="{C3E3EE54-183E-4D72-A08D-D8E30374DD21}"/>
                </a:ext>
              </a:extLst>
            </p:cNvPr>
            <p:cNvSpPr/>
            <p:nvPr/>
          </p:nvSpPr>
          <p:spPr>
            <a:xfrm>
              <a:off x="204589" y="3875915"/>
              <a:ext cx="626906" cy="2312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 name="Oval 90">
              <a:extLst>
                <a:ext uri="{FF2B5EF4-FFF2-40B4-BE49-F238E27FC236}">
                  <a16:creationId xmlns:a16="http://schemas.microsoft.com/office/drawing/2014/main" id="{CDC220C6-5B2F-4141-B166-4DD89F76A5A1}"/>
                </a:ext>
              </a:extLst>
            </p:cNvPr>
            <p:cNvSpPr/>
            <p:nvPr/>
          </p:nvSpPr>
          <p:spPr>
            <a:xfrm>
              <a:off x="1290063" y="3875915"/>
              <a:ext cx="626906" cy="2312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Oval 91">
              <a:extLst>
                <a:ext uri="{FF2B5EF4-FFF2-40B4-BE49-F238E27FC236}">
                  <a16:creationId xmlns:a16="http://schemas.microsoft.com/office/drawing/2014/main" id="{12E0AF92-456F-464E-BCE2-13F13020F2BB}"/>
                </a:ext>
              </a:extLst>
            </p:cNvPr>
            <p:cNvSpPr/>
            <p:nvPr/>
          </p:nvSpPr>
          <p:spPr>
            <a:xfrm>
              <a:off x="2385925" y="3875915"/>
              <a:ext cx="626906" cy="2312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Oval 92">
              <a:extLst>
                <a:ext uri="{FF2B5EF4-FFF2-40B4-BE49-F238E27FC236}">
                  <a16:creationId xmlns:a16="http://schemas.microsoft.com/office/drawing/2014/main" id="{A82157CC-0CE6-4E71-9426-63A2A66C1AA4}"/>
                </a:ext>
              </a:extLst>
            </p:cNvPr>
            <p:cNvSpPr/>
            <p:nvPr/>
          </p:nvSpPr>
          <p:spPr>
            <a:xfrm>
              <a:off x="438862" y="4229100"/>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Oval 93">
              <a:extLst>
                <a:ext uri="{FF2B5EF4-FFF2-40B4-BE49-F238E27FC236}">
                  <a16:creationId xmlns:a16="http://schemas.microsoft.com/office/drawing/2014/main" id="{41899584-6A86-4DD6-AA4A-6F6A87BA84B8}"/>
                </a:ext>
              </a:extLst>
            </p:cNvPr>
            <p:cNvSpPr/>
            <p:nvPr/>
          </p:nvSpPr>
          <p:spPr>
            <a:xfrm>
              <a:off x="438862" y="4613956"/>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Oval 94">
              <a:extLst>
                <a:ext uri="{FF2B5EF4-FFF2-40B4-BE49-F238E27FC236}">
                  <a16:creationId xmlns:a16="http://schemas.microsoft.com/office/drawing/2014/main" id="{DF1F15FC-2548-493D-9BC5-374DB8A7D0C7}"/>
                </a:ext>
              </a:extLst>
            </p:cNvPr>
            <p:cNvSpPr/>
            <p:nvPr/>
          </p:nvSpPr>
          <p:spPr>
            <a:xfrm>
              <a:off x="451723" y="5227752"/>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Oval 95">
              <a:extLst>
                <a:ext uri="{FF2B5EF4-FFF2-40B4-BE49-F238E27FC236}">
                  <a16:creationId xmlns:a16="http://schemas.microsoft.com/office/drawing/2014/main" id="{F8F8F3CF-375A-444C-8A9F-A790B2C2A873}"/>
                </a:ext>
              </a:extLst>
            </p:cNvPr>
            <p:cNvSpPr/>
            <p:nvPr/>
          </p:nvSpPr>
          <p:spPr>
            <a:xfrm>
              <a:off x="451723" y="5862653"/>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Oval 96">
              <a:extLst>
                <a:ext uri="{FF2B5EF4-FFF2-40B4-BE49-F238E27FC236}">
                  <a16:creationId xmlns:a16="http://schemas.microsoft.com/office/drawing/2014/main" id="{496A5A61-5D46-409E-B428-05EB071D2A79}"/>
                </a:ext>
              </a:extLst>
            </p:cNvPr>
            <p:cNvSpPr/>
            <p:nvPr/>
          </p:nvSpPr>
          <p:spPr>
            <a:xfrm rot="3394281">
              <a:off x="1556372" y="4157986"/>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Oval 97">
              <a:extLst>
                <a:ext uri="{FF2B5EF4-FFF2-40B4-BE49-F238E27FC236}">
                  <a16:creationId xmlns:a16="http://schemas.microsoft.com/office/drawing/2014/main" id="{9C69543C-4181-4C60-AA23-EBD68C737815}"/>
                </a:ext>
              </a:extLst>
            </p:cNvPr>
            <p:cNvSpPr/>
            <p:nvPr/>
          </p:nvSpPr>
          <p:spPr>
            <a:xfrm rot="3394281">
              <a:off x="1523280" y="4869394"/>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Oval 98">
              <a:extLst>
                <a:ext uri="{FF2B5EF4-FFF2-40B4-BE49-F238E27FC236}">
                  <a16:creationId xmlns:a16="http://schemas.microsoft.com/office/drawing/2014/main" id="{8B1ADD9F-D4A4-461B-8684-EEBDBA6C7E88}"/>
                </a:ext>
              </a:extLst>
            </p:cNvPr>
            <p:cNvSpPr/>
            <p:nvPr/>
          </p:nvSpPr>
          <p:spPr>
            <a:xfrm rot="3394281">
              <a:off x="1531237" y="5599742"/>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Oval 99">
              <a:extLst>
                <a:ext uri="{FF2B5EF4-FFF2-40B4-BE49-F238E27FC236}">
                  <a16:creationId xmlns:a16="http://schemas.microsoft.com/office/drawing/2014/main" id="{19F1F4AB-76D8-4BED-8F2F-CDAE1667C544}"/>
                </a:ext>
              </a:extLst>
            </p:cNvPr>
            <p:cNvSpPr/>
            <p:nvPr/>
          </p:nvSpPr>
          <p:spPr>
            <a:xfrm rot="3394281">
              <a:off x="2655355" y="4138245"/>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Oval 100">
              <a:extLst>
                <a:ext uri="{FF2B5EF4-FFF2-40B4-BE49-F238E27FC236}">
                  <a16:creationId xmlns:a16="http://schemas.microsoft.com/office/drawing/2014/main" id="{39078FBA-3EB8-49A3-A173-ECA669BDDF69}"/>
                </a:ext>
              </a:extLst>
            </p:cNvPr>
            <p:cNvSpPr/>
            <p:nvPr/>
          </p:nvSpPr>
          <p:spPr>
            <a:xfrm rot="3394281">
              <a:off x="2655495" y="5592699"/>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Oval 101">
              <a:extLst>
                <a:ext uri="{FF2B5EF4-FFF2-40B4-BE49-F238E27FC236}">
                  <a16:creationId xmlns:a16="http://schemas.microsoft.com/office/drawing/2014/main" id="{9B89E814-7C02-4611-B9B7-6F29CC5E28EC}"/>
                </a:ext>
              </a:extLst>
            </p:cNvPr>
            <p:cNvSpPr/>
            <p:nvPr/>
          </p:nvSpPr>
          <p:spPr>
            <a:xfrm rot="3394281">
              <a:off x="2655354" y="4829454"/>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Oval 102">
              <a:extLst>
                <a:ext uri="{FF2B5EF4-FFF2-40B4-BE49-F238E27FC236}">
                  <a16:creationId xmlns:a16="http://schemas.microsoft.com/office/drawing/2014/main" id="{11A70711-B0E9-4E89-AD75-D800D1EF7B31}"/>
                </a:ext>
              </a:extLst>
            </p:cNvPr>
            <p:cNvSpPr/>
            <p:nvPr/>
          </p:nvSpPr>
          <p:spPr>
            <a:xfrm rot="3394281">
              <a:off x="438862" y="4927127"/>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Oval 103">
              <a:extLst>
                <a:ext uri="{FF2B5EF4-FFF2-40B4-BE49-F238E27FC236}">
                  <a16:creationId xmlns:a16="http://schemas.microsoft.com/office/drawing/2014/main" id="{B57CE8C6-033D-49F8-BA6C-EF07C255F77C}"/>
                </a:ext>
              </a:extLst>
            </p:cNvPr>
            <p:cNvSpPr/>
            <p:nvPr/>
          </p:nvSpPr>
          <p:spPr>
            <a:xfrm rot="3394281">
              <a:off x="451724" y="5627868"/>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5" name="Straight Connector 104">
              <a:extLst>
                <a:ext uri="{FF2B5EF4-FFF2-40B4-BE49-F238E27FC236}">
                  <a16:creationId xmlns:a16="http://schemas.microsoft.com/office/drawing/2014/main" id="{7AC9B381-0797-489F-9387-095C5BB192EC}"/>
                </a:ext>
              </a:extLst>
            </p:cNvPr>
            <p:cNvCxnSpPr>
              <a:cxnSpLocks/>
            </p:cNvCxnSpPr>
            <p:nvPr/>
          </p:nvCxnSpPr>
          <p:spPr>
            <a:xfrm flipV="1">
              <a:off x="546602" y="4231905"/>
              <a:ext cx="2101908" cy="52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3994021-3793-425A-9AFF-4972EF47D1A4}"/>
                </a:ext>
              </a:extLst>
            </p:cNvPr>
            <p:cNvCxnSpPr>
              <a:cxnSpLocks/>
            </p:cNvCxnSpPr>
            <p:nvPr/>
          </p:nvCxnSpPr>
          <p:spPr>
            <a:xfrm flipV="1">
              <a:off x="546602" y="4912620"/>
              <a:ext cx="2101908" cy="52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4EA5517-D3CF-47CA-B116-53F46B61CAB9}"/>
                </a:ext>
              </a:extLst>
            </p:cNvPr>
            <p:cNvCxnSpPr>
              <a:cxnSpLocks/>
            </p:cNvCxnSpPr>
            <p:nvPr/>
          </p:nvCxnSpPr>
          <p:spPr>
            <a:xfrm flipV="1">
              <a:off x="538645" y="5655655"/>
              <a:ext cx="2101908" cy="52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8" name="Rectangle 107">
            <a:extLst>
              <a:ext uri="{FF2B5EF4-FFF2-40B4-BE49-F238E27FC236}">
                <a16:creationId xmlns:a16="http://schemas.microsoft.com/office/drawing/2014/main" id="{420C0AF4-123A-460D-A039-A574E50011DF}"/>
              </a:ext>
            </a:extLst>
          </p:cNvPr>
          <p:cNvSpPr/>
          <p:nvPr/>
        </p:nvSpPr>
        <p:spPr>
          <a:xfrm>
            <a:off x="6483949" y="5896012"/>
            <a:ext cx="704914" cy="185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Entité 3</a:t>
            </a:r>
          </a:p>
        </p:txBody>
      </p:sp>
      <p:sp>
        <p:nvSpPr>
          <p:cNvPr id="109" name="Rectangle 108">
            <a:extLst>
              <a:ext uri="{FF2B5EF4-FFF2-40B4-BE49-F238E27FC236}">
                <a16:creationId xmlns:a16="http://schemas.microsoft.com/office/drawing/2014/main" id="{B1AB23B2-C313-4E5B-95A1-9D63F37B0A1D}"/>
              </a:ext>
            </a:extLst>
          </p:cNvPr>
          <p:cNvSpPr/>
          <p:nvPr/>
        </p:nvSpPr>
        <p:spPr>
          <a:xfrm>
            <a:off x="8330545" y="5888063"/>
            <a:ext cx="704914" cy="185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Entité 4</a:t>
            </a:r>
          </a:p>
        </p:txBody>
      </p:sp>
      <p:sp>
        <p:nvSpPr>
          <p:cNvPr id="110" name="Rectangle 109">
            <a:extLst>
              <a:ext uri="{FF2B5EF4-FFF2-40B4-BE49-F238E27FC236}">
                <a16:creationId xmlns:a16="http://schemas.microsoft.com/office/drawing/2014/main" id="{9600DDC7-3783-40CC-907D-6AB2069823F3}"/>
              </a:ext>
            </a:extLst>
          </p:cNvPr>
          <p:cNvSpPr/>
          <p:nvPr/>
        </p:nvSpPr>
        <p:spPr>
          <a:xfrm>
            <a:off x="7396771" y="5896012"/>
            <a:ext cx="704914" cy="185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Asso 2</a:t>
            </a:r>
          </a:p>
        </p:txBody>
      </p:sp>
      <p:sp>
        <p:nvSpPr>
          <p:cNvPr id="111" name="Rectangle 110">
            <a:extLst>
              <a:ext uri="{FF2B5EF4-FFF2-40B4-BE49-F238E27FC236}">
                <a16:creationId xmlns:a16="http://schemas.microsoft.com/office/drawing/2014/main" id="{B8904041-E3FF-46FA-AD4F-7D3BFFBFA9BC}"/>
              </a:ext>
            </a:extLst>
          </p:cNvPr>
          <p:cNvSpPr/>
          <p:nvPr/>
        </p:nvSpPr>
        <p:spPr>
          <a:xfrm>
            <a:off x="9099307" y="3629557"/>
            <a:ext cx="2994375" cy="2585323"/>
          </a:xfrm>
          <a:prstGeom prst="rect">
            <a:avLst/>
          </a:prstGeom>
        </p:spPr>
        <p:txBody>
          <a:bodyPr wrap="square">
            <a:spAutoFit/>
          </a:bodyPr>
          <a:lstStyle/>
          <a:p>
            <a:pPr marL="285750" indent="-285750">
              <a:buFont typeface="Arial" panose="020B0604020202020204" pitchFamily="34" charset="0"/>
              <a:buChar char="•"/>
            </a:pPr>
            <a:r>
              <a:rPr lang="fr-FR" dirty="0">
                <a:latin typeface="Bell MT" panose="02020503060305020303" pitchFamily="18" charset="0"/>
              </a:rPr>
              <a:t>Une entité (ou instance)  d’entité 3 peut être reliée à aucune ou à plusieurs entités d’entité 4</a:t>
            </a:r>
          </a:p>
          <a:p>
            <a:endParaRPr lang="fr-FR" dirty="0">
              <a:latin typeface="Bell MT" panose="02020503060305020303" pitchFamily="18" charset="0"/>
            </a:endParaRPr>
          </a:p>
          <a:p>
            <a:pPr marL="285750" indent="-285750">
              <a:buFont typeface="Arial" panose="020B0604020202020204" pitchFamily="34" charset="0"/>
              <a:buChar char="•"/>
            </a:pPr>
            <a:r>
              <a:rPr lang="fr-FR" dirty="0">
                <a:latin typeface="Bell MT" panose="02020503060305020303" pitchFamily="18" charset="0"/>
              </a:rPr>
              <a:t>Une entité (ou instance) d’entité 4 doit être relié au moins à un entité d’entité 1</a:t>
            </a:r>
          </a:p>
        </p:txBody>
      </p:sp>
      <p:grpSp>
        <p:nvGrpSpPr>
          <p:cNvPr id="142" name="Group 141">
            <a:extLst>
              <a:ext uri="{FF2B5EF4-FFF2-40B4-BE49-F238E27FC236}">
                <a16:creationId xmlns:a16="http://schemas.microsoft.com/office/drawing/2014/main" id="{5EACEC6D-2DD8-42C6-B80C-94B9C4260DB6}"/>
              </a:ext>
            </a:extLst>
          </p:cNvPr>
          <p:cNvGrpSpPr/>
          <p:nvPr/>
        </p:nvGrpSpPr>
        <p:grpSpPr>
          <a:xfrm>
            <a:off x="6604188" y="3876752"/>
            <a:ext cx="2363365" cy="1921670"/>
            <a:chOff x="6604188" y="3876752"/>
            <a:chExt cx="2363365" cy="1921670"/>
          </a:xfrm>
        </p:grpSpPr>
        <p:grpSp>
          <p:nvGrpSpPr>
            <p:cNvPr id="61" name="Group 60">
              <a:extLst>
                <a:ext uri="{FF2B5EF4-FFF2-40B4-BE49-F238E27FC236}">
                  <a16:creationId xmlns:a16="http://schemas.microsoft.com/office/drawing/2014/main" id="{02DB0B33-9E8A-4C3C-B329-CAE26136BBBD}"/>
                </a:ext>
              </a:extLst>
            </p:cNvPr>
            <p:cNvGrpSpPr/>
            <p:nvPr/>
          </p:nvGrpSpPr>
          <p:grpSpPr>
            <a:xfrm>
              <a:off x="6604188" y="3876752"/>
              <a:ext cx="2363365" cy="1921670"/>
              <a:chOff x="204589" y="3875915"/>
              <a:chExt cx="2808242" cy="2312377"/>
            </a:xfrm>
          </p:grpSpPr>
          <p:sp>
            <p:nvSpPr>
              <p:cNvPr id="38" name="Oval 37">
                <a:extLst>
                  <a:ext uri="{FF2B5EF4-FFF2-40B4-BE49-F238E27FC236}">
                    <a16:creationId xmlns:a16="http://schemas.microsoft.com/office/drawing/2014/main" id="{B9F08BC5-67FD-44F1-986D-68DBF5B627D6}"/>
                  </a:ext>
                </a:extLst>
              </p:cNvPr>
              <p:cNvSpPr/>
              <p:nvPr/>
            </p:nvSpPr>
            <p:spPr>
              <a:xfrm>
                <a:off x="204589" y="3875915"/>
                <a:ext cx="626906" cy="2312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Oval 38">
                <a:extLst>
                  <a:ext uri="{FF2B5EF4-FFF2-40B4-BE49-F238E27FC236}">
                    <a16:creationId xmlns:a16="http://schemas.microsoft.com/office/drawing/2014/main" id="{28F3D31C-DD35-489B-AC2D-394529AD47B8}"/>
                  </a:ext>
                </a:extLst>
              </p:cNvPr>
              <p:cNvSpPr/>
              <p:nvPr/>
            </p:nvSpPr>
            <p:spPr>
              <a:xfrm>
                <a:off x="1290063" y="3875915"/>
                <a:ext cx="626906" cy="2312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Oval 39">
                <a:extLst>
                  <a:ext uri="{FF2B5EF4-FFF2-40B4-BE49-F238E27FC236}">
                    <a16:creationId xmlns:a16="http://schemas.microsoft.com/office/drawing/2014/main" id="{8D317B7E-1BBF-4DF8-B441-66A626DF2AD5}"/>
                  </a:ext>
                </a:extLst>
              </p:cNvPr>
              <p:cNvSpPr/>
              <p:nvPr/>
            </p:nvSpPr>
            <p:spPr>
              <a:xfrm>
                <a:off x="2385925" y="3875915"/>
                <a:ext cx="626906" cy="2312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Oval 42">
                <a:extLst>
                  <a:ext uri="{FF2B5EF4-FFF2-40B4-BE49-F238E27FC236}">
                    <a16:creationId xmlns:a16="http://schemas.microsoft.com/office/drawing/2014/main" id="{1A18EBD9-4CD2-4D22-A8A4-4AE372958308}"/>
                  </a:ext>
                </a:extLst>
              </p:cNvPr>
              <p:cNvSpPr/>
              <p:nvPr/>
            </p:nvSpPr>
            <p:spPr>
              <a:xfrm>
                <a:off x="438862" y="4186782"/>
                <a:ext cx="132638" cy="1418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Oval 43">
                <a:extLst>
                  <a:ext uri="{FF2B5EF4-FFF2-40B4-BE49-F238E27FC236}">
                    <a16:creationId xmlns:a16="http://schemas.microsoft.com/office/drawing/2014/main" id="{3CABEBC9-0A27-480C-B299-52163C20388D}"/>
                  </a:ext>
                </a:extLst>
              </p:cNvPr>
              <p:cNvSpPr/>
              <p:nvPr/>
            </p:nvSpPr>
            <p:spPr>
              <a:xfrm>
                <a:off x="1567047" y="4657997"/>
                <a:ext cx="132638" cy="1418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val 44">
                <a:extLst>
                  <a:ext uri="{FF2B5EF4-FFF2-40B4-BE49-F238E27FC236}">
                    <a16:creationId xmlns:a16="http://schemas.microsoft.com/office/drawing/2014/main" id="{1F044DC8-EEA1-4AE6-90FA-44A918B80672}"/>
                  </a:ext>
                </a:extLst>
              </p:cNvPr>
              <p:cNvSpPr/>
              <p:nvPr/>
            </p:nvSpPr>
            <p:spPr>
              <a:xfrm>
                <a:off x="451722" y="4723021"/>
                <a:ext cx="132638" cy="1418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Oval 45">
                <a:extLst>
                  <a:ext uri="{FF2B5EF4-FFF2-40B4-BE49-F238E27FC236}">
                    <a16:creationId xmlns:a16="http://schemas.microsoft.com/office/drawing/2014/main" id="{0D35F24D-7569-4AF6-BC04-9BCF678F9EC5}"/>
                  </a:ext>
                </a:extLst>
              </p:cNvPr>
              <p:cNvSpPr/>
              <p:nvPr/>
            </p:nvSpPr>
            <p:spPr>
              <a:xfrm>
                <a:off x="451723" y="5862653"/>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Oval 46">
                <a:extLst>
                  <a:ext uri="{FF2B5EF4-FFF2-40B4-BE49-F238E27FC236}">
                    <a16:creationId xmlns:a16="http://schemas.microsoft.com/office/drawing/2014/main" id="{5C7374B3-2348-4CE4-ACFD-4372EA1E878E}"/>
                  </a:ext>
                </a:extLst>
              </p:cNvPr>
              <p:cNvSpPr/>
              <p:nvPr/>
            </p:nvSpPr>
            <p:spPr>
              <a:xfrm rot="3394281">
                <a:off x="1556372" y="4168565"/>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Oval 47">
                <a:extLst>
                  <a:ext uri="{FF2B5EF4-FFF2-40B4-BE49-F238E27FC236}">
                    <a16:creationId xmlns:a16="http://schemas.microsoft.com/office/drawing/2014/main" id="{7EE4AD46-78A3-4DF6-BB89-3A93D96E4DFA}"/>
                  </a:ext>
                </a:extLst>
              </p:cNvPr>
              <p:cNvSpPr/>
              <p:nvPr/>
            </p:nvSpPr>
            <p:spPr>
              <a:xfrm rot="3394281">
                <a:off x="1556372" y="5002385"/>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Oval 48">
                <a:extLst>
                  <a:ext uri="{FF2B5EF4-FFF2-40B4-BE49-F238E27FC236}">
                    <a16:creationId xmlns:a16="http://schemas.microsoft.com/office/drawing/2014/main" id="{3EC3FF05-7E1E-4072-8495-DA183031E73C}"/>
                  </a:ext>
                </a:extLst>
              </p:cNvPr>
              <p:cNvSpPr/>
              <p:nvPr/>
            </p:nvSpPr>
            <p:spPr>
              <a:xfrm rot="3394281">
                <a:off x="1523279" y="5727857"/>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Oval 51">
                <a:extLst>
                  <a:ext uri="{FF2B5EF4-FFF2-40B4-BE49-F238E27FC236}">
                    <a16:creationId xmlns:a16="http://schemas.microsoft.com/office/drawing/2014/main" id="{9C8F12D2-3E48-49F6-81C7-F7BE5553F321}"/>
                  </a:ext>
                </a:extLst>
              </p:cNvPr>
              <p:cNvSpPr/>
              <p:nvPr/>
            </p:nvSpPr>
            <p:spPr>
              <a:xfrm rot="3394281">
                <a:off x="2655355" y="4138245"/>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Oval 52">
                <a:extLst>
                  <a:ext uri="{FF2B5EF4-FFF2-40B4-BE49-F238E27FC236}">
                    <a16:creationId xmlns:a16="http://schemas.microsoft.com/office/drawing/2014/main" id="{D355C632-DDCF-467C-B16C-66EDA863C521}"/>
                  </a:ext>
                </a:extLst>
              </p:cNvPr>
              <p:cNvSpPr/>
              <p:nvPr/>
            </p:nvSpPr>
            <p:spPr>
              <a:xfrm rot="3394281">
                <a:off x="2655495" y="5323344"/>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Oval 53">
                <a:extLst>
                  <a:ext uri="{FF2B5EF4-FFF2-40B4-BE49-F238E27FC236}">
                    <a16:creationId xmlns:a16="http://schemas.microsoft.com/office/drawing/2014/main" id="{6F1C8BDF-A0DF-40E6-BA2E-410A05DCCF1C}"/>
                  </a:ext>
                </a:extLst>
              </p:cNvPr>
              <p:cNvSpPr/>
              <p:nvPr/>
            </p:nvSpPr>
            <p:spPr>
              <a:xfrm rot="3394281">
                <a:off x="2655354" y="4966998"/>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a:extLst>
                  <a:ext uri="{FF2B5EF4-FFF2-40B4-BE49-F238E27FC236}">
                    <a16:creationId xmlns:a16="http://schemas.microsoft.com/office/drawing/2014/main" id="{4381E463-DE65-4913-9113-BF334733A382}"/>
                  </a:ext>
                </a:extLst>
              </p:cNvPr>
              <p:cNvSpPr/>
              <p:nvPr/>
            </p:nvSpPr>
            <p:spPr>
              <a:xfrm rot="3394281">
                <a:off x="1548766" y="5342107"/>
                <a:ext cx="132638" cy="1418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Oval 55">
                <a:extLst>
                  <a:ext uri="{FF2B5EF4-FFF2-40B4-BE49-F238E27FC236}">
                    <a16:creationId xmlns:a16="http://schemas.microsoft.com/office/drawing/2014/main" id="{DA4B624F-F49F-42CA-88E1-67A5D29CB308}"/>
                  </a:ext>
                </a:extLst>
              </p:cNvPr>
              <p:cNvSpPr/>
              <p:nvPr/>
            </p:nvSpPr>
            <p:spPr>
              <a:xfrm rot="21432401">
                <a:off x="452555" y="5319247"/>
                <a:ext cx="130976" cy="143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13" name="Straight Connector 112">
              <a:extLst>
                <a:ext uri="{FF2B5EF4-FFF2-40B4-BE49-F238E27FC236}">
                  <a16:creationId xmlns:a16="http://schemas.microsoft.com/office/drawing/2014/main" id="{1C162535-F4C0-43B4-97D3-9042DAA5FB9C}"/>
                </a:ext>
              </a:extLst>
            </p:cNvPr>
            <p:cNvCxnSpPr>
              <a:cxnSpLocks/>
            </p:cNvCxnSpPr>
            <p:nvPr/>
          </p:nvCxnSpPr>
          <p:spPr>
            <a:xfrm flipV="1">
              <a:off x="6912974" y="4185937"/>
              <a:ext cx="804485" cy="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01FBEB-22EF-4221-9C4E-12115C5CEABA}"/>
                </a:ext>
              </a:extLst>
            </p:cNvPr>
            <p:cNvCxnSpPr>
              <a:cxnSpLocks/>
              <a:endCxn id="48" idx="2"/>
            </p:cNvCxnSpPr>
            <p:nvPr/>
          </p:nvCxnSpPr>
          <p:spPr>
            <a:xfrm>
              <a:off x="6908321" y="4229350"/>
              <a:ext cx="858954" cy="596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B044E34-097D-4976-8FB9-8ABBFB04C874}"/>
                </a:ext>
              </a:extLst>
            </p:cNvPr>
            <p:cNvCxnSpPr>
              <a:cxnSpLocks/>
              <a:endCxn id="49" idx="2"/>
            </p:cNvCxnSpPr>
            <p:nvPr/>
          </p:nvCxnSpPr>
          <p:spPr>
            <a:xfrm>
              <a:off x="6874120" y="4242247"/>
              <a:ext cx="865305" cy="1186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D3E677E-31D0-45DE-8363-A4A631174B68}"/>
                </a:ext>
              </a:extLst>
            </p:cNvPr>
            <p:cNvCxnSpPr>
              <a:cxnSpLocks/>
              <a:stCxn id="56" idx="6"/>
            </p:cNvCxnSpPr>
            <p:nvPr/>
          </p:nvCxnSpPr>
          <p:spPr>
            <a:xfrm>
              <a:off x="6923034" y="5133217"/>
              <a:ext cx="821797" cy="9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661FEB4-F600-4F82-9873-5E1B1CF70801}"/>
                </a:ext>
              </a:extLst>
            </p:cNvPr>
            <p:cNvCxnSpPr>
              <a:cxnSpLocks/>
            </p:cNvCxnSpPr>
            <p:nvPr/>
          </p:nvCxnSpPr>
          <p:spPr>
            <a:xfrm>
              <a:off x="7852917" y="5142394"/>
              <a:ext cx="821797" cy="9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5192B2D-E20A-4101-9B25-F1C82AA40857}"/>
                </a:ext>
              </a:extLst>
            </p:cNvPr>
            <p:cNvCxnSpPr>
              <a:cxnSpLocks/>
              <a:endCxn id="53" idx="4"/>
            </p:cNvCxnSpPr>
            <p:nvPr/>
          </p:nvCxnSpPr>
          <p:spPr>
            <a:xfrm flipV="1">
              <a:off x="7823770" y="5171443"/>
              <a:ext cx="849054" cy="288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9526A32-5B35-45A8-BA46-045711DBA398}"/>
                </a:ext>
              </a:extLst>
            </p:cNvPr>
            <p:cNvCxnSpPr>
              <a:cxnSpLocks/>
              <a:endCxn id="54" idx="3"/>
            </p:cNvCxnSpPr>
            <p:nvPr/>
          </p:nvCxnSpPr>
          <p:spPr>
            <a:xfrm flipV="1">
              <a:off x="7849964" y="4833150"/>
              <a:ext cx="815862" cy="39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5E72BD8-2D76-4DA3-9E1F-FA87BF3E713A}"/>
                </a:ext>
              </a:extLst>
            </p:cNvPr>
            <p:cNvCxnSpPr>
              <a:cxnSpLocks/>
              <a:endCxn id="44" idx="2"/>
            </p:cNvCxnSpPr>
            <p:nvPr/>
          </p:nvCxnSpPr>
          <p:spPr>
            <a:xfrm flipV="1">
              <a:off x="6903708" y="4585633"/>
              <a:ext cx="847100" cy="4985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89B2C43-5F57-4263-86CC-EA8B7089B049}"/>
                </a:ext>
              </a:extLst>
            </p:cNvPr>
            <p:cNvCxnSpPr>
              <a:cxnSpLocks/>
              <a:endCxn id="52" idx="4"/>
            </p:cNvCxnSpPr>
            <p:nvPr/>
          </p:nvCxnSpPr>
          <p:spPr>
            <a:xfrm flipV="1">
              <a:off x="7840290" y="4186582"/>
              <a:ext cx="832416" cy="34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CBBE54D-03CA-4CA9-B087-5765FE7DABFC}"/>
                </a:ext>
              </a:extLst>
            </p:cNvPr>
            <p:cNvCxnSpPr>
              <a:cxnSpLocks/>
              <a:endCxn id="52" idx="3"/>
            </p:cNvCxnSpPr>
            <p:nvPr/>
          </p:nvCxnSpPr>
          <p:spPr>
            <a:xfrm flipV="1">
              <a:off x="7837857" y="4144426"/>
              <a:ext cx="827970" cy="48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393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1EAB-27D5-4052-9BB0-A5D156851FA7}"/>
              </a:ext>
            </a:extLst>
          </p:cNvPr>
          <p:cNvSpPr>
            <a:spLocks noGrp="1"/>
          </p:cNvSpPr>
          <p:nvPr>
            <p:ph type="title"/>
          </p:nvPr>
        </p:nvSpPr>
        <p:spPr>
          <a:xfrm>
            <a:off x="64477" y="22227"/>
            <a:ext cx="11975123" cy="727750"/>
          </a:xfrm>
        </p:spPr>
        <p:txBody>
          <a:bodyPr>
            <a:noAutofit/>
          </a:bodyPr>
          <a:lstStyle/>
          <a:p>
            <a:pPr algn="ctr"/>
            <a:r>
              <a:rPr lang="fr-FR" sz="2800" b="1" dirty="0"/>
              <a:t>Exemples des modèles conceptuels (Entité-Association)</a:t>
            </a:r>
            <a:br>
              <a:rPr lang="fr-FR" sz="2800" b="1" dirty="0"/>
            </a:br>
            <a:r>
              <a:rPr lang="fr-FR" sz="2800" b="1" dirty="0"/>
              <a:t>Exemple concrète Client-Produit</a:t>
            </a:r>
          </a:p>
        </p:txBody>
      </p:sp>
      <p:sp>
        <p:nvSpPr>
          <p:cNvPr id="4" name="Date Placeholder 3">
            <a:extLst>
              <a:ext uri="{FF2B5EF4-FFF2-40B4-BE49-F238E27FC236}">
                <a16:creationId xmlns:a16="http://schemas.microsoft.com/office/drawing/2014/main" id="{01806A20-5769-4A51-BE18-BA4F54BC6DD0}"/>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60CB3B4B-E833-49F4-A213-1FAE426E5226}"/>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899C44F3-C8F1-4707-97E0-2B8F2F810BBB}"/>
              </a:ext>
            </a:extLst>
          </p:cNvPr>
          <p:cNvSpPr>
            <a:spLocks noGrp="1"/>
          </p:cNvSpPr>
          <p:nvPr>
            <p:ph type="sldNum" sz="quarter" idx="12"/>
          </p:nvPr>
        </p:nvSpPr>
        <p:spPr/>
        <p:txBody>
          <a:bodyPr/>
          <a:lstStyle/>
          <a:p>
            <a:fld id="{B7CBE8AE-9389-4E4D-966C-8642C3CA71EB}" type="slidenum">
              <a:rPr lang="en-US" smtClean="0"/>
              <a:t>13</a:t>
            </a:fld>
            <a:endParaRPr lang="en-US"/>
          </a:p>
        </p:txBody>
      </p:sp>
      <p:sp>
        <p:nvSpPr>
          <p:cNvPr id="17" name="TextBox 16">
            <a:extLst>
              <a:ext uri="{FF2B5EF4-FFF2-40B4-BE49-F238E27FC236}">
                <a16:creationId xmlns:a16="http://schemas.microsoft.com/office/drawing/2014/main" id="{8B161C47-45FE-4A34-99D3-DD18CC525458}"/>
              </a:ext>
            </a:extLst>
          </p:cNvPr>
          <p:cNvSpPr txBox="1"/>
          <p:nvPr/>
        </p:nvSpPr>
        <p:spPr>
          <a:xfrm>
            <a:off x="64477" y="790575"/>
            <a:ext cx="11889398" cy="1877437"/>
          </a:xfrm>
          <a:prstGeom prst="rect">
            <a:avLst/>
          </a:prstGeom>
          <a:noFill/>
        </p:spPr>
        <p:txBody>
          <a:bodyPr wrap="square" rtlCol="0">
            <a:spAutoFit/>
          </a:bodyPr>
          <a:lstStyle/>
          <a:p>
            <a:pPr algn="just"/>
            <a:r>
              <a:rPr lang="fr-FR" sz="1400" b="1" dirty="0">
                <a:latin typeface="Bell MT" panose="02020503060305020303" pitchFamily="18" charset="0"/>
              </a:rPr>
              <a:t>Contexte : </a:t>
            </a:r>
            <a:r>
              <a:rPr lang="fr-FR" sz="1400" dirty="0">
                <a:latin typeface="Bell MT" panose="02020503060305020303" pitchFamily="18" charset="0"/>
              </a:rPr>
              <a:t>Nous avons pour objectif de concevoir une base de données relationnelle permettant de stocker les informations relatives à des clients ainsi qu'aux produits qu'ils ont achetés. Avant de mettre en place cette base de données dans un système de gestion de base de données (SGBD), il nous est demandé de créer un modèle conceptuel de type Entité-Association (EA) qui prendra en compte les informations suivantes :</a:t>
            </a:r>
          </a:p>
          <a:p>
            <a:pPr algn="just"/>
            <a:endParaRPr lang="fr-FR" sz="1400" dirty="0">
              <a:latin typeface="Bell MT" panose="02020503060305020303" pitchFamily="18" charset="0"/>
            </a:endParaRPr>
          </a:p>
          <a:p>
            <a:pPr marL="742950" lvl="1" indent="-285750">
              <a:buFont typeface="Arial" panose="020B0604020202020204" pitchFamily="34" charset="0"/>
              <a:buChar char="•"/>
            </a:pPr>
            <a:r>
              <a:rPr lang="fr-FR" sz="1400" b="1" u="sng" dirty="0">
                <a:solidFill>
                  <a:srgbClr val="0000FF"/>
                </a:solidFill>
                <a:latin typeface="Bell MT" panose="02020503060305020303" pitchFamily="18" charset="0"/>
              </a:rPr>
              <a:t>Client</a:t>
            </a:r>
            <a:r>
              <a:rPr lang="fr-FR" sz="1400" dirty="0">
                <a:latin typeface="Bell MT" panose="02020503060305020303" pitchFamily="18" charset="0"/>
              </a:rPr>
              <a:t> (</a:t>
            </a:r>
            <a:r>
              <a:rPr lang="fr-FR" sz="1400" dirty="0" err="1">
                <a:latin typeface="Bell MT" panose="02020503060305020303" pitchFamily="18" charset="0"/>
              </a:rPr>
              <a:t>ID_Client</a:t>
            </a:r>
            <a:r>
              <a:rPr lang="fr-FR" sz="1400" dirty="0">
                <a:latin typeface="Bell MT" panose="02020503060305020303" pitchFamily="18" charset="0"/>
              </a:rPr>
              <a:t>, Nom, </a:t>
            </a:r>
            <a:r>
              <a:rPr lang="fr-FR" sz="1400" dirty="0" err="1">
                <a:latin typeface="Bell MT" panose="02020503060305020303" pitchFamily="18" charset="0"/>
              </a:rPr>
              <a:t>Prenom</a:t>
            </a:r>
            <a:r>
              <a:rPr lang="fr-FR" sz="1400" dirty="0">
                <a:latin typeface="Bell MT" panose="02020503060305020303" pitchFamily="18" charset="0"/>
              </a:rPr>
              <a:t>, Adresse, Portable, Email)</a:t>
            </a:r>
          </a:p>
          <a:p>
            <a:pPr marL="742950" lvl="1" indent="-285750">
              <a:buFont typeface="Arial" panose="020B0604020202020204" pitchFamily="34" charset="0"/>
              <a:buChar char="•"/>
            </a:pPr>
            <a:r>
              <a:rPr lang="fr-FR" sz="1400" b="1" u="sng" dirty="0">
                <a:solidFill>
                  <a:srgbClr val="0000FF"/>
                </a:solidFill>
                <a:latin typeface="Bell MT" panose="02020503060305020303" pitchFamily="18" charset="0"/>
              </a:rPr>
              <a:t>Produit</a:t>
            </a:r>
            <a:r>
              <a:rPr lang="fr-FR" sz="1400" dirty="0">
                <a:latin typeface="Bell MT" panose="02020503060305020303" pitchFamily="18" charset="0"/>
              </a:rPr>
              <a:t> ( </a:t>
            </a:r>
            <a:r>
              <a:rPr lang="fr-FR" sz="1400" dirty="0" err="1">
                <a:latin typeface="Bell MT" panose="02020503060305020303" pitchFamily="18" charset="0"/>
              </a:rPr>
              <a:t>ID_Produit</a:t>
            </a:r>
            <a:r>
              <a:rPr lang="fr-FR" sz="1400" dirty="0">
                <a:latin typeface="Bell MT" panose="02020503060305020303" pitchFamily="18" charset="0"/>
              </a:rPr>
              <a:t>, </a:t>
            </a:r>
            <a:r>
              <a:rPr lang="fr-FR" sz="1400" dirty="0" err="1">
                <a:latin typeface="Bell MT" panose="02020503060305020303" pitchFamily="18" charset="0"/>
              </a:rPr>
              <a:t>Nom_Produit</a:t>
            </a:r>
            <a:r>
              <a:rPr lang="fr-FR" sz="1400" dirty="0">
                <a:latin typeface="Bell MT" panose="02020503060305020303" pitchFamily="18" charset="0"/>
              </a:rPr>
              <a:t>, Prix, </a:t>
            </a:r>
            <a:r>
              <a:rPr lang="fr-FR" sz="1400" dirty="0" err="1">
                <a:latin typeface="Bell MT" panose="02020503060305020303" pitchFamily="18" charset="0"/>
              </a:rPr>
              <a:t>Quantité_en_strock</a:t>
            </a:r>
            <a:r>
              <a:rPr lang="fr-FR" sz="1400" dirty="0">
                <a:latin typeface="Bell MT" panose="02020503060305020303" pitchFamily="18" charset="0"/>
              </a:rPr>
              <a:t>)</a:t>
            </a:r>
          </a:p>
          <a:p>
            <a:pPr marL="742950" lvl="1" indent="-285750">
              <a:buFont typeface="Arial" panose="020B0604020202020204" pitchFamily="34" charset="0"/>
              <a:buChar char="•"/>
            </a:pPr>
            <a:r>
              <a:rPr lang="fr-FR" sz="1400" b="1" u="sng" dirty="0">
                <a:solidFill>
                  <a:srgbClr val="0000FF"/>
                </a:solidFill>
                <a:latin typeface="Bell MT" panose="02020503060305020303" pitchFamily="18" charset="0"/>
              </a:rPr>
              <a:t>Information d’achats  </a:t>
            </a:r>
            <a:r>
              <a:rPr lang="fr-FR" sz="1400" dirty="0">
                <a:latin typeface="Bell MT" panose="02020503060305020303" pitchFamily="18" charset="0"/>
              </a:rPr>
              <a:t>( </a:t>
            </a:r>
            <a:r>
              <a:rPr lang="fr-FR" sz="1400" dirty="0" err="1">
                <a:latin typeface="Bell MT" panose="02020503060305020303" pitchFamily="18" charset="0"/>
              </a:rPr>
              <a:t>Date_achat</a:t>
            </a:r>
            <a:r>
              <a:rPr lang="fr-FR" sz="1400" dirty="0">
                <a:latin typeface="Bell MT" panose="02020503060305020303" pitchFamily="18" charset="0"/>
              </a:rPr>
              <a:t>, </a:t>
            </a:r>
            <a:r>
              <a:rPr lang="fr-FR" sz="1400" dirty="0" err="1">
                <a:latin typeface="Bell MT" panose="02020503060305020303" pitchFamily="18" charset="0"/>
              </a:rPr>
              <a:t>quantité_achetée</a:t>
            </a:r>
            <a:r>
              <a:rPr lang="fr-FR" sz="1400" dirty="0">
                <a:latin typeface="Bell MT" panose="02020503060305020303" pitchFamily="18" charset="0"/>
              </a:rPr>
              <a:t>, </a:t>
            </a:r>
            <a:r>
              <a:rPr lang="fr-FR" sz="1400" dirty="0" err="1">
                <a:latin typeface="Bell MT" panose="02020503060305020303" pitchFamily="18" charset="0"/>
              </a:rPr>
              <a:t>Prix_achat</a:t>
            </a:r>
            <a:r>
              <a:rPr lang="fr-FR" sz="1400" dirty="0">
                <a:latin typeface="Bell MT" panose="02020503060305020303" pitchFamily="18" charset="0"/>
              </a:rPr>
              <a:t>)</a:t>
            </a:r>
          </a:p>
          <a:p>
            <a:endParaRPr lang="fr-FR" dirty="0">
              <a:latin typeface="Bell MT" panose="02020503060305020303" pitchFamily="18" charset="0"/>
            </a:endParaRPr>
          </a:p>
        </p:txBody>
      </p:sp>
      <p:pic>
        <p:nvPicPr>
          <p:cNvPr id="7" name="Picture 6">
            <a:extLst>
              <a:ext uri="{FF2B5EF4-FFF2-40B4-BE49-F238E27FC236}">
                <a16:creationId xmlns:a16="http://schemas.microsoft.com/office/drawing/2014/main" id="{3026F76C-C89B-40DB-A1AE-883C5376D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 y="2456439"/>
            <a:ext cx="10201275" cy="1733550"/>
          </a:xfrm>
          <a:prstGeom prst="rect">
            <a:avLst/>
          </a:prstGeom>
        </p:spPr>
      </p:pic>
      <p:sp>
        <p:nvSpPr>
          <p:cNvPr id="8" name="Rectangle 7">
            <a:extLst>
              <a:ext uri="{FF2B5EF4-FFF2-40B4-BE49-F238E27FC236}">
                <a16:creationId xmlns:a16="http://schemas.microsoft.com/office/drawing/2014/main" id="{18B22AF9-3745-43FF-ABA9-090948E14501}"/>
              </a:ext>
            </a:extLst>
          </p:cNvPr>
          <p:cNvSpPr/>
          <p:nvPr/>
        </p:nvSpPr>
        <p:spPr>
          <a:xfrm>
            <a:off x="339419" y="4230588"/>
            <a:ext cx="11614456" cy="2308324"/>
          </a:xfrm>
          <a:prstGeom prst="rect">
            <a:avLst/>
          </a:prstGeom>
        </p:spPr>
        <p:txBody>
          <a:bodyPr wrap="square">
            <a:spAutoFit/>
          </a:bodyPr>
          <a:lstStyle/>
          <a:p>
            <a:pPr algn="just"/>
            <a:r>
              <a:rPr lang="fr-FR" b="1" dirty="0">
                <a:latin typeface="Bell MT" panose="02020503060305020303" pitchFamily="18" charset="0"/>
              </a:rPr>
              <a:t>Résultats:</a:t>
            </a:r>
          </a:p>
          <a:p>
            <a:pPr marL="285750" indent="-285750" algn="just">
              <a:buFont typeface="Arial" panose="020B0604020202020204" pitchFamily="34" charset="0"/>
              <a:buChar char="•"/>
            </a:pPr>
            <a:r>
              <a:rPr lang="fr-FR" dirty="0">
                <a:latin typeface="Bell MT" panose="02020503060305020303" pitchFamily="18" charset="0"/>
              </a:rPr>
              <a:t> Définition des entités type (Client et Produit) et leurs attributs correspondants</a:t>
            </a:r>
          </a:p>
          <a:p>
            <a:pPr marL="285750" indent="-285750" algn="just">
              <a:buFont typeface="Arial" panose="020B0604020202020204" pitchFamily="34" charset="0"/>
              <a:buChar char="•"/>
            </a:pPr>
            <a:r>
              <a:rPr lang="fr-FR" dirty="0">
                <a:latin typeface="Bell MT" panose="02020503060305020303" pitchFamily="18" charset="0"/>
              </a:rPr>
              <a:t> Définition de l’association entre les entités en question (les associations se définissent formellement comme une action (verbe) entre les entités à associer dans ce cas le verbe adéquat est </a:t>
            </a:r>
            <a:r>
              <a:rPr lang="fr-FR" b="1" u="sng" dirty="0">
                <a:solidFill>
                  <a:srgbClr val="0000FF"/>
                </a:solidFill>
                <a:latin typeface="Bell MT" panose="02020503060305020303" pitchFamily="18" charset="0"/>
              </a:rPr>
              <a:t>achète</a:t>
            </a:r>
            <a:r>
              <a:rPr lang="fr-FR" dirty="0">
                <a:latin typeface="Bell MT" panose="02020503060305020303" pitchFamily="18" charset="0"/>
              </a:rPr>
              <a:t>)</a:t>
            </a:r>
          </a:p>
          <a:p>
            <a:pPr marL="285750" indent="-285750" algn="just">
              <a:buFont typeface="Arial" panose="020B0604020202020204" pitchFamily="34" charset="0"/>
              <a:buChar char="•"/>
            </a:pPr>
            <a:r>
              <a:rPr lang="fr-FR" dirty="0">
                <a:latin typeface="Bell MT" panose="02020503060305020303" pitchFamily="18" charset="0"/>
              </a:rPr>
              <a:t>Définition des cardinalités:</a:t>
            </a:r>
          </a:p>
          <a:p>
            <a:pPr marL="742950" lvl="1" indent="-285750" algn="just">
              <a:buFont typeface="Arial" panose="020B0604020202020204" pitchFamily="34" charset="0"/>
              <a:buChar char="•"/>
            </a:pPr>
            <a:r>
              <a:rPr lang="fr-FR" dirty="0">
                <a:latin typeface="Bell MT" panose="02020503060305020303" pitchFamily="18" charset="0"/>
              </a:rPr>
              <a:t>Un client peut acheter un ou plusieurs produits (cardinalité depuis l’entité client vers l’entité produit)</a:t>
            </a:r>
          </a:p>
          <a:p>
            <a:pPr marL="742950" lvl="1" indent="-285750" algn="just">
              <a:buFont typeface="Arial" panose="020B0604020202020204" pitchFamily="34" charset="0"/>
              <a:buChar char="•"/>
            </a:pPr>
            <a:r>
              <a:rPr lang="fr-FR" dirty="0">
                <a:latin typeface="Bell MT" panose="02020503060305020303" pitchFamily="18" charset="0"/>
              </a:rPr>
              <a:t>Un produit peut être acheté pour un ou plusieurs clients (cardinalité depuis l’entité produit vers l’entité client)  </a:t>
            </a:r>
          </a:p>
          <a:p>
            <a:pPr algn="just"/>
            <a:endParaRPr lang="fr-FR" dirty="0">
              <a:latin typeface="Bell MT" panose="02020503060305020303" pitchFamily="18" charset="0"/>
            </a:endParaRPr>
          </a:p>
        </p:txBody>
      </p:sp>
    </p:spTree>
    <p:extLst>
      <p:ext uri="{BB962C8B-B14F-4D97-AF65-F5344CB8AC3E}">
        <p14:creationId xmlns:p14="http://schemas.microsoft.com/office/powerpoint/2010/main" val="257069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1EAB-27D5-4052-9BB0-A5D156851FA7}"/>
              </a:ext>
            </a:extLst>
          </p:cNvPr>
          <p:cNvSpPr>
            <a:spLocks noGrp="1"/>
          </p:cNvSpPr>
          <p:nvPr>
            <p:ph type="title"/>
          </p:nvPr>
        </p:nvSpPr>
        <p:spPr>
          <a:xfrm>
            <a:off x="838200" y="0"/>
            <a:ext cx="10515600" cy="589085"/>
          </a:xfrm>
        </p:spPr>
        <p:txBody>
          <a:bodyPr>
            <a:normAutofit fontScale="90000"/>
          </a:bodyPr>
          <a:lstStyle/>
          <a:p>
            <a:pPr algn="ctr"/>
            <a:r>
              <a:rPr lang="fr-FR" sz="3600" b="1" dirty="0"/>
              <a:t>Exercices à réaliser en cours </a:t>
            </a:r>
          </a:p>
        </p:txBody>
      </p:sp>
      <p:sp>
        <p:nvSpPr>
          <p:cNvPr id="4" name="Date Placeholder 3">
            <a:extLst>
              <a:ext uri="{FF2B5EF4-FFF2-40B4-BE49-F238E27FC236}">
                <a16:creationId xmlns:a16="http://schemas.microsoft.com/office/drawing/2014/main" id="{01806A20-5769-4A51-BE18-BA4F54BC6DD0}"/>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60CB3B4B-E833-49F4-A213-1FAE426E5226}"/>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899C44F3-C8F1-4707-97E0-2B8F2F810BBB}"/>
              </a:ext>
            </a:extLst>
          </p:cNvPr>
          <p:cNvSpPr>
            <a:spLocks noGrp="1"/>
          </p:cNvSpPr>
          <p:nvPr>
            <p:ph type="sldNum" sz="quarter" idx="12"/>
          </p:nvPr>
        </p:nvSpPr>
        <p:spPr/>
        <p:txBody>
          <a:bodyPr/>
          <a:lstStyle/>
          <a:p>
            <a:fld id="{B7CBE8AE-9389-4E4D-966C-8642C3CA71EB}" type="slidenum">
              <a:rPr lang="en-US" smtClean="0"/>
              <a:t>14</a:t>
            </a:fld>
            <a:endParaRPr lang="en-US"/>
          </a:p>
        </p:txBody>
      </p:sp>
      <p:sp>
        <p:nvSpPr>
          <p:cNvPr id="9" name="TextBox 8">
            <a:extLst>
              <a:ext uri="{FF2B5EF4-FFF2-40B4-BE49-F238E27FC236}">
                <a16:creationId xmlns:a16="http://schemas.microsoft.com/office/drawing/2014/main" id="{3B516189-796E-405C-B248-8E0DED86FCB6}"/>
              </a:ext>
            </a:extLst>
          </p:cNvPr>
          <p:cNvSpPr txBox="1"/>
          <p:nvPr/>
        </p:nvSpPr>
        <p:spPr>
          <a:xfrm>
            <a:off x="838200" y="577413"/>
            <a:ext cx="10944514" cy="6124754"/>
          </a:xfrm>
          <a:prstGeom prst="rect">
            <a:avLst/>
          </a:prstGeom>
          <a:noFill/>
        </p:spPr>
        <p:txBody>
          <a:bodyPr wrap="square" rtlCol="0">
            <a:spAutoFit/>
          </a:bodyPr>
          <a:lstStyle/>
          <a:p>
            <a:r>
              <a:rPr lang="fr-FR" b="1" u="sng" dirty="0">
                <a:latin typeface="Bell MT" panose="02020503060305020303" pitchFamily="18" charset="0"/>
              </a:rPr>
              <a:t>Exercice 1</a:t>
            </a:r>
            <a:r>
              <a:rPr lang="fr-FR" sz="1400" dirty="0">
                <a:latin typeface="Bell MT" panose="02020503060305020303" pitchFamily="18" charset="0"/>
              </a:rPr>
              <a:t>: En tant que concepteur de bases de données, vous êtes chargé d'élaborer un modèle conceptuel (EA) simple pour une société, dans le but de gérer ses salariés et ses établissements répartis sur plusieurs villes. À cette fin, les informations suivantes vous sont fournies :</a:t>
            </a:r>
          </a:p>
          <a:p>
            <a:endParaRPr lang="fr-FR" sz="1400" dirty="0">
              <a:latin typeface="Bell MT" panose="02020503060305020303" pitchFamily="18" charset="0"/>
            </a:endParaRPr>
          </a:p>
          <a:p>
            <a:r>
              <a:rPr lang="fr-FR" sz="1400" b="1" u="sng" dirty="0">
                <a:solidFill>
                  <a:srgbClr val="0000FF"/>
                </a:solidFill>
                <a:latin typeface="Bell MT" panose="02020503060305020303" pitchFamily="18" charset="0"/>
              </a:rPr>
              <a:t>Informations salariés </a:t>
            </a:r>
            <a:r>
              <a:rPr lang="fr-FR" sz="1400" dirty="0">
                <a:latin typeface="Bell MT" panose="02020503060305020303" pitchFamily="18" charset="0"/>
              </a:rPr>
              <a:t>(</a:t>
            </a:r>
            <a:r>
              <a:rPr lang="fr-FR" sz="1400" dirty="0" err="1">
                <a:latin typeface="Bell MT" panose="02020503060305020303" pitchFamily="18" charset="0"/>
              </a:rPr>
              <a:t>code_sal</a:t>
            </a:r>
            <a:r>
              <a:rPr lang="fr-FR" sz="1400" dirty="0">
                <a:latin typeface="Bell MT" panose="02020503060305020303" pitchFamily="18" charset="0"/>
              </a:rPr>
              <a:t>, nom, prénom, âge, fonction, salaire)</a:t>
            </a:r>
          </a:p>
          <a:p>
            <a:r>
              <a:rPr lang="fr-FR" sz="1400" b="1" u="sng" dirty="0" err="1">
                <a:solidFill>
                  <a:srgbClr val="0000FF"/>
                </a:solidFill>
                <a:latin typeface="Bell MT" panose="02020503060305020303" pitchFamily="18" charset="0"/>
              </a:rPr>
              <a:t>Informations_établissements</a:t>
            </a:r>
            <a:r>
              <a:rPr lang="fr-FR" sz="1400" b="1" u="sng" dirty="0">
                <a:solidFill>
                  <a:srgbClr val="0000FF"/>
                </a:solidFill>
                <a:latin typeface="Bell MT" panose="02020503060305020303" pitchFamily="18" charset="0"/>
              </a:rPr>
              <a:t> </a:t>
            </a:r>
            <a:r>
              <a:rPr lang="fr-FR" sz="1400" dirty="0">
                <a:latin typeface="Bell MT" panose="02020503060305020303" pitchFamily="18" charset="0"/>
              </a:rPr>
              <a:t>(</a:t>
            </a:r>
            <a:r>
              <a:rPr lang="fr-FR" sz="1400" dirty="0" err="1">
                <a:latin typeface="Bell MT" panose="02020503060305020303" pitchFamily="18" charset="0"/>
              </a:rPr>
              <a:t>code_etab</a:t>
            </a:r>
            <a:r>
              <a:rPr lang="fr-FR" sz="1400" dirty="0">
                <a:latin typeface="Bell MT" panose="02020503060305020303" pitchFamily="18" charset="0"/>
              </a:rPr>
              <a:t>, nom, raison, adresse, </a:t>
            </a:r>
            <a:r>
              <a:rPr lang="fr-FR" sz="1400" dirty="0" err="1">
                <a:latin typeface="Bell MT" panose="02020503060305020303" pitchFamily="18" charset="0"/>
              </a:rPr>
              <a:t>num_tel</a:t>
            </a:r>
            <a:r>
              <a:rPr lang="fr-FR" sz="1400" dirty="0">
                <a:latin typeface="Bell MT" panose="02020503060305020303" pitchFamily="18" charset="0"/>
              </a:rPr>
              <a:t>)</a:t>
            </a:r>
          </a:p>
          <a:p>
            <a:r>
              <a:rPr lang="fr-FR" sz="1400" b="1" u="sng" dirty="0" err="1">
                <a:solidFill>
                  <a:srgbClr val="0000FF"/>
                </a:solidFill>
                <a:latin typeface="Bell MT" panose="02020503060305020303" pitchFamily="18" charset="0"/>
              </a:rPr>
              <a:t>Informations_villes</a:t>
            </a:r>
            <a:r>
              <a:rPr lang="fr-FR" sz="1400" b="1" u="sng" dirty="0">
                <a:solidFill>
                  <a:srgbClr val="0000FF"/>
                </a:solidFill>
                <a:latin typeface="Bell MT" panose="02020503060305020303" pitchFamily="18" charset="0"/>
              </a:rPr>
              <a:t> </a:t>
            </a:r>
            <a:r>
              <a:rPr lang="fr-FR" sz="1400" dirty="0">
                <a:latin typeface="Bell MT" panose="02020503060305020303" pitchFamily="18" charset="0"/>
              </a:rPr>
              <a:t>( </a:t>
            </a:r>
            <a:r>
              <a:rPr lang="fr-FR" sz="1400" dirty="0" err="1">
                <a:latin typeface="Bell MT" panose="02020503060305020303" pitchFamily="18" charset="0"/>
              </a:rPr>
              <a:t>code_vil</a:t>
            </a:r>
            <a:r>
              <a:rPr lang="fr-FR" sz="1400" dirty="0">
                <a:latin typeface="Bell MT" panose="02020503060305020303" pitchFamily="18" charset="0"/>
              </a:rPr>
              <a:t>, nom)</a:t>
            </a:r>
          </a:p>
          <a:p>
            <a:endParaRPr lang="fr-FR" dirty="0">
              <a:latin typeface="Bell MT" panose="02020503060305020303" pitchFamily="18" charset="0"/>
            </a:endParaRPr>
          </a:p>
          <a:p>
            <a:pPr algn="just"/>
            <a:endParaRPr lang="fr-FR" b="1" u="sng" dirty="0">
              <a:latin typeface="Bell MT" panose="02020503060305020303" pitchFamily="18" charset="0"/>
            </a:endParaRPr>
          </a:p>
          <a:p>
            <a:pPr algn="just"/>
            <a:r>
              <a:rPr lang="fr-FR" b="1" u="sng" dirty="0">
                <a:latin typeface="Bell MT" panose="02020503060305020303" pitchFamily="18" charset="0"/>
              </a:rPr>
              <a:t>Exercice 2</a:t>
            </a:r>
            <a:r>
              <a:rPr lang="fr-FR" sz="1400" dirty="0">
                <a:latin typeface="Bell MT" panose="02020503060305020303" pitchFamily="18" charset="0"/>
              </a:rPr>
              <a:t>: Le système informatique d’une université utilise les données suivantes :</a:t>
            </a:r>
          </a:p>
          <a:p>
            <a:pPr algn="just"/>
            <a:endParaRPr lang="fr-FR" sz="1400" dirty="0">
              <a:latin typeface="Bell MT" panose="02020503060305020303" pitchFamily="18" charset="0"/>
            </a:endParaRPr>
          </a:p>
          <a:p>
            <a:pPr algn="just"/>
            <a:r>
              <a:rPr lang="fr-FR" sz="1400" b="1" u="sng" dirty="0">
                <a:solidFill>
                  <a:srgbClr val="0000FF"/>
                </a:solidFill>
                <a:latin typeface="Bell MT" panose="02020503060305020303" pitchFamily="18" charset="0"/>
              </a:rPr>
              <a:t>Informations étudiants </a:t>
            </a:r>
            <a:r>
              <a:rPr lang="fr-FR" sz="1400" dirty="0">
                <a:latin typeface="Bell MT" panose="02020503060305020303" pitchFamily="18" charset="0"/>
              </a:rPr>
              <a:t>(</a:t>
            </a:r>
            <a:r>
              <a:rPr lang="fr-FR" sz="1400" dirty="0" err="1">
                <a:latin typeface="Bell MT" panose="02020503060305020303" pitchFamily="18" charset="0"/>
              </a:rPr>
              <a:t>id_etud</a:t>
            </a:r>
            <a:r>
              <a:rPr lang="fr-FR" sz="1400" dirty="0">
                <a:latin typeface="Bell MT" panose="02020503060305020303" pitchFamily="18" charset="0"/>
              </a:rPr>
              <a:t>, nom, prénom, adresse)</a:t>
            </a:r>
          </a:p>
          <a:p>
            <a:pPr algn="just"/>
            <a:r>
              <a:rPr lang="fr-FR" sz="1400" b="1" u="sng" dirty="0">
                <a:solidFill>
                  <a:srgbClr val="0000FF"/>
                </a:solidFill>
                <a:latin typeface="Bell MT" panose="02020503060305020303" pitchFamily="18" charset="0"/>
              </a:rPr>
              <a:t>Informations cours </a:t>
            </a:r>
            <a:r>
              <a:rPr lang="fr-FR" sz="1400" dirty="0">
                <a:latin typeface="Bell MT" panose="02020503060305020303" pitchFamily="18" charset="0"/>
              </a:rPr>
              <a:t>(</a:t>
            </a:r>
            <a:r>
              <a:rPr lang="fr-FR" sz="1400" dirty="0" err="1">
                <a:latin typeface="Bell MT" panose="02020503060305020303" pitchFamily="18" charset="0"/>
              </a:rPr>
              <a:t>id_cours</a:t>
            </a:r>
            <a:r>
              <a:rPr lang="fr-FR" sz="1400" dirty="0">
                <a:latin typeface="Bell MT" panose="02020503060305020303" pitchFamily="18" charset="0"/>
              </a:rPr>
              <a:t>, intitulé, description)</a:t>
            </a:r>
          </a:p>
          <a:p>
            <a:pPr algn="just"/>
            <a:r>
              <a:rPr lang="fr-FR" sz="1400" b="1" u="sng" dirty="0">
                <a:solidFill>
                  <a:srgbClr val="0000FF"/>
                </a:solidFill>
                <a:latin typeface="Bell MT" panose="02020503060305020303" pitchFamily="18" charset="0"/>
              </a:rPr>
              <a:t>Information professeurs </a:t>
            </a:r>
            <a:r>
              <a:rPr lang="fr-FR" sz="1400" dirty="0">
                <a:latin typeface="Bell MT" panose="02020503060305020303" pitchFamily="18" charset="0"/>
              </a:rPr>
              <a:t>(</a:t>
            </a:r>
            <a:r>
              <a:rPr lang="fr-FR" sz="1400" dirty="0" err="1">
                <a:latin typeface="Bell MT" panose="02020503060305020303" pitchFamily="18" charset="0"/>
              </a:rPr>
              <a:t>id_prof</a:t>
            </a:r>
            <a:r>
              <a:rPr lang="fr-FR" sz="1400" dirty="0">
                <a:latin typeface="Bell MT" panose="02020503060305020303" pitchFamily="18" charset="0"/>
              </a:rPr>
              <a:t>, titre, nom, prénom, adresse) </a:t>
            </a:r>
          </a:p>
          <a:p>
            <a:pPr algn="just"/>
            <a:endParaRPr lang="fr-FR" sz="1400" dirty="0">
              <a:latin typeface="Bell MT" panose="02020503060305020303" pitchFamily="18" charset="0"/>
            </a:endParaRPr>
          </a:p>
          <a:p>
            <a:pPr algn="just"/>
            <a:r>
              <a:rPr lang="fr-FR" sz="1400" dirty="0">
                <a:latin typeface="Bell MT" panose="02020503060305020303" pitchFamily="18" charset="0"/>
              </a:rPr>
              <a:t>De plus, le système doit permettre de savoir quels sont les cours suivis par chaque étudiant, quel est le professeur titulaire de chaque de chaque cours, ainsi que la filière choisie par chaque étudiant. Pour chaque filière, le système doit également enregistrer son nom, son code, et le professeur responsable de celle-ci</a:t>
            </a:r>
            <a:r>
              <a:rPr lang="fr-FR" dirty="0">
                <a:latin typeface="Bell MT" panose="02020503060305020303" pitchFamily="18" charset="0"/>
              </a:rPr>
              <a:t>.</a:t>
            </a:r>
          </a:p>
          <a:p>
            <a:pPr algn="just"/>
            <a:endParaRPr lang="fr-FR" dirty="0">
              <a:latin typeface="Bell MT" panose="02020503060305020303" pitchFamily="18" charset="0"/>
            </a:endParaRPr>
          </a:p>
          <a:p>
            <a:endParaRPr lang="fr-FR" sz="1400" dirty="0">
              <a:latin typeface="Bell MT" panose="02020503060305020303" pitchFamily="18" charset="0"/>
            </a:endParaRPr>
          </a:p>
          <a:p>
            <a:endParaRPr lang="fr-FR" sz="1400" dirty="0">
              <a:latin typeface="Bell MT" panose="02020503060305020303" pitchFamily="18" charset="0"/>
            </a:endParaRPr>
          </a:p>
          <a:p>
            <a:r>
              <a:rPr lang="fr-FR" sz="1400" dirty="0">
                <a:latin typeface="Bell MT" panose="02020503060305020303" pitchFamily="18" charset="0"/>
              </a:rPr>
              <a:t>Pour répondre à ces exercices, veuillez:</a:t>
            </a:r>
          </a:p>
          <a:p>
            <a:pPr marL="742950" lvl="1" indent="-285750">
              <a:buFont typeface="Arial" panose="020B0604020202020204" pitchFamily="34" charset="0"/>
              <a:buChar char="•"/>
            </a:pPr>
            <a:r>
              <a:rPr lang="fr-FR" sz="1400" dirty="0">
                <a:latin typeface="Bell MT" panose="02020503060305020303" pitchFamily="18" charset="0"/>
              </a:rPr>
              <a:t>Définir les entités requises pour le modèle  </a:t>
            </a:r>
          </a:p>
          <a:p>
            <a:pPr marL="742950" lvl="1" indent="-285750">
              <a:buFont typeface="Arial" panose="020B0604020202020204" pitchFamily="34" charset="0"/>
              <a:buChar char="•"/>
            </a:pPr>
            <a:r>
              <a:rPr lang="fr-FR" sz="1400" dirty="0">
                <a:latin typeface="Bell MT" panose="02020503060305020303" pitchFamily="18" charset="0"/>
              </a:rPr>
              <a:t>Identifier les associations (actions verbales) nécessaires entre les différentes entités  </a:t>
            </a:r>
          </a:p>
          <a:p>
            <a:pPr marL="742950" lvl="1" indent="-285750">
              <a:buFont typeface="Arial" panose="020B0604020202020204" pitchFamily="34" charset="0"/>
              <a:buChar char="•"/>
            </a:pPr>
            <a:r>
              <a:rPr lang="fr-FR" sz="1400" dirty="0">
                <a:latin typeface="Bell MT" panose="02020503060305020303" pitchFamily="18" charset="0"/>
              </a:rPr>
              <a:t>Spécifier les cardinalités des associations entre ces entités </a:t>
            </a:r>
          </a:p>
          <a:p>
            <a:endParaRPr lang="fr-FR" sz="1400" b="1" dirty="0">
              <a:solidFill>
                <a:srgbClr val="0000FF"/>
              </a:solidFill>
              <a:latin typeface="Bell MT" panose="02020503060305020303" pitchFamily="18" charset="0"/>
            </a:endParaRPr>
          </a:p>
          <a:p>
            <a:endParaRPr lang="fr-FR" dirty="0">
              <a:latin typeface="Bell MT" panose="02020503060305020303" pitchFamily="18" charset="0"/>
            </a:endParaRPr>
          </a:p>
        </p:txBody>
      </p:sp>
      <p:cxnSp>
        <p:nvCxnSpPr>
          <p:cNvPr id="10" name="Straight Connector 9">
            <a:extLst>
              <a:ext uri="{FF2B5EF4-FFF2-40B4-BE49-F238E27FC236}">
                <a16:creationId xmlns:a16="http://schemas.microsoft.com/office/drawing/2014/main" id="{8C83BE22-527C-4706-AD10-EED03F7D4230}"/>
              </a:ext>
            </a:extLst>
          </p:cNvPr>
          <p:cNvCxnSpPr/>
          <p:nvPr/>
        </p:nvCxnSpPr>
        <p:spPr>
          <a:xfrm>
            <a:off x="838200" y="2325286"/>
            <a:ext cx="1094833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FA66922-7551-4984-A9AF-F29F4C5C386E}"/>
              </a:ext>
            </a:extLst>
          </p:cNvPr>
          <p:cNvCxnSpPr/>
          <p:nvPr/>
        </p:nvCxnSpPr>
        <p:spPr>
          <a:xfrm>
            <a:off x="838200" y="4886105"/>
            <a:ext cx="1094451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74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189E-BC83-48BF-A15A-2AE7697914A7}"/>
              </a:ext>
            </a:extLst>
          </p:cNvPr>
          <p:cNvSpPr>
            <a:spLocks noGrp="1"/>
          </p:cNvSpPr>
          <p:nvPr>
            <p:ph type="title"/>
          </p:nvPr>
        </p:nvSpPr>
        <p:spPr/>
        <p:txBody>
          <a:bodyPr/>
          <a:lstStyle/>
          <a:p>
            <a:pPr algn="ctr"/>
            <a:r>
              <a:rPr lang="fr-FR" dirty="0"/>
              <a:t>Modèle Physique </a:t>
            </a:r>
          </a:p>
        </p:txBody>
      </p:sp>
      <p:sp>
        <p:nvSpPr>
          <p:cNvPr id="3" name="Content Placeholder 2">
            <a:extLst>
              <a:ext uri="{FF2B5EF4-FFF2-40B4-BE49-F238E27FC236}">
                <a16:creationId xmlns:a16="http://schemas.microsoft.com/office/drawing/2014/main" id="{4611F7E3-034E-49C1-9AD9-E89747C25185}"/>
              </a:ext>
            </a:extLst>
          </p:cNvPr>
          <p:cNvSpPr>
            <a:spLocks noGrp="1"/>
          </p:cNvSpPr>
          <p:nvPr>
            <p:ph idx="1"/>
          </p:nvPr>
        </p:nvSpPr>
        <p:spPr>
          <a:xfrm>
            <a:off x="879232" y="1452578"/>
            <a:ext cx="10515600" cy="4657652"/>
          </a:xfrm>
        </p:spPr>
        <p:txBody>
          <a:bodyPr>
            <a:normAutofit/>
          </a:bodyPr>
          <a:lstStyle/>
          <a:p>
            <a:pPr algn="just">
              <a:lnSpc>
                <a:spcPct val="100000"/>
              </a:lnSpc>
              <a:buClr>
                <a:schemeClr val="accent6"/>
              </a:buClr>
              <a:buFont typeface="Wingdings" panose="05000000000000000000" pitchFamily="2" charset="2"/>
              <a:buChar char="ü"/>
            </a:pPr>
            <a:r>
              <a:rPr lang="fr-FR" sz="2600" dirty="0"/>
              <a:t> </a:t>
            </a:r>
            <a:r>
              <a:rPr lang="fr-FR" sz="2600" b="1" dirty="0"/>
              <a:t>Modèle Physique: </a:t>
            </a:r>
            <a:r>
              <a:rPr lang="fr-FR" sz="2600" dirty="0"/>
              <a:t>Le modèle physique, quant à lui, est la </a:t>
            </a:r>
            <a:r>
              <a:rPr lang="fr-FR" sz="2600" b="1" dirty="0"/>
              <a:t>représentation concrète</a:t>
            </a:r>
            <a:r>
              <a:rPr lang="fr-FR" sz="2600" dirty="0"/>
              <a:t> de la base de données qui sera effectivement implémentée dans un SGBD spécifique (par exemple, MySQL, PostgreSQL, Oracle, etc.). Il prend en compte les spécificités du SGBD, telles que les types de données, l'indexation, la performance et les contraintes</a:t>
            </a:r>
          </a:p>
          <a:p>
            <a:pPr>
              <a:lnSpc>
                <a:spcPct val="100000"/>
              </a:lnSpc>
              <a:buClr>
                <a:schemeClr val="accent6"/>
              </a:buClr>
              <a:buFont typeface="Wingdings" panose="05000000000000000000" pitchFamily="2" charset="2"/>
              <a:buChar char="ü"/>
            </a:pPr>
            <a:r>
              <a:rPr lang="fr-FR" sz="2600" dirty="0"/>
              <a:t> </a:t>
            </a:r>
            <a:r>
              <a:rPr lang="fr-FR" sz="2600" b="1" dirty="0"/>
              <a:t>Objectif du modèle physique :</a:t>
            </a:r>
          </a:p>
          <a:p>
            <a:pPr lvl="1">
              <a:lnSpc>
                <a:spcPct val="100000"/>
              </a:lnSpc>
              <a:buClr>
                <a:schemeClr val="accent6"/>
              </a:buClr>
              <a:buFont typeface="Wingdings" panose="05000000000000000000" pitchFamily="2" charset="2"/>
              <a:buChar char="ü"/>
            </a:pPr>
            <a:r>
              <a:rPr lang="fr-FR" sz="2200" b="1" dirty="0"/>
              <a:t>Implémenter le modèle conceptuel dans un SGBD spécifique</a:t>
            </a:r>
            <a:r>
              <a:rPr lang="fr-FR" sz="2200" dirty="0"/>
              <a:t> en définissant des tables, des clés primaires et étrangères, des index, des contraintes, etc.</a:t>
            </a:r>
          </a:p>
          <a:p>
            <a:pPr lvl="1">
              <a:lnSpc>
                <a:spcPct val="100000"/>
              </a:lnSpc>
              <a:buClr>
                <a:schemeClr val="accent6"/>
              </a:buClr>
              <a:buFont typeface="Wingdings" panose="05000000000000000000" pitchFamily="2" charset="2"/>
              <a:buChar char="ü"/>
            </a:pPr>
            <a:r>
              <a:rPr lang="fr-FR" sz="1900" b="1" dirty="0"/>
              <a:t>Optimiser les performances</a:t>
            </a:r>
            <a:r>
              <a:rPr lang="fr-FR" sz="1900" dirty="0"/>
              <a:t> en tenant compte des ressources système, des tailles de table, des index, des requêtes les plus fréquentes et de la gestion des transactions.</a:t>
            </a:r>
          </a:p>
          <a:p>
            <a:pPr lvl="1">
              <a:lnSpc>
                <a:spcPct val="100000"/>
              </a:lnSpc>
              <a:buClr>
                <a:schemeClr val="accent6"/>
              </a:buClr>
              <a:buFont typeface="Wingdings" panose="05000000000000000000" pitchFamily="2" charset="2"/>
              <a:buChar char="ü"/>
            </a:pPr>
            <a:r>
              <a:rPr lang="fr-FR" sz="1900" b="1" dirty="0"/>
              <a:t>Prendre en compte les limitations du système</a:t>
            </a:r>
            <a:r>
              <a:rPr lang="fr-FR" sz="1900" dirty="0"/>
              <a:t> : taille des données, types de données spécifiques, gestion des erreurs, etc.</a:t>
            </a:r>
          </a:p>
          <a:p>
            <a:pPr>
              <a:lnSpc>
                <a:spcPct val="100000"/>
              </a:lnSpc>
            </a:pPr>
            <a:endParaRPr lang="fr-FR" dirty="0"/>
          </a:p>
        </p:txBody>
      </p:sp>
      <p:sp>
        <p:nvSpPr>
          <p:cNvPr id="4" name="Date Placeholder 3">
            <a:extLst>
              <a:ext uri="{FF2B5EF4-FFF2-40B4-BE49-F238E27FC236}">
                <a16:creationId xmlns:a16="http://schemas.microsoft.com/office/drawing/2014/main" id="{FAC5055D-83BF-4AC9-96CF-70D3C0EE1907}"/>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E7C8FB1D-31DB-4BDE-808A-DBF9FD64A3A8}"/>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0E72E86B-6985-4833-8693-643AFE808A7A}"/>
              </a:ext>
            </a:extLst>
          </p:cNvPr>
          <p:cNvSpPr>
            <a:spLocks noGrp="1"/>
          </p:cNvSpPr>
          <p:nvPr>
            <p:ph type="sldNum" sz="quarter" idx="12"/>
          </p:nvPr>
        </p:nvSpPr>
        <p:spPr/>
        <p:txBody>
          <a:bodyPr/>
          <a:lstStyle/>
          <a:p>
            <a:fld id="{B7CBE8AE-9389-4E4D-966C-8642C3CA71EB}" type="slidenum">
              <a:rPr lang="en-US" smtClean="0"/>
              <a:t>15</a:t>
            </a:fld>
            <a:endParaRPr lang="en-US"/>
          </a:p>
        </p:txBody>
      </p:sp>
    </p:spTree>
    <p:extLst>
      <p:ext uri="{BB962C8B-B14F-4D97-AF65-F5344CB8AC3E}">
        <p14:creationId xmlns:p14="http://schemas.microsoft.com/office/powerpoint/2010/main" val="217438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6FCF-822D-407C-8885-DD3E50FBE6F1}"/>
              </a:ext>
            </a:extLst>
          </p:cNvPr>
          <p:cNvSpPr>
            <a:spLocks noGrp="1"/>
          </p:cNvSpPr>
          <p:nvPr>
            <p:ph type="title"/>
          </p:nvPr>
        </p:nvSpPr>
        <p:spPr/>
        <p:txBody>
          <a:bodyPr/>
          <a:lstStyle/>
          <a:p>
            <a:pPr algn="ctr"/>
            <a:r>
              <a:rPr lang="fr-FR" dirty="0"/>
              <a:t>Modèle Physique </a:t>
            </a:r>
          </a:p>
        </p:txBody>
      </p:sp>
      <p:sp>
        <p:nvSpPr>
          <p:cNvPr id="4" name="Date Placeholder 3">
            <a:extLst>
              <a:ext uri="{FF2B5EF4-FFF2-40B4-BE49-F238E27FC236}">
                <a16:creationId xmlns:a16="http://schemas.microsoft.com/office/drawing/2014/main" id="{42426B77-4F07-4A07-AE16-C5785DE14583}"/>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C4BB8509-93A5-48F3-920E-B98F1D7046AD}"/>
              </a:ext>
            </a:extLst>
          </p:cNvPr>
          <p:cNvSpPr>
            <a:spLocks noGrp="1"/>
          </p:cNvSpPr>
          <p:nvPr>
            <p:ph type="ftr" sz="quarter" idx="11"/>
          </p:nvPr>
        </p:nvSpPr>
        <p:spPr/>
        <p:txBody>
          <a:bodyPr/>
          <a:lstStyle/>
          <a:p>
            <a:r>
              <a:rPr lang="en-US" dirty="0"/>
              <a:t>Base de </a:t>
            </a:r>
            <a:r>
              <a:rPr lang="en-US" dirty="0" err="1"/>
              <a:t>données</a:t>
            </a:r>
            <a:endParaRPr lang="en-US" dirty="0"/>
          </a:p>
        </p:txBody>
      </p:sp>
      <p:sp>
        <p:nvSpPr>
          <p:cNvPr id="6" name="Slide Number Placeholder 5">
            <a:extLst>
              <a:ext uri="{FF2B5EF4-FFF2-40B4-BE49-F238E27FC236}">
                <a16:creationId xmlns:a16="http://schemas.microsoft.com/office/drawing/2014/main" id="{64AFB82A-0AE9-4B32-AC24-9905256130F0}"/>
              </a:ext>
            </a:extLst>
          </p:cNvPr>
          <p:cNvSpPr>
            <a:spLocks noGrp="1"/>
          </p:cNvSpPr>
          <p:nvPr>
            <p:ph type="sldNum" sz="quarter" idx="12"/>
          </p:nvPr>
        </p:nvSpPr>
        <p:spPr/>
        <p:txBody>
          <a:bodyPr/>
          <a:lstStyle/>
          <a:p>
            <a:fld id="{B7CBE8AE-9389-4E4D-966C-8642C3CA71EB}" type="slidenum">
              <a:rPr lang="en-US" smtClean="0"/>
              <a:t>16</a:t>
            </a:fld>
            <a:endParaRPr lang="en-US"/>
          </a:p>
        </p:txBody>
      </p:sp>
      <p:sp>
        <p:nvSpPr>
          <p:cNvPr id="9" name="Content Placeholder 8">
            <a:extLst>
              <a:ext uri="{FF2B5EF4-FFF2-40B4-BE49-F238E27FC236}">
                <a16:creationId xmlns:a16="http://schemas.microsoft.com/office/drawing/2014/main" id="{98C21608-1EAA-454D-81D6-CE09EBFA6ECF}"/>
              </a:ext>
            </a:extLst>
          </p:cNvPr>
          <p:cNvSpPr>
            <a:spLocks noGrp="1"/>
          </p:cNvSpPr>
          <p:nvPr>
            <p:ph idx="1"/>
          </p:nvPr>
        </p:nvSpPr>
        <p:spPr>
          <a:xfrm>
            <a:off x="930790" y="1531632"/>
            <a:ext cx="10045505" cy="4657652"/>
          </a:xfrm>
        </p:spPr>
        <p:txBody>
          <a:bodyPr>
            <a:normAutofit fontScale="92500"/>
          </a:bodyPr>
          <a:lstStyle/>
          <a:p>
            <a:pPr>
              <a:lnSpc>
                <a:spcPct val="100000"/>
              </a:lnSpc>
              <a:buClr>
                <a:schemeClr val="accent6"/>
              </a:buClr>
              <a:buFont typeface="Wingdings" panose="05000000000000000000" pitchFamily="2" charset="2"/>
              <a:buChar char="ü"/>
            </a:pPr>
            <a:r>
              <a:rPr lang="fr-FR" dirty="0"/>
              <a:t> Composants principaux du modèle physique :</a:t>
            </a:r>
          </a:p>
          <a:p>
            <a:pPr lvl="1">
              <a:lnSpc>
                <a:spcPct val="100000"/>
              </a:lnSpc>
              <a:buClr>
                <a:schemeClr val="accent6"/>
              </a:buClr>
              <a:buFont typeface="Wingdings" panose="05000000000000000000" pitchFamily="2" charset="2"/>
              <a:buChar char="ü"/>
            </a:pPr>
            <a:r>
              <a:rPr lang="fr-FR" dirty="0"/>
              <a:t> </a:t>
            </a:r>
            <a:r>
              <a:rPr lang="fr-FR" b="1" dirty="0"/>
              <a:t>Tables</a:t>
            </a:r>
            <a:r>
              <a:rPr lang="fr-FR" dirty="0"/>
              <a:t> : Chaque entité est convertie en une table, avec des colonnes représentant les attributs</a:t>
            </a:r>
          </a:p>
          <a:p>
            <a:pPr lvl="1">
              <a:lnSpc>
                <a:spcPct val="100000"/>
              </a:lnSpc>
              <a:buClr>
                <a:schemeClr val="accent6"/>
              </a:buClr>
              <a:buFont typeface="Wingdings" panose="05000000000000000000" pitchFamily="2" charset="2"/>
              <a:buChar char="ü"/>
            </a:pPr>
            <a:r>
              <a:rPr lang="fr-FR" dirty="0"/>
              <a:t> </a:t>
            </a:r>
            <a:r>
              <a:rPr lang="fr-FR" b="1" dirty="0"/>
              <a:t>Clés primaires</a:t>
            </a:r>
            <a:r>
              <a:rPr lang="fr-FR" dirty="0"/>
              <a:t> : Chaque table a une clé primaire pour garantir l'unicité des enregistrements.</a:t>
            </a:r>
          </a:p>
          <a:p>
            <a:pPr lvl="1">
              <a:lnSpc>
                <a:spcPct val="100000"/>
              </a:lnSpc>
              <a:buClr>
                <a:schemeClr val="accent6"/>
              </a:buClr>
              <a:buFont typeface="Wingdings" panose="05000000000000000000" pitchFamily="2" charset="2"/>
              <a:buChar char="ü"/>
            </a:pPr>
            <a:r>
              <a:rPr lang="fr-FR" dirty="0"/>
              <a:t> </a:t>
            </a:r>
            <a:r>
              <a:rPr lang="fr-FR" b="1" dirty="0"/>
              <a:t>Clés étrangères</a:t>
            </a:r>
            <a:r>
              <a:rPr lang="fr-FR" dirty="0"/>
              <a:t> : Les relations entre les entités sont gérées par des clés étrangères (par exemple, dans une table </a:t>
            </a:r>
            <a:r>
              <a:rPr lang="fr-FR" b="1" dirty="0"/>
              <a:t>Emprunt</a:t>
            </a:r>
            <a:r>
              <a:rPr lang="fr-FR" dirty="0"/>
              <a:t>, une clé étrangère référence </a:t>
            </a:r>
            <a:r>
              <a:rPr lang="fr-FR" dirty="0" err="1"/>
              <a:t>l'id</a:t>
            </a:r>
            <a:r>
              <a:rPr lang="fr-FR" dirty="0"/>
              <a:t> de l'entité </a:t>
            </a:r>
            <a:r>
              <a:rPr lang="fr-FR" b="1" dirty="0"/>
              <a:t>Emprunteur</a:t>
            </a:r>
            <a:r>
              <a:rPr lang="fr-FR" dirty="0"/>
              <a:t>).</a:t>
            </a:r>
          </a:p>
          <a:p>
            <a:pPr lvl="1">
              <a:lnSpc>
                <a:spcPct val="100000"/>
              </a:lnSpc>
              <a:buClr>
                <a:schemeClr val="accent6"/>
              </a:buClr>
              <a:buFont typeface="Wingdings" panose="05000000000000000000" pitchFamily="2" charset="2"/>
              <a:buChar char="ü"/>
            </a:pPr>
            <a:r>
              <a:rPr lang="fr-FR" dirty="0"/>
              <a:t> </a:t>
            </a:r>
            <a:r>
              <a:rPr lang="fr-FR" b="1" dirty="0"/>
              <a:t>Types de données</a:t>
            </a:r>
            <a:r>
              <a:rPr lang="fr-FR" dirty="0"/>
              <a:t> : Chaque attribut est défini avec un type de données spécifique (par exemple, INT, VARCHAR, DATE)</a:t>
            </a:r>
          </a:p>
          <a:p>
            <a:pPr lvl="1">
              <a:lnSpc>
                <a:spcPct val="100000"/>
              </a:lnSpc>
              <a:buClr>
                <a:schemeClr val="accent6"/>
              </a:buClr>
              <a:buFont typeface="Wingdings" panose="05000000000000000000" pitchFamily="2" charset="2"/>
              <a:buChar char="ü"/>
            </a:pPr>
            <a:r>
              <a:rPr lang="fr-FR" dirty="0"/>
              <a:t> </a:t>
            </a:r>
            <a:r>
              <a:rPr lang="fr-FR" b="1" dirty="0"/>
              <a:t>Index</a:t>
            </a:r>
            <a:r>
              <a:rPr lang="fr-FR" dirty="0"/>
              <a:t> : Pour optimiser les performances des requêtes, des index peuvent être créés sur des colonnes fréquemment utilisées dans des recherches ou jointures</a:t>
            </a:r>
          </a:p>
        </p:txBody>
      </p:sp>
    </p:spTree>
    <p:extLst>
      <p:ext uri="{BB962C8B-B14F-4D97-AF65-F5344CB8AC3E}">
        <p14:creationId xmlns:p14="http://schemas.microsoft.com/office/powerpoint/2010/main" val="2423749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0573-312A-4E34-91A9-498172E3778F}"/>
              </a:ext>
            </a:extLst>
          </p:cNvPr>
          <p:cNvSpPr>
            <a:spLocks noGrp="1"/>
          </p:cNvSpPr>
          <p:nvPr>
            <p:ph type="title"/>
          </p:nvPr>
        </p:nvSpPr>
        <p:spPr/>
        <p:txBody>
          <a:bodyPr>
            <a:normAutofit/>
          </a:bodyPr>
          <a:lstStyle/>
          <a:p>
            <a:pPr algn="ctr"/>
            <a:r>
              <a:rPr lang="fr-FR" sz="3200" b="1" dirty="0"/>
              <a:t>Introduction au langage SQL </a:t>
            </a:r>
            <a:br>
              <a:rPr lang="fr-FR" sz="3200" b="1" dirty="0"/>
            </a:br>
            <a:r>
              <a:rPr lang="fr-FR" sz="3200" b="1" dirty="0"/>
              <a:t>(Qu'est-ce que </a:t>
            </a:r>
            <a:r>
              <a:rPr lang="fr-FR" sz="3200" b="1" dirty="0" err="1"/>
              <a:t>MariaDB</a:t>
            </a:r>
            <a:r>
              <a:rPr lang="fr-FR" sz="3200" b="1" dirty="0"/>
              <a:t> et SQL)</a:t>
            </a:r>
          </a:p>
        </p:txBody>
      </p:sp>
      <p:sp>
        <p:nvSpPr>
          <p:cNvPr id="3" name="Content Placeholder 2">
            <a:extLst>
              <a:ext uri="{FF2B5EF4-FFF2-40B4-BE49-F238E27FC236}">
                <a16:creationId xmlns:a16="http://schemas.microsoft.com/office/drawing/2014/main" id="{57EB0CE1-BB13-42F3-9739-A78D6ECD367D}"/>
              </a:ext>
            </a:extLst>
          </p:cNvPr>
          <p:cNvSpPr>
            <a:spLocks noGrp="1"/>
          </p:cNvSpPr>
          <p:nvPr>
            <p:ph idx="1"/>
          </p:nvPr>
        </p:nvSpPr>
        <p:spPr>
          <a:xfrm>
            <a:off x="955956" y="1531632"/>
            <a:ext cx="10045505" cy="4657652"/>
          </a:xfrm>
        </p:spPr>
        <p:txBody>
          <a:bodyPr>
            <a:normAutofit lnSpcReduction="10000"/>
          </a:bodyPr>
          <a:lstStyle/>
          <a:p>
            <a:pPr algn="just">
              <a:lnSpc>
                <a:spcPct val="100000"/>
              </a:lnSpc>
              <a:buClr>
                <a:schemeClr val="accent6"/>
              </a:buClr>
              <a:buFont typeface="Wingdings" panose="05000000000000000000" pitchFamily="2" charset="2"/>
              <a:buChar char="ü"/>
            </a:pPr>
            <a:r>
              <a:rPr lang="fr-FR" dirty="0"/>
              <a:t> </a:t>
            </a:r>
            <a:r>
              <a:rPr lang="fr-FR" b="1" dirty="0" err="1"/>
              <a:t>MariaDB</a:t>
            </a:r>
            <a:r>
              <a:rPr lang="fr-FR" dirty="0"/>
              <a:t> est un système de gestion de base de données relationnelle open-source, créé par les développeurs originaux de MySQL.</a:t>
            </a:r>
          </a:p>
          <a:p>
            <a:pPr algn="just">
              <a:lnSpc>
                <a:spcPct val="100000"/>
              </a:lnSpc>
              <a:buClr>
                <a:schemeClr val="accent6"/>
              </a:buClr>
              <a:buFont typeface="Wingdings" panose="05000000000000000000" pitchFamily="2" charset="2"/>
              <a:buChar char="ü"/>
            </a:pPr>
            <a:r>
              <a:rPr lang="fr-FR" dirty="0"/>
              <a:t> </a:t>
            </a:r>
            <a:r>
              <a:rPr lang="fr-FR" b="1" dirty="0"/>
              <a:t>SQL</a:t>
            </a:r>
            <a:r>
              <a:rPr lang="fr-FR" dirty="0"/>
              <a:t> (</a:t>
            </a:r>
            <a:r>
              <a:rPr lang="fr-FR" dirty="0" err="1"/>
              <a:t>Structured</a:t>
            </a:r>
            <a:r>
              <a:rPr lang="fr-FR" dirty="0"/>
              <a:t> </a:t>
            </a:r>
            <a:r>
              <a:rPr lang="fr-FR" dirty="0" err="1"/>
              <a:t>Query</a:t>
            </a:r>
            <a:r>
              <a:rPr lang="fr-FR" dirty="0"/>
              <a:t> </a:t>
            </a:r>
            <a:r>
              <a:rPr lang="fr-FR" dirty="0" err="1"/>
              <a:t>Language</a:t>
            </a:r>
            <a:r>
              <a:rPr lang="fr-FR" dirty="0"/>
              <a:t>) est un langage standard utilisé pour interagir avec des bases de données relationnelles. Le langage SQL permet principalement:</a:t>
            </a:r>
          </a:p>
          <a:p>
            <a:pPr lvl="1">
              <a:lnSpc>
                <a:spcPct val="100000"/>
              </a:lnSpc>
              <a:buClr>
                <a:schemeClr val="accent6"/>
              </a:buClr>
              <a:buFont typeface="Wingdings" panose="05000000000000000000" pitchFamily="2" charset="2"/>
              <a:buChar char="ü"/>
            </a:pPr>
            <a:r>
              <a:rPr lang="fr-FR" dirty="0"/>
              <a:t>La conception de requêtes pour la création des bases de données et l’ensemble de tables qui les conforment  </a:t>
            </a:r>
          </a:p>
          <a:p>
            <a:pPr lvl="1">
              <a:lnSpc>
                <a:spcPct val="100000"/>
              </a:lnSpc>
              <a:buClr>
                <a:schemeClr val="accent6"/>
              </a:buClr>
              <a:buFont typeface="Wingdings" panose="05000000000000000000" pitchFamily="2" charset="2"/>
              <a:buChar char="ü"/>
            </a:pPr>
            <a:r>
              <a:rPr lang="fr-FR" dirty="0"/>
              <a:t>La construction de requêtes pour récupérer, insérer, modifier ou supprimer des données.</a:t>
            </a:r>
          </a:p>
          <a:p>
            <a:pPr lvl="1">
              <a:lnSpc>
                <a:spcPct val="100000"/>
              </a:lnSpc>
              <a:buClr>
                <a:schemeClr val="accent6"/>
              </a:buClr>
              <a:buFont typeface="Wingdings" panose="05000000000000000000" pitchFamily="2" charset="2"/>
              <a:buChar char="ü"/>
            </a:pPr>
            <a:r>
              <a:rPr lang="fr-FR" dirty="0"/>
              <a:t> La création de vues et de procédures automatiques entre autres </a:t>
            </a:r>
          </a:p>
          <a:p>
            <a:pPr lvl="1">
              <a:lnSpc>
                <a:spcPct val="100000"/>
              </a:lnSpc>
              <a:buClr>
                <a:schemeClr val="accent6"/>
              </a:buClr>
              <a:buFont typeface="Wingdings" panose="05000000000000000000" pitchFamily="2" charset="2"/>
              <a:buChar char="ü"/>
            </a:pPr>
            <a:endParaRPr lang="fr-FR" dirty="0"/>
          </a:p>
        </p:txBody>
      </p:sp>
      <p:sp>
        <p:nvSpPr>
          <p:cNvPr id="4" name="Date Placeholder 3">
            <a:extLst>
              <a:ext uri="{FF2B5EF4-FFF2-40B4-BE49-F238E27FC236}">
                <a16:creationId xmlns:a16="http://schemas.microsoft.com/office/drawing/2014/main" id="{8CD86131-538E-4BAD-A18E-8AB7D587A042}"/>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79D842D1-5CED-4E59-96B2-986B63877933}"/>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6BFEA149-645C-481F-B888-9AEB79581FC7}"/>
              </a:ext>
            </a:extLst>
          </p:cNvPr>
          <p:cNvSpPr>
            <a:spLocks noGrp="1"/>
          </p:cNvSpPr>
          <p:nvPr>
            <p:ph type="sldNum" sz="quarter" idx="12"/>
          </p:nvPr>
        </p:nvSpPr>
        <p:spPr/>
        <p:txBody>
          <a:bodyPr/>
          <a:lstStyle/>
          <a:p>
            <a:fld id="{B7CBE8AE-9389-4E4D-966C-8642C3CA71EB}" type="slidenum">
              <a:rPr lang="en-US" smtClean="0"/>
              <a:t>17</a:t>
            </a:fld>
            <a:endParaRPr lang="en-US"/>
          </a:p>
        </p:txBody>
      </p:sp>
    </p:spTree>
    <p:extLst>
      <p:ext uri="{BB962C8B-B14F-4D97-AF65-F5344CB8AC3E}">
        <p14:creationId xmlns:p14="http://schemas.microsoft.com/office/powerpoint/2010/main" val="18419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C9E5-E49F-40A5-A96B-73B9DA814C77}"/>
              </a:ext>
            </a:extLst>
          </p:cNvPr>
          <p:cNvSpPr>
            <a:spLocks noGrp="1"/>
          </p:cNvSpPr>
          <p:nvPr>
            <p:ph type="title"/>
          </p:nvPr>
        </p:nvSpPr>
        <p:spPr>
          <a:xfrm>
            <a:off x="838200" y="365125"/>
            <a:ext cx="10864442" cy="999441"/>
          </a:xfrm>
        </p:spPr>
        <p:txBody>
          <a:bodyPr>
            <a:normAutofit fontScale="90000"/>
          </a:bodyPr>
          <a:lstStyle/>
          <a:p>
            <a:r>
              <a:rPr lang="fr-FR" b="1" dirty="0"/>
              <a:t>Installation de </a:t>
            </a:r>
            <a:r>
              <a:rPr lang="fr-FR" b="1" dirty="0" err="1"/>
              <a:t>MariaDB</a:t>
            </a:r>
            <a:r>
              <a:rPr lang="fr-FR" b="1" dirty="0"/>
              <a:t> (Distribution XAMPP)</a:t>
            </a:r>
          </a:p>
        </p:txBody>
      </p:sp>
      <p:sp>
        <p:nvSpPr>
          <p:cNvPr id="3" name="Content Placeholder 2">
            <a:extLst>
              <a:ext uri="{FF2B5EF4-FFF2-40B4-BE49-F238E27FC236}">
                <a16:creationId xmlns:a16="http://schemas.microsoft.com/office/drawing/2014/main" id="{1E113AD7-8F64-4B65-AD56-2C2CAB1E56BC}"/>
              </a:ext>
            </a:extLst>
          </p:cNvPr>
          <p:cNvSpPr>
            <a:spLocks noGrp="1"/>
          </p:cNvSpPr>
          <p:nvPr>
            <p:ph idx="1"/>
          </p:nvPr>
        </p:nvSpPr>
        <p:spPr>
          <a:xfrm>
            <a:off x="972579" y="1531632"/>
            <a:ext cx="10045505" cy="4657652"/>
          </a:xfrm>
        </p:spPr>
        <p:txBody>
          <a:bodyPr>
            <a:normAutofit/>
          </a:bodyPr>
          <a:lstStyle/>
          <a:p>
            <a:pPr algn="just">
              <a:buClr>
                <a:schemeClr val="accent6"/>
              </a:buClr>
              <a:buFont typeface="Wingdings" panose="05000000000000000000" pitchFamily="2" charset="2"/>
              <a:buChar char="ü"/>
            </a:pPr>
            <a:r>
              <a:rPr lang="fr-FR" sz="2400" dirty="0"/>
              <a:t> </a:t>
            </a:r>
            <a:r>
              <a:rPr lang="fr-FR" sz="2400" b="1" u="sng" dirty="0"/>
              <a:t>Qu’est ce que XAMPP </a:t>
            </a:r>
            <a:r>
              <a:rPr lang="fr-FR" sz="2400" dirty="0"/>
              <a:t>( X[</a:t>
            </a:r>
            <a:r>
              <a:rPr lang="fr-FR" sz="2400" dirty="0" err="1"/>
              <a:t>crossplatform</a:t>
            </a:r>
            <a:r>
              <a:rPr lang="fr-FR" sz="2400" dirty="0"/>
              <a:t>] Apache-MySQL-PHP-Perl): Il s'agit d'un package logiciel libre initialement conçu pour le prototypage de développement web sur une machine locale. Ce package inclut un système de gestion de bases de données (SGBD) </a:t>
            </a:r>
            <a:r>
              <a:rPr lang="fr-FR" sz="2400" b="1" u="sng" dirty="0" err="1">
                <a:solidFill>
                  <a:srgbClr val="0000FF"/>
                </a:solidFill>
              </a:rPr>
              <a:t>MariaDB</a:t>
            </a:r>
            <a:r>
              <a:rPr lang="fr-FR" sz="2400" dirty="0"/>
              <a:t>, ainsi qu'une interface web </a:t>
            </a:r>
            <a:r>
              <a:rPr lang="fr-FR" sz="2400" b="1" u="sng" dirty="0">
                <a:solidFill>
                  <a:srgbClr val="0000FF"/>
                </a:solidFill>
              </a:rPr>
              <a:t>phpMyAdmin</a:t>
            </a:r>
            <a:r>
              <a:rPr lang="fr-FR" sz="2400" dirty="0"/>
              <a:t> permettant de gérer les bases de données </a:t>
            </a:r>
            <a:r>
              <a:rPr lang="fr-FR" sz="2400" dirty="0" err="1"/>
              <a:t>MariaDB</a:t>
            </a:r>
            <a:r>
              <a:rPr lang="fr-FR" sz="2400" dirty="0"/>
              <a:t> de manière graphique. Ces outils sont tout ce dont nous avons besoin pour ce cours.</a:t>
            </a:r>
          </a:p>
          <a:p>
            <a:pPr algn="just">
              <a:buClr>
                <a:schemeClr val="accent6"/>
              </a:buClr>
              <a:buFont typeface="Wingdings" panose="05000000000000000000" pitchFamily="2" charset="2"/>
              <a:buChar char="ü"/>
            </a:pPr>
            <a:r>
              <a:rPr lang="fr-FR" sz="2400" dirty="0"/>
              <a:t> XAMPP est disponible en téléchargement pour les différents systèmes d'exploitation sur le site web suivant (</a:t>
            </a:r>
            <a:r>
              <a:rPr lang="fr-FR" sz="2400" dirty="0">
                <a:hlinkClick r:id="rId2"/>
              </a:rPr>
              <a:t>ici</a:t>
            </a:r>
            <a:r>
              <a:rPr lang="fr-FR" sz="2400" dirty="0"/>
              <a:t>)</a:t>
            </a:r>
          </a:p>
          <a:p>
            <a:pPr algn="just">
              <a:buClr>
                <a:schemeClr val="accent6"/>
              </a:buClr>
              <a:buFont typeface="Wingdings" panose="05000000000000000000" pitchFamily="2" charset="2"/>
              <a:buChar char="ü"/>
            </a:pPr>
            <a:r>
              <a:rPr lang="fr-FR" sz="2400" dirty="0"/>
              <a:t>Exécutez le fichier .exe et suivez les étapes pour réaliser une installation classique.</a:t>
            </a:r>
          </a:p>
          <a:p>
            <a:pPr algn="just">
              <a:buClr>
                <a:schemeClr val="accent6"/>
              </a:buClr>
              <a:buFont typeface="Wingdings" panose="05000000000000000000" pitchFamily="2" charset="2"/>
              <a:buChar char="ü"/>
            </a:pPr>
            <a:r>
              <a:rPr lang="fr-FR" sz="2400" dirty="0"/>
              <a:t>Une fois installé XAMPP sur votre ordinateur, ouvrez le programme  </a:t>
            </a:r>
          </a:p>
        </p:txBody>
      </p:sp>
      <p:sp>
        <p:nvSpPr>
          <p:cNvPr id="4" name="Date Placeholder 3">
            <a:extLst>
              <a:ext uri="{FF2B5EF4-FFF2-40B4-BE49-F238E27FC236}">
                <a16:creationId xmlns:a16="http://schemas.microsoft.com/office/drawing/2014/main" id="{3256CC4F-FBD8-4773-ACE6-AD7819BDF716}"/>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2B8EC78C-0A5D-4C0C-A6F7-890FE59DF3B7}"/>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44FBD5B4-A76C-44B3-BC3D-ABB8BEAD8F5A}"/>
              </a:ext>
            </a:extLst>
          </p:cNvPr>
          <p:cNvSpPr>
            <a:spLocks noGrp="1"/>
          </p:cNvSpPr>
          <p:nvPr>
            <p:ph type="sldNum" sz="quarter" idx="12"/>
          </p:nvPr>
        </p:nvSpPr>
        <p:spPr/>
        <p:txBody>
          <a:bodyPr/>
          <a:lstStyle/>
          <a:p>
            <a:fld id="{B7CBE8AE-9389-4E4D-966C-8642C3CA71EB}" type="slidenum">
              <a:rPr lang="en-US" smtClean="0"/>
              <a:t>18</a:t>
            </a:fld>
            <a:endParaRPr lang="en-US"/>
          </a:p>
        </p:txBody>
      </p:sp>
    </p:spTree>
    <p:extLst>
      <p:ext uri="{BB962C8B-B14F-4D97-AF65-F5344CB8AC3E}">
        <p14:creationId xmlns:p14="http://schemas.microsoft.com/office/powerpoint/2010/main" val="1394609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AB87-6174-4BBF-98C4-3958946D45F9}"/>
              </a:ext>
            </a:extLst>
          </p:cNvPr>
          <p:cNvSpPr>
            <a:spLocks noGrp="1"/>
          </p:cNvSpPr>
          <p:nvPr>
            <p:ph type="title"/>
          </p:nvPr>
        </p:nvSpPr>
        <p:spPr>
          <a:xfrm>
            <a:off x="458598" y="30568"/>
            <a:ext cx="11274803" cy="431139"/>
          </a:xfrm>
        </p:spPr>
        <p:txBody>
          <a:bodyPr>
            <a:normAutofit/>
          </a:bodyPr>
          <a:lstStyle/>
          <a:p>
            <a:pPr algn="ctr"/>
            <a:r>
              <a:rPr lang="fr-FR" sz="2400" b="1" dirty="0"/>
              <a:t>Installation de </a:t>
            </a:r>
            <a:r>
              <a:rPr lang="fr-FR" sz="2400" b="1" dirty="0" err="1"/>
              <a:t>MariaDB</a:t>
            </a:r>
            <a:r>
              <a:rPr lang="fr-FR" sz="2400" b="1" dirty="0"/>
              <a:t> (Distribution XAMPP) mise en route</a:t>
            </a:r>
          </a:p>
        </p:txBody>
      </p:sp>
      <p:sp>
        <p:nvSpPr>
          <p:cNvPr id="3" name="Content Placeholder 2">
            <a:extLst>
              <a:ext uri="{FF2B5EF4-FFF2-40B4-BE49-F238E27FC236}">
                <a16:creationId xmlns:a16="http://schemas.microsoft.com/office/drawing/2014/main" id="{B9B95117-A78D-4B54-8CAF-C4DF25BA503E}"/>
              </a:ext>
            </a:extLst>
          </p:cNvPr>
          <p:cNvSpPr>
            <a:spLocks noGrp="1"/>
          </p:cNvSpPr>
          <p:nvPr>
            <p:ph idx="1"/>
          </p:nvPr>
        </p:nvSpPr>
        <p:spPr>
          <a:xfrm>
            <a:off x="838200" y="493227"/>
            <a:ext cx="10045505" cy="399838"/>
          </a:xfrm>
        </p:spPr>
        <p:txBody>
          <a:bodyPr>
            <a:normAutofit/>
          </a:bodyPr>
          <a:lstStyle/>
          <a:p>
            <a:pPr>
              <a:buClr>
                <a:schemeClr val="accent6"/>
              </a:buClr>
              <a:buFont typeface="Wingdings" panose="05000000000000000000" pitchFamily="2" charset="2"/>
              <a:buChar char="ü"/>
            </a:pPr>
            <a:r>
              <a:rPr lang="fr-FR" sz="1800" dirty="0"/>
              <a:t> Une fois ouvert XAMMP, initier les services Apache et MySQL (</a:t>
            </a:r>
            <a:r>
              <a:rPr lang="fr-FR" sz="1800" dirty="0" err="1"/>
              <a:t>MariaDB</a:t>
            </a:r>
            <a:r>
              <a:rPr lang="fr-FR" sz="1800" dirty="0"/>
              <a:t>)</a:t>
            </a:r>
          </a:p>
        </p:txBody>
      </p:sp>
      <p:sp>
        <p:nvSpPr>
          <p:cNvPr id="4" name="Date Placeholder 3">
            <a:extLst>
              <a:ext uri="{FF2B5EF4-FFF2-40B4-BE49-F238E27FC236}">
                <a16:creationId xmlns:a16="http://schemas.microsoft.com/office/drawing/2014/main" id="{AA22B358-8820-4BEE-8D78-7321F6CD3F46}"/>
              </a:ext>
            </a:extLst>
          </p:cNvPr>
          <p:cNvSpPr>
            <a:spLocks noGrp="1"/>
          </p:cNvSpPr>
          <p:nvPr>
            <p:ph type="dt" sz="half" idx="10"/>
          </p:nvPr>
        </p:nvSpPr>
        <p:spPr>
          <a:xfrm>
            <a:off x="838200" y="6457018"/>
            <a:ext cx="2608385" cy="365125"/>
          </a:xfrm>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3A5C525B-94A3-4BCC-A6BE-44EFC506A532}"/>
              </a:ext>
            </a:extLst>
          </p:cNvPr>
          <p:cNvSpPr>
            <a:spLocks noGrp="1"/>
          </p:cNvSpPr>
          <p:nvPr>
            <p:ph type="ftr" sz="quarter" idx="11"/>
          </p:nvPr>
        </p:nvSpPr>
        <p:spPr>
          <a:xfrm>
            <a:off x="3446585" y="6457018"/>
            <a:ext cx="5298832" cy="365125"/>
          </a:xfrm>
        </p:spPr>
        <p:txBody>
          <a:bodyPr/>
          <a:lstStyle/>
          <a:p>
            <a:r>
              <a:rPr lang="en-US"/>
              <a:t>Base de données</a:t>
            </a:r>
          </a:p>
        </p:txBody>
      </p:sp>
      <p:sp>
        <p:nvSpPr>
          <p:cNvPr id="6" name="Slide Number Placeholder 5">
            <a:extLst>
              <a:ext uri="{FF2B5EF4-FFF2-40B4-BE49-F238E27FC236}">
                <a16:creationId xmlns:a16="http://schemas.microsoft.com/office/drawing/2014/main" id="{BE6421E8-0413-4B18-BB2A-8E92ED52AD1C}"/>
              </a:ext>
            </a:extLst>
          </p:cNvPr>
          <p:cNvSpPr>
            <a:spLocks noGrp="1"/>
          </p:cNvSpPr>
          <p:nvPr>
            <p:ph type="sldNum" sz="quarter" idx="12"/>
          </p:nvPr>
        </p:nvSpPr>
        <p:spPr>
          <a:xfrm>
            <a:off x="8610600" y="6457018"/>
            <a:ext cx="2743200" cy="365125"/>
          </a:xfrm>
        </p:spPr>
        <p:txBody>
          <a:bodyPr/>
          <a:lstStyle/>
          <a:p>
            <a:fld id="{B7CBE8AE-9389-4E4D-966C-8642C3CA71EB}" type="slidenum">
              <a:rPr lang="en-US" smtClean="0"/>
              <a:t>19</a:t>
            </a:fld>
            <a:endParaRPr lang="en-US"/>
          </a:p>
        </p:txBody>
      </p:sp>
      <p:grpSp>
        <p:nvGrpSpPr>
          <p:cNvPr id="17" name="Group 16">
            <a:extLst>
              <a:ext uri="{FF2B5EF4-FFF2-40B4-BE49-F238E27FC236}">
                <a16:creationId xmlns:a16="http://schemas.microsoft.com/office/drawing/2014/main" id="{68C08B68-29C6-401A-A03F-A45570D62C72}"/>
              </a:ext>
            </a:extLst>
          </p:cNvPr>
          <p:cNvGrpSpPr/>
          <p:nvPr/>
        </p:nvGrpSpPr>
        <p:grpSpPr>
          <a:xfrm>
            <a:off x="1149590" y="801446"/>
            <a:ext cx="3372763" cy="2193052"/>
            <a:chOff x="989512" y="1046694"/>
            <a:chExt cx="3372763" cy="2193052"/>
          </a:xfrm>
        </p:grpSpPr>
        <p:pic>
          <p:nvPicPr>
            <p:cNvPr id="8" name="Picture 7">
              <a:extLst>
                <a:ext uri="{FF2B5EF4-FFF2-40B4-BE49-F238E27FC236}">
                  <a16:creationId xmlns:a16="http://schemas.microsoft.com/office/drawing/2014/main" id="{DF3B9F98-8775-4D04-B4C3-C954E1D07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512" y="1046694"/>
              <a:ext cx="3372763" cy="2193052"/>
            </a:xfrm>
            <a:prstGeom prst="rect">
              <a:avLst/>
            </a:prstGeom>
          </p:spPr>
        </p:pic>
        <p:cxnSp>
          <p:nvCxnSpPr>
            <p:cNvPr id="12" name="Straight Arrow Connector 11">
              <a:extLst>
                <a:ext uri="{FF2B5EF4-FFF2-40B4-BE49-F238E27FC236}">
                  <a16:creationId xmlns:a16="http://schemas.microsoft.com/office/drawing/2014/main" id="{67FC643A-E227-4F3A-B223-4BA34C0A5FD0}"/>
                </a:ext>
              </a:extLst>
            </p:cNvPr>
            <p:cNvCxnSpPr>
              <a:cxnSpLocks/>
            </p:cNvCxnSpPr>
            <p:nvPr/>
          </p:nvCxnSpPr>
          <p:spPr>
            <a:xfrm flipH="1">
              <a:off x="2731065" y="1304016"/>
              <a:ext cx="110345" cy="30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F9369A7-6E32-4EAC-92C3-247D8DD9CBA3}"/>
                </a:ext>
              </a:extLst>
            </p:cNvPr>
            <p:cNvCxnSpPr>
              <a:cxnSpLocks/>
            </p:cNvCxnSpPr>
            <p:nvPr/>
          </p:nvCxnSpPr>
          <p:spPr>
            <a:xfrm flipH="1">
              <a:off x="2782797" y="1469365"/>
              <a:ext cx="110345" cy="30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 name="Content Placeholder 2">
            <a:extLst>
              <a:ext uri="{FF2B5EF4-FFF2-40B4-BE49-F238E27FC236}">
                <a16:creationId xmlns:a16="http://schemas.microsoft.com/office/drawing/2014/main" id="{F120492D-FC41-4135-AEE3-80E836BA144E}"/>
              </a:ext>
            </a:extLst>
          </p:cNvPr>
          <p:cNvSpPr txBox="1">
            <a:spLocks/>
          </p:cNvSpPr>
          <p:nvPr/>
        </p:nvSpPr>
        <p:spPr>
          <a:xfrm>
            <a:off x="674459" y="3060092"/>
            <a:ext cx="11103527" cy="3998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C00000"/>
              </a:buClr>
              <a:buSzPct val="120000"/>
              <a:buFont typeface="Wingdings" panose="05000000000000000000" pitchFamily="2" charset="2"/>
              <a:buChar char="§"/>
              <a:defRPr sz="2800" kern="1200">
                <a:solidFill>
                  <a:schemeClr val="tx1"/>
                </a:solidFill>
                <a:latin typeface="Bell MT" panose="02020503060305020303" pitchFamily="18" charset="0"/>
                <a:ea typeface="+mn-ea"/>
                <a:cs typeface="+mn-cs"/>
              </a:defRPr>
            </a:lvl1pPr>
            <a:lvl2pPr marL="685800" indent="-228600" algn="just" defTabSz="914400" rtl="0" eaLnBrk="1" latinLnBrk="0" hangingPunct="1">
              <a:lnSpc>
                <a:spcPct val="70000"/>
              </a:lnSpc>
              <a:spcBef>
                <a:spcPts val="600"/>
              </a:spcBef>
              <a:buClr>
                <a:srgbClr val="C00000"/>
              </a:buClr>
              <a:buSzPct val="120000"/>
              <a:buFont typeface="Wingdings" panose="05000000000000000000" pitchFamily="2" charset="2"/>
              <a:buChar char="§"/>
              <a:defRPr sz="2400" kern="1200">
                <a:solidFill>
                  <a:schemeClr val="tx1"/>
                </a:solidFill>
                <a:latin typeface="Bell MT" panose="02020503060305020303" pitchFamily="18" charset="0"/>
                <a:ea typeface="+mn-ea"/>
                <a:cs typeface="+mn-cs"/>
              </a:defRPr>
            </a:lvl2pPr>
            <a:lvl3pPr marL="1143000" indent="-228600" algn="l" defTabSz="914400" rtl="0" eaLnBrk="1" latinLnBrk="0" hangingPunct="1">
              <a:lnSpc>
                <a:spcPct val="90000"/>
              </a:lnSpc>
              <a:spcBef>
                <a:spcPts val="500"/>
              </a:spcBef>
              <a:buClr>
                <a:srgbClr val="C00000"/>
              </a:buClr>
              <a:buSzPct val="120000"/>
              <a:buFont typeface="Wingdings" panose="05000000000000000000" pitchFamily="2" charset="2"/>
              <a:buChar char="§"/>
              <a:defRPr sz="2000" kern="1200">
                <a:solidFill>
                  <a:schemeClr val="tx1"/>
                </a:solidFill>
                <a:latin typeface="Bell MT" panose="02020503060305020303" pitchFamily="18" charset="0"/>
                <a:ea typeface="+mn-ea"/>
                <a:cs typeface="+mn-cs"/>
              </a:defRPr>
            </a:lvl3pPr>
            <a:lvl4pPr marL="1600200" indent="-228600" algn="l" defTabSz="914400" rtl="0" eaLnBrk="1" latinLnBrk="0" hangingPunct="1">
              <a:lnSpc>
                <a:spcPct val="90000"/>
              </a:lnSpc>
              <a:spcBef>
                <a:spcPts val="500"/>
              </a:spcBef>
              <a:buClr>
                <a:srgbClr val="C00000"/>
              </a:buClr>
              <a:buSzPct val="120000"/>
              <a:buFont typeface="Wingdings" panose="05000000000000000000" pitchFamily="2" charset="2"/>
              <a:buChar char="§"/>
              <a:defRPr sz="1800" kern="1200">
                <a:solidFill>
                  <a:schemeClr val="tx1"/>
                </a:solidFill>
                <a:latin typeface="Bell MT" panose="02020503060305020303" pitchFamily="18" charset="0"/>
                <a:ea typeface="+mn-ea"/>
                <a:cs typeface="+mn-cs"/>
              </a:defRPr>
            </a:lvl4pPr>
            <a:lvl5pPr marL="2057400" indent="-228600" algn="l" defTabSz="914400" rtl="0" eaLnBrk="1" latinLnBrk="0" hangingPunct="1">
              <a:lnSpc>
                <a:spcPct val="90000"/>
              </a:lnSpc>
              <a:spcBef>
                <a:spcPts val="500"/>
              </a:spcBef>
              <a:buClr>
                <a:srgbClr val="C00000"/>
              </a:buClr>
              <a:buSzPct val="120000"/>
              <a:buFont typeface="Wingdings" panose="05000000000000000000" pitchFamily="2" charset="2"/>
              <a:buChar char="§"/>
              <a:defRPr sz="1800" kern="1200">
                <a:solidFill>
                  <a:schemeClr val="tx1"/>
                </a:solidFill>
                <a:latin typeface="Bell MT" panose="020205030603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buFont typeface="Wingdings" panose="05000000000000000000" pitchFamily="2" charset="2"/>
              <a:buChar char="ü"/>
            </a:pPr>
            <a:r>
              <a:rPr lang="fr-FR" sz="1800" dirty="0"/>
              <a:t>Une fois les services lancés (Apache sur les ports 80 et 443, et </a:t>
            </a:r>
            <a:r>
              <a:rPr lang="fr-FR" sz="1800" dirty="0" err="1"/>
              <a:t>MariaDB</a:t>
            </a:r>
            <a:r>
              <a:rPr lang="fr-FR" sz="1800" dirty="0"/>
              <a:t> sur le port 3306), ouvrez phpMyAdmin en cliquant sur le bouton "Admin" de MySQL. Vous accéderez à l'interface web de phpMyAdmin, qui facilite la gestion des bases de données </a:t>
            </a:r>
            <a:r>
              <a:rPr lang="fr-FR" sz="1800" dirty="0" err="1"/>
              <a:t>MariaDB</a:t>
            </a:r>
            <a:r>
              <a:rPr lang="fr-FR" sz="1800" dirty="0"/>
              <a:t>.</a:t>
            </a:r>
          </a:p>
        </p:txBody>
      </p:sp>
      <p:sp>
        <p:nvSpPr>
          <p:cNvPr id="16" name="Arrow: Right 15">
            <a:extLst>
              <a:ext uri="{FF2B5EF4-FFF2-40B4-BE49-F238E27FC236}">
                <a16:creationId xmlns:a16="http://schemas.microsoft.com/office/drawing/2014/main" id="{13569BAA-BF1E-436B-8CB3-5B68F8BC655F}"/>
              </a:ext>
            </a:extLst>
          </p:cNvPr>
          <p:cNvSpPr/>
          <p:nvPr/>
        </p:nvSpPr>
        <p:spPr>
          <a:xfrm>
            <a:off x="4724198" y="1453821"/>
            <a:ext cx="1371262" cy="869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latin typeface="Bell MT" panose="02020503060305020303" pitchFamily="18" charset="0"/>
              </a:rPr>
              <a:t>Initialisation de services</a:t>
            </a:r>
          </a:p>
        </p:txBody>
      </p:sp>
      <p:grpSp>
        <p:nvGrpSpPr>
          <p:cNvPr id="26" name="Group 25">
            <a:extLst>
              <a:ext uri="{FF2B5EF4-FFF2-40B4-BE49-F238E27FC236}">
                <a16:creationId xmlns:a16="http://schemas.microsoft.com/office/drawing/2014/main" id="{63E28368-E59F-4B04-A8F0-820E65CBACC4}"/>
              </a:ext>
            </a:extLst>
          </p:cNvPr>
          <p:cNvGrpSpPr/>
          <p:nvPr/>
        </p:nvGrpSpPr>
        <p:grpSpPr>
          <a:xfrm>
            <a:off x="6095999" y="758483"/>
            <a:ext cx="3520625" cy="2295109"/>
            <a:chOff x="5860953" y="1019483"/>
            <a:chExt cx="3520625" cy="2278976"/>
          </a:xfrm>
        </p:grpSpPr>
        <p:pic>
          <p:nvPicPr>
            <p:cNvPr id="10" name="Picture 9">
              <a:extLst>
                <a:ext uri="{FF2B5EF4-FFF2-40B4-BE49-F238E27FC236}">
                  <a16:creationId xmlns:a16="http://schemas.microsoft.com/office/drawing/2014/main" id="{1F71951D-B5FC-4321-B91C-AEEE09A55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953" y="1019483"/>
              <a:ext cx="3520625" cy="2278976"/>
            </a:xfrm>
            <a:prstGeom prst="rect">
              <a:avLst/>
            </a:prstGeom>
          </p:spPr>
        </p:pic>
        <p:cxnSp>
          <p:nvCxnSpPr>
            <p:cNvPr id="21" name="Straight Arrow Connector 20">
              <a:extLst>
                <a:ext uri="{FF2B5EF4-FFF2-40B4-BE49-F238E27FC236}">
                  <a16:creationId xmlns:a16="http://schemas.microsoft.com/office/drawing/2014/main" id="{85826D35-14DA-45AB-B0DA-4095FCAF439F}"/>
                </a:ext>
              </a:extLst>
            </p:cNvPr>
            <p:cNvCxnSpPr>
              <a:cxnSpLocks/>
            </p:cNvCxnSpPr>
            <p:nvPr/>
          </p:nvCxnSpPr>
          <p:spPr>
            <a:xfrm flipH="1">
              <a:off x="8025146" y="1332225"/>
              <a:ext cx="137342" cy="445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D8ECF7E-3208-42BC-B8D4-7828B35A5809}"/>
              </a:ext>
            </a:extLst>
          </p:cNvPr>
          <p:cNvGrpSpPr/>
          <p:nvPr/>
        </p:nvGrpSpPr>
        <p:grpSpPr>
          <a:xfrm>
            <a:off x="4886331" y="3698473"/>
            <a:ext cx="5654080" cy="2853329"/>
            <a:chOff x="4886331" y="3698473"/>
            <a:chExt cx="5654080" cy="2853329"/>
          </a:xfrm>
        </p:grpSpPr>
        <p:pic>
          <p:nvPicPr>
            <p:cNvPr id="19" name="Picture 18">
              <a:extLst>
                <a:ext uri="{FF2B5EF4-FFF2-40B4-BE49-F238E27FC236}">
                  <a16:creationId xmlns:a16="http://schemas.microsoft.com/office/drawing/2014/main" id="{BB2988C4-1687-4490-9744-88AF9C8DA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6331" y="3698473"/>
              <a:ext cx="5654080" cy="2853329"/>
            </a:xfrm>
            <a:prstGeom prst="rect">
              <a:avLst/>
            </a:prstGeom>
          </p:spPr>
        </p:pic>
        <p:sp>
          <p:nvSpPr>
            <p:cNvPr id="7" name="Rectangle 6">
              <a:extLst>
                <a:ext uri="{FF2B5EF4-FFF2-40B4-BE49-F238E27FC236}">
                  <a16:creationId xmlns:a16="http://schemas.microsoft.com/office/drawing/2014/main" id="{6C536E70-A665-4004-A0AE-4683F80DBCDA}"/>
                </a:ext>
              </a:extLst>
            </p:cNvPr>
            <p:cNvSpPr/>
            <p:nvPr/>
          </p:nvSpPr>
          <p:spPr>
            <a:xfrm>
              <a:off x="8475785" y="4211273"/>
              <a:ext cx="1893007" cy="746621"/>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8A9F2D97-0523-4383-8F23-BBE600B9E11D}"/>
                </a:ext>
              </a:extLst>
            </p:cNvPr>
            <p:cNvSpPr/>
            <p:nvPr/>
          </p:nvSpPr>
          <p:spPr>
            <a:xfrm>
              <a:off x="8475785" y="4957894"/>
              <a:ext cx="1893007" cy="669063"/>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0BE02676-6C9F-4F67-8278-F40C95F3F187}"/>
                </a:ext>
              </a:extLst>
            </p:cNvPr>
            <p:cNvSpPr/>
            <p:nvPr/>
          </p:nvSpPr>
          <p:spPr>
            <a:xfrm>
              <a:off x="8475784" y="5628920"/>
              <a:ext cx="1893007" cy="735853"/>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 21">
            <a:extLst>
              <a:ext uri="{FF2B5EF4-FFF2-40B4-BE49-F238E27FC236}">
                <a16:creationId xmlns:a16="http://schemas.microsoft.com/office/drawing/2014/main" id="{ED0EAF1A-A863-4BC0-A0EC-D207521E38B5}"/>
              </a:ext>
            </a:extLst>
          </p:cNvPr>
          <p:cNvGrpSpPr/>
          <p:nvPr/>
        </p:nvGrpSpPr>
        <p:grpSpPr>
          <a:xfrm>
            <a:off x="10368791" y="4492869"/>
            <a:ext cx="410578" cy="1447800"/>
            <a:chOff x="10368791" y="4492869"/>
            <a:chExt cx="410578" cy="1447800"/>
          </a:xfrm>
        </p:grpSpPr>
        <p:cxnSp>
          <p:nvCxnSpPr>
            <p:cNvPr id="13" name="Straight Arrow Connector 12">
              <a:extLst>
                <a:ext uri="{FF2B5EF4-FFF2-40B4-BE49-F238E27FC236}">
                  <a16:creationId xmlns:a16="http://schemas.microsoft.com/office/drawing/2014/main" id="{B3EEE364-4B2C-4799-80CA-8B604A98430A}"/>
                </a:ext>
              </a:extLst>
            </p:cNvPr>
            <p:cNvCxnSpPr/>
            <p:nvPr/>
          </p:nvCxnSpPr>
          <p:spPr>
            <a:xfrm>
              <a:off x="10368791" y="4492869"/>
              <a:ext cx="410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B079AC9-1337-457D-8F05-B5ECC9B7F812}"/>
                </a:ext>
              </a:extLst>
            </p:cNvPr>
            <p:cNvCxnSpPr/>
            <p:nvPr/>
          </p:nvCxnSpPr>
          <p:spPr>
            <a:xfrm>
              <a:off x="10368791" y="5269523"/>
              <a:ext cx="410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988E862-25B0-458A-A587-DD81D388D705}"/>
                </a:ext>
              </a:extLst>
            </p:cNvPr>
            <p:cNvCxnSpPr/>
            <p:nvPr/>
          </p:nvCxnSpPr>
          <p:spPr>
            <a:xfrm>
              <a:off x="10368791" y="5940669"/>
              <a:ext cx="410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5E876FA3-5D1E-41FE-A5BB-EEC2C69E3E0A}"/>
              </a:ext>
            </a:extLst>
          </p:cNvPr>
          <p:cNvSpPr txBox="1"/>
          <p:nvPr/>
        </p:nvSpPr>
        <p:spPr>
          <a:xfrm>
            <a:off x="10883705" y="4232856"/>
            <a:ext cx="1399976" cy="646331"/>
          </a:xfrm>
          <a:prstGeom prst="rect">
            <a:avLst/>
          </a:prstGeom>
          <a:noFill/>
        </p:spPr>
        <p:txBody>
          <a:bodyPr wrap="square" rtlCol="0">
            <a:spAutoFit/>
          </a:bodyPr>
          <a:lstStyle/>
          <a:p>
            <a:r>
              <a:rPr lang="fr-FR" sz="1200" b="1" dirty="0">
                <a:latin typeface="Bell MT" panose="02020503060305020303" pitchFamily="18" charset="0"/>
              </a:rPr>
              <a:t>Spécifications serveur de base de données </a:t>
            </a:r>
          </a:p>
        </p:txBody>
      </p:sp>
      <p:sp>
        <p:nvSpPr>
          <p:cNvPr id="27" name="TextBox 26">
            <a:extLst>
              <a:ext uri="{FF2B5EF4-FFF2-40B4-BE49-F238E27FC236}">
                <a16:creationId xmlns:a16="http://schemas.microsoft.com/office/drawing/2014/main" id="{39D28128-35A5-403B-98DC-C3EBE4505BEC}"/>
              </a:ext>
            </a:extLst>
          </p:cNvPr>
          <p:cNvSpPr txBox="1"/>
          <p:nvPr/>
        </p:nvSpPr>
        <p:spPr>
          <a:xfrm>
            <a:off x="10861822" y="5064142"/>
            <a:ext cx="1399976" cy="461665"/>
          </a:xfrm>
          <a:prstGeom prst="rect">
            <a:avLst/>
          </a:prstGeom>
          <a:noFill/>
        </p:spPr>
        <p:txBody>
          <a:bodyPr wrap="square" rtlCol="0">
            <a:spAutoFit/>
          </a:bodyPr>
          <a:lstStyle/>
          <a:p>
            <a:r>
              <a:rPr lang="fr-FR" sz="1200" b="1" dirty="0">
                <a:latin typeface="Bell MT" panose="02020503060305020303" pitchFamily="18" charset="0"/>
              </a:rPr>
              <a:t>Spécifications serveur Web </a:t>
            </a:r>
          </a:p>
        </p:txBody>
      </p:sp>
      <p:sp>
        <p:nvSpPr>
          <p:cNvPr id="28" name="TextBox 27">
            <a:extLst>
              <a:ext uri="{FF2B5EF4-FFF2-40B4-BE49-F238E27FC236}">
                <a16:creationId xmlns:a16="http://schemas.microsoft.com/office/drawing/2014/main" id="{D1C8960B-1E1E-4060-B9BF-0EC7DD78FAC5}"/>
              </a:ext>
            </a:extLst>
          </p:cNvPr>
          <p:cNvSpPr txBox="1"/>
          <p:nvPr/>
        </p:nvSpPr>
        <p:spPr>
          <a:xfrm>
            <a:off x="10861822" y="5628920"/>
            <a:ext cx="1399976" cy="646331"/>
          </a:xfrm>
          <a:prstGeom prst="rect">
            <a:avLst/>
          </a:prstGeom>
          <a:noFill/>
        </p:spPr>
        <p:txBody>
          <a:bodyPr wrap="square" rtlCol="0">
            <a:spAutoFit/>
          </a:bodyPr>
          <a:lstStyle/>
          <a:p>
            <a:r>
              <a:rPr lang="fr-FR" sz="1200" b="1" dirty="0">
                <a:latin typeface="Bell MT" panose="02020503060305020303" pitchFamily="18" charset="0"/>
              </a:rPr>
              <a:t>Spécifications et documentation phpMyAdmin </a:t>
            </a:r>
          </a:p>
        </p:txBody>
      </p:sp>
    </p:spTree>
    <p:extLst>
      <p:ext uri="{BB962C8B-B14F-4D97-AF65-F5344CB8AC3E}">
        <p14:creationId xmlns:p14="http://schemas.microsoft.com/office/powerpoint/2010/main" val="190155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6E20-69CE-44A4-9070-2E81305FE724}"/>
              </a:ext>
            </a:extLst>
          </p:cNvPr>
          <p:cNvSpPr>
            <a:spLocks noGrp="1"/>
          </p:cNvSpPr>
          <p:nvPr>
            <p:ph type="title"/>
          </p:nvPr>
        </p:nvSpPr>
        <p:spPr>
          <a:xfrm>
            <a:off x="838200" y="365126"/>
            <a:ext cx="10515600" cy="791646"/>
          </a:xfrm>
        </p:spPr>
        <p:txBody>
          <a:bodyPr/>
          <a:lstStyle/>
          <a:p>
            <a:pPr algn="ctr"/>
            <a:r>
              <a:rPr lang="fr-FR" b="1" dirty="0"/>
              <a:t>Objectifs et évaluation du cours</a:t>
            </a:r>
          </a:p>
        </p:txBody>
      </p:sp>
      <p:sp>
        <p:nvSpPr>
          <p:cNvPr id="3" name="Content Placeholder 2">
            <a:extLst>
              <a:ext uri="{FF2B5EF4-FFF2-40B4-BE49-F238E27FC236}">
                <a16:creationId xmlns:a16="http://schemas.microsoft.com/office/drawing/2014/main" id="{ACFD73A5-EEAA-4087-A8A1-8B5176A20DE5}"/>
              </a:ext>
            </a:extLst>
          </p:cNvPr>
          <p:cNvSpPr>
            <a:spLocks noGrp="1"/>
          </p:cNvSpPr>
          <p:nvPr>
            <p:ph idx="1"/>
          </p:nvPr>
        </p:nvSpPr>
        <p:spPr>
          <a:xfrm>
            <a:off x="1308295" y="1376091"/>
            <a:ext cx="10045505" cy="4657652"/>
          </a:xfrm>
        </p:spPr>
        <p:txBody>
          <a:bodyPr/>
          <a:lstStyle/>
          <a:p>
            <a:pPr>
              <a:buClr>
                <a:schemeClr val="accent6"/>
              </a:buClr>
              <a:buFont typeface="Wingdings" panose="05000000000000000000" pitchFamily="2" charset="2"/>
              <a:buChar char="ü"/>
            </a:pPr>
            <a:r>
              <a:rPr lang="fr-FR" dirty="0"/>
              <a:t> Comprendre les concepts fondamentaux des bases de données.</a:t>
            </a:r>
          </a:p>
          <a:p>
            <a:pPr>
              <a:buClr>
                <a:schemeClr val="accent6"/>
              </a:buClr>
              <a:buFont typeface="Wingdings" panose="05000000000000000000" pitchFamily="2" charset="2"/>
              <a:buChar char="ü"/>
            </a:pPr>
            <a:r>
              <a:rPr lang="fr-FR" dirty="0"/>
              <a:t> Apprendre à structurer et manipuler des données.</a:t>
            </a:r>
          </a:p>
          <a:p>
            <a:pPr>
              <a:buClr>
                <a:schemeClr val="accent6"/>
              </a:buClr>
              <a:buFont typeface="Wingdings" panose="05000000000000000000" pitchFamily="2" charset="2"/>
              <a:buChar char="ü"/>
            </a:pPr>
            <a:r>
              <a:rPr lang="fr-FR" dirty="0"/>
              <a:t> Se familiariser avec les outils et langages de gestion de bases de données</a:t>
            </a:r>
          </a:p>
          <a:p>
            <a:pPr marL="0" indent="0">
              <a:buNone/>
            </a:pPr>
            <a:endParaRPr lang="fr-FR" dirty="0"/>
          </a:p>
          <a:p>
            <a:pPr marL="0" indent="0">
              <a:buNone/>
            </a:pPr>
            <a:endParaRPr lang="fr-FR" dirty="0"/>
          </a:p>
          <a:p>
            <a:pPr>
              <a:buClr>
                <a:schemeClr val="accent6"/>
              </a:buClr>
              <a:buFont typeface="Wingdings" panose="05000000000000000000" pitchFamily="2" charset="2"/>
              <a:buChar char="ü"/>
            </a:pPr>
            <a:r>
              <a:rPr lang="fr-FR" dirty="0"/>
              <a:t> Soutenance orale sur la création et l’interrogation d’une base de données à partir d’un jeux de données open source  </a:t>
            </a:r>
          </a:p>
        </p:txBody>
      </p:sp>
      <p:sp>
        <p:nvSpPr>
          <p:cNvPr id="4" name="Date Placeholder 3">
            <a:extLst>
              <a:ext uri="{FF2B5EF4-FFF2-40B4-BE49-F238E27FC236}">
                <a16:creationId xmlns:a16="http://schemas.microsoft.com/office/drawing/2014/main" id="{64DCE37E-C617-473F-B7EE-028ADF3112C9}"/>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E95B2BCD-2802-4057-ACE3-D38CD570CD7B}"/>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4D6011EA-4218-4DD0-A26D-B48E5DCD8FCE}"/>
              </a:ext>
            </a:extLst>
          </p:cNvPr>
          <p:cNvSpPr>
            <a:spLocks noGrp="1"/>
          </p:cNvSpPr>
          <p:nvPr>
            <p:ph type="sldNum" sz="quarter" idx="12"/>
          </p:nvPr>
        </p:nvSpPr>
        <p:spPr/>
        <p:txBody>
          <a:bodyPr/>
          <a:lstStyle/>
          <a:p>
            <a:fld id="{B7CBE8AE-9389-4E4D-966C-8642C3CA71EB}" type="slidenum">
              <a:rPr lang="en-US" smtClean="0"/>
              <a:t>2</a:t>
            </a:fld>
            <a:endParaRPr lang="en-US"/>
          </a:p>
        </p:txBody>
      </p:sp>
      <p:sp>
        <p:nvSpPr>
          <p:cNvPr id="7" name="TextBox 6">
            <a:extLst>
              <a:ext uri="{FF2B5EF4-FFF2-40B4-BE49-F238E27FC236}">
                <a16:creationId xmlns:a16="http://schemas.microsoft.com/office/drawing/2014/main" id="{F3E04776-6E94-4E56-B9C4-550AA79FB0F7}"/>
              </a:ext>
            </a:extLst>
          </p:cNvPr>
          <p:cNvSpPr txBox="1"/>
          <p:nvPr/>
        </p:nvSpPr>
        <p:spPr>
          <a:xfrm>
            <a:off x="3348279" y="3479562"/>
            <a:ext cx="5495441" cy="553998"/>
          </a:xfrm>
          <a:prstGeom prst="rect">
            <a:avLst/>
          </a:prstGeom>
          <a:noFill/>
        </p:spPr>
        <p:txBody>
          <a:bodyPr wrap="square" rtlCol="0">
            <a:spAutoFit/>
          </a:bodyPr>
          <a:lstStyle/>
          <a:p>
            <a:pPr algn="ctr"/>
            <a:r>
              <a:rPr lang="fr-FR" sz="3000" b="1" u="sng" dirty="0">
                <a:latin typeface="Bell MT" panose="02020503060305020303" pitchFamily="18" charset="0"/>
              </a:rPr>
              <a:t>Évaluation du cours </a:t>
            </a:r>
          </a:p>
        </p:txBody>
      </p:sp>
    </p:spTree>
    <p:extLst>
      <p:ext uri="{BB962C8B-B14F-4D97-AF65-F5344CB8AC3E}">
        <p14:creationId xmlns:p14="http://schemas.microsoft.com/office/powerpoint/2010/main" val="3965223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AB87-6174-4BBF-98C4-3958946D45F9}"/>
              </a:ext>
            </a:extLst>
          </p:cNvPr>
          <p:cNvSpPr>
            <a:spLocks noGrp="1"/>
          </p:cNvSpPr>
          <p:nvPr>
            <p:ph type="title"/>
          </p:nvPr>
        </p:nvSpPr>
        <p:spPr>
          <a:xfrm>
            <a:off x="458598" y="30568"/>
            <a:ext cx="11274803" cy="431139"/>
          </a:xfrm>
        </p:spPr>
        <p:txBody>
          <a:bodyPr>
            <a:normAutofit fontScale="90000"/>
          </a:bodyPr>
          <a:lstStyle/>
          <a:p>
            <a:pPr algn="ctr"/>
            <a:r>
              <a:rPr lang="fr-FR" sz="2400" b="1" dirty="0"/>
              <a:t>Installation de </a:t>
            </a:r>
            <a:r>
              <a:rPr lang="fr-FR" sz="2400" b="1" dirty="0" err="1"/>
              <a:t>MariaDB</a:t>
            </a:r>
            <a:r>
              <a:rPr lang="fr-FR" sz="2400" b="1" dirty="0"/>
              <a:t> (Distribution XAMPP) mise en route (principales fonctionnalités)</a:t>
            </a:r>
          </a:p>
        </p:txBody>
      </p:sp>
      <p:sp>
        <p:nvSpPr>
          <p:cNvPr id="3" name="Content Placeholder 2">
            <a:extLst>
              <a:ext uri="{FF2B5EF4-FFF2-40B4-BE49-F238E27FC236}">
                <a16:creationId xmlns:a16="http://schemas.microsoft.com/office/drawing/2014/main" id="{B9B95117-A78D-4B54-8CAF-C4DF25BA503E}"/>
              </a:ext>
            </a:extLst>
          </p:cNvPr>
          <p:cNvSpPr>
            <a:spLocks noGrp="1"/>
          </p:cNvSpPr>
          <p:nvPr>
            <p:ph idx="1"/>
          </p:nvPr>
        </p:nvSpPr>
        <p:spPr>
          <a:xfrm>
            <a:off x="911274" y="582552"/>
            <a:ext cx="11059160" cy="399838"/>
          </a:xfrm>
        </p:spPr>
        <p:txBody>
          <a:bodyPr>
            <a:noAutofit/>
          </a:bodyPr>
          <a:lstStyle/>
          <a:p>
            <a:pPr algn="just">
              <a:buClr>
                <a:schemeClr val="accent6"/>
              </a:buClr>
              <a:buFont typeface="Wingdings" panose="05000000000000000000" pitchFamily="2" charset="2"/>
              <a:buChar char="ü"/>
            </a:pPr>
            <a:r>
              <a:rPr lang="fr-FR" sz="1400" dirty="0"/>
              <a:t>Le SGBD </a:t>
            </a:r>
            <a:r>
              <a:rPr lang="fr-FR" sz="1400" dirty="0" err="1"/>
              <a:t>MariaDB</a:t>
            </a:r>
            <a:r>
              <a:rPr lang="fr-FR" sz="1400" dirty="0"/>
              <a:t> peut être entièrement géré via l'interface graphique phpMyAdmin. Cette interface permet d'effectuer des opérations de gestion de bases de données telles que la création de bases de données, ainsi que des opérations CRUDE (</a:t>
            </a:r>
            <a:r>
              <a:rPr lang="fr-FR" sz="1400" dirty="0" err="1"/>
              <a:t>Create</a:t>
            </a:r>
            <a:r>
              <a:rPr lang="fr-FR" sz="1400" dirty="0"/>
              <a:t>, Read, Update, </a:t>
            </a:r>
            <a:r>
              <a:rPr lang="fr-FR" sz="1400" dirty="0" err="1"/>
              <a:t>Delete</a:t>
            </a:r>
            <a:r>
              <a:rPr lang="fr-FR" sz="1400" dirty="0"/>
              <a:t>). Elle offre également la possibilité de créer des procédures automatiques, des vues, et de gérer les administrateurs et les utilisateurs. De plus, phpMyAdmin facilite l'importation de données dans divers formats spécifiques tels que CSV, SQL, tableurs (</a:t>
            </a:r>
            <a:r>
              <a:rPr lang="fr-FR" sz="1400" dirty="0" err="1"/>
              <a:t>Spreadsheet</a:t>
            </a:r>
            <a:r>
              <a:rPr lang="fr-FR" sz="1400" dirty="0"/>
              <a:t>), XML, et bien d'autres.</a:t>
            </a:r>
          </a:p>
        </p:txBody>
      </p:sp>
      <p:sp>
        <p:nvSpPr>
          <p:cNvPr id="4" name="Date Placeholder 3">
            <a:extLst>
              <a:ext uri="{FF2B5EF4-FFF2-40B4-BE49-F238E27FC236}">
                <a16:creationId xmlns:a16="http://schemas.microsoft.com/office/drawing/2014/main" id="{AA22B358-8820-4BEE-8D78-7321F6CD3F46}"/>
              </a:ext>
            </a:extLst>
          </p:cNvPr>
          <p:cNvSpPr>
            <a:spLocks noGrp="1"/>
          </p:cNvSpPr>
          <p:nvPr>
            <p:ph type="dt" sz="half" idx="10"/>
          </p:nvPr>
        </p:nvSpPr>
        <p:spPr>
          <a:xfrm>
            <a:off x="838200" y="6457018"/>
            <a:ext cx="2608385" cy="365125"/>
          </a:xfrm>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3A5C525B-94A3-4BCC-A6BE-44EFC506A532}"/>
              </a:ext>
            </a:extLst>
          </p:cNvPr>
          <p:cNvSpPr>
            <a:spLocks noGrp="1"/>
          </p:cNvSpPr>
          <p:nvPr>
            <p:ph type="ftr" sz="quarter" idx="11"/>
          </p:nvPr>
        </p:nvSpPr>
        <p:spPr>
          <a:xfrm>
            <a:off x="3446585" y="6457018"/>
            <a:ext cx="5298832" cy="365125"/>
          </a:xfrm>
        </p:spPr>
        <p:txBody>
          <a:bodyPr/>
          <a:lstStyle/>
          <a:p>
            <a:r>
              <a:rPr lang="en-US"/>
              <a:t>Base de données</a:t>
            </a:r>
          </a:p>
        </p:txBody>
      </p:sp>
      <p:sp>
        <p:nvSpPr>
          <p:cNvPr id="6" name="Slide Number Placeholder 5">
            <a:extLst>
              <a:ext uri="{FF2B5EF4-FFF2-40B4-BE49-F238E27FC236}">
                <a16:creationId xmlns:a16="http://schemas.microsoft.com/office/drawing/2014/main" id="{BE6421E8-0413-4B18-BB2A-8E92ED52AD1C}"/>
              </a:ext>
            </a:extLst>
          </p:cNvPr>
          <p:cNvSpPr>
            <a:spLocks noGrp="1"/>
          </p:cNvSpPr>
          <p:nvPr>
            <p:ph type="sldNum" sz="quarter" idx="12"/>
          </p:nvPr>
        </p:nvSpPr>
        <p:spPr>
          <a:xfrm>
            <a:off x="8610600" y="6457018"/>
            <a:ext cx="2743200" cy="365125"/>
          </a:xfrm>
        </p:spPr>
        <p:txBody>
          <a:bodyPr/>
          <a:lstStyle/>
          <a:p>
            <a:fld id="{B7CBE8AE-9389-4E4D-966C-8642C3CA71EB}" type="slidenum">
              <a:rPr lang="en-US" smtClean="0"/>
              <a:t>20</a:t>
            </a:fld>
            <a:endParaRPr lang="en-US"/>
          </a:p>
        </p:txBody>
      </p:sp>
      <p:cxnSp>
        <p:nvCxnSpPr>
          <p:cNvPr id="20" name="Straight Arrow Connector 19">
            <a:extLst>
              <a:ext uri="{FF2B5EF4-FFF2-40B4-BE49-F238E27FC236}">
                <a16:creationId xmlns:a16="http://schemas.microsoft.com/office/drawing/2014/main" id="{A86C3A51-692B-4757-BCEA-2A52004C34BD}"/>
              </a:ext>
            </a:extLst>
          </p:cNvPr>
          <p:cNvCxnSpPr>
            <a:cxnSpLocks/>
          </p:cNvCxnSpPr>
          <p:nvPr/>
        </p:nvCxnSpPr>
        <p:spPr>
          <a:xfrm flipH="1" flipV="1">
            <a:off x="5284136" y="1812172"/>
            <a:ext cx="1" cy="487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7F5295D5-0712-413C-8B8A-796F97DF38B3}"/>
              </a:ext>
            </a:extLst>
          </p:cNvPr>
          <p:cNvGrpSpPr/>
          <p:nvPr/>
        </p:nvGrpSpPr>
        <p:grpSpPr>
          <a:xfrm>
            <a:off x="1225459" y="1455997"/>
            <a:ext cx="9336772" cy="5001021"/>
            <a:chOff x="1225459" y="1455997"/>
            <a:chExt cx="9336772" cy="5001021"/>
          </a:xfrm>
        </p:grpSpPr>
        <p:grpSp>
          <p:nvGrpSpPr>
            <p:cNvPr id="13" name="Group 12">
              <a:extLst>
                <a:ext uri="{FF2B5EF4-FFF2-40B4-BE49-F238E27FC236}">
                  <a16:creationId xmlns:a16="http://schemas.microsoft.com/office/drawing/2014/main" id="{CB90D1CF-18A5-4CB2-8A42-8416CCBAE252}"/>
                </a:ext>
              </a:extLst>
            </p:cNvPr>
            <p:cNvGrpSpPr/>
            <p:nvPr/>
          </p:nvGrpSpPr>
          <p:grpSpPr>
            <a:xfrm>
              <a:off x="1225459" y="1455997"/>
              <a:ext cx="9336772" cy="5001021"/>
              <a:chOff x="1082503" y="1455997"/>
              <a:chExt cx="9336772" cy="5001021"/>
            </a:xfrm>
          </p:grpSpPr>
          <p:grpSp>
            <p:nvGrpSpPr>
              <p:cNvPr id="35" name="Group 34">
                <a:extLst>
                  <a:ext uri="{FF2B5EF4-FFF2-40B4-BE49-F238E27FC236}">
                    <a16:creationId xmlns:a16="http://schemas.microsoft.com/office/drawing/2014/main" id="{8DD95243-6F5B-44C7-80D1-8004CC3261C9}"/>
                  </a:ext>
                </a:extLst>
              </p:cNvPr>
              <p:cNvGrpSpPr/>
              <p:nvPr/>
            </p:nvGrpSpPr>
            <p:grpSpPr>
              <a:xfrm>
                <a:off x="1082503" y="1455997"/>
                <a:ext cx="9336772" cy="5001021"/>
                <a:chOff x="1082503" y="1455997"/>
                <a:chExt cx="9336772" cy="5001021"/>
              </a:xfrm>
            </p:grpSpPr>
            <p:grpSp>
              <p:nvGrpSpPr>
                <p:cNvPr id="25" name="Group 24">
                  <a:extLst>
                    <a:ext uri="{FF2B5EF4-FFF2-40B4-BE49-F238E27FC236}">
                      <a16:creationId xmlns:a16="http://schemas.microsoft.com/office/drawing/2014/main" id="{A91181ED-EEB2-49C1-A213-34B46CB7280F}"/>
                    </a:ext>
                  </a:extLst>
                </p:cNvPr>
                <p:cNvGrpSpPr/>
                <p:nvPr/>
              </p:nvGrpSpPr>
              <p:grpSpPr>
                <a:xfrm>
                  <a:off x="1082503" y="1744618"/>
                  <a:ext cx="9336772" cy="4712400"/>
                  <a:chOff x="1082503" y="1744618"/>
                  <a:chExt cx="9336772" cy="4712400"/>
                </a:xfrm>
              </p:grpSpPr>
              <p:pic>
                <p:nvPicPr>
                  <p:cNvPr id="9" name="Picture 8">
                    <a:extLst>
                      <a:ext uri="{FF2B5EF4-FFF2-40B4-BE49-F238E27FC236}">
                        <a16:creationId xmlns:a16="http://schemas.microsoft.com/office/drawing/2014/main" id="{95742EBC-949E-4B7B-806B-246FB3983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503" y="1744618"/>
                    <a:ext cx="9336772" cy="4712400"/>
                  </a:xfrm>
                  <a:prstGeom prst="rect">
                    <a:avLst/>
                  </a:prstGeom>
                  <a:ln>
                    <a:solidFill>
                      <a:schemeClr val="accent2"/>
                    </a:solidFill>
                  </a:ln>
                </p:spPr>
              </p:pic>
              <p:sp>
                <p:nvSpPr>
                  <p:cNvPr id="18" name="Rectangle 17">
                    <a:extLst>
                      <a:ext uri="{FF2B5EF4-FFF2-40B4-BE49-F238E27FC236}">
                        <a16:creationId xmlns:a16="http://schemas.microsoft.com/office/drawing/2014/main" id="{7299EEDD-AC58-4A40-8FC1-BA735E860FA2}"/>
                      </a:ext>
                    </a:extLst>
                  </p:cNvPr>
                  <p:cNvSpPr/>
                  <p:nvPr/>
                </p:nvSpPr>
                <p:spPr>
                  <a:xfrm>
                    <a:off x="1082503" y="2734212"/>
                    <a:ext cx="1239715" cy="173208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Straight Arrow Connector 21">
                    <a:extLst>
                      <a:ext uri="{FF2B5EF4-FFF2-40B4-BE49-F238E27FC236}">
                        <a16:creationId xmlns:a16="http://schemas.microsoft.com/office/drawing/2014/main" id="{4AE32AE9-E580-4168-B16E-A4821E03CE54}"/>
                      </a:ext>
                    </a:extLst>
                  </p:cNvPr>
                  <p:cNvCxnSpPr>
                    <a:stCxn id="18" idx="2"/>
                  </p:cNvCxnSpPr>
                  <p:nvPr/>
                </p:nvCxnSpPr>
                <p:spPr>
                  <a:xfrm flipH="1">
                    <a:off x="1702360" y="4466297"/>
                    <a:ext cx="1" cy="49178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C414FC0-0ED6-4BEB-BB0E-8DA55F491D90}"/>
                      </a:ext>
                    </a:extLst>
                  </p:cNvPr>
                  <p:cNvSpPr txBox="1"/>
                  <p:nvPr/>
                </p:nvSpPr>
                <p:spPr>
                  <a:xfrm>
                    <a:off x="1082503" y="4998792"/>
                    <a:ext cx="1361656" cy="553998"/>
                  </a:xfrm>
                  <a:prstGeom prst="rect">
                    <a:avLst/>
                  </a:prstGeom>
                  <a:noFill/>
                </p:spPr>
                <p:txBody>
                  <a:bodyPr wrap="square" rtlCol="0">
                    <a:spAutoFit/>
                  </a:bodyPr>
                  <a:lstStyle/>
                  <a:p>
                    <a:r>
                      <a:rPr lang="fr-FR" sz="1000" b="1" dirty="0"/>
                      <a:t>Création et affichage des bases de données existantes</a:t>
                    </a:r>
                  </a:p>
                </p:txBody>
              </p:sp>
            </p:grpSp>
            <p:sp>
              <p:nvSpPr>
                <p:cNvPr id="27" name="Rectangle 26">
                  <a:extLst>
                    <a:ext uri="{FF2B5EF4-FFF2-40B4-BE49-F238E27FC236}">
                      <a16:creationId xmlns:a16="http://schemas.microsoft.com/office/drawing/2014/main" id="{42EDF38F-7EFC-412D-9EEE-D835BF55028D}"/>
                    </a:ext>
                  </a:extLst>
                </p:cNvPr>
                <p:cNvSpPr/>
                <p:nvPr/>
              </p:nvSpPr>
              <p:spPr>
                <a:xfrm>
                  <a:off x="3241040" y="2306320"/>
                  <a:ext cx="416560" cy="152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9" name="Straight Arrow Connector 28">
                  <a:extLst>
                    <a:ext uri="{FF2B5EF4-FFF2-40B4-BE49-F238E27FC236}">
                      <a16:creationId xmlns:a16="http://schemas.microsoft.com/office/drawing/2014/main" id="{ABD3BF33-8B4E-4203-8013-8D985F93730B}"/>
                    </a:ext>
                  </a:extLst>
                </p:cNvPr>
                <p:cNvCxnSpPr>
                  <a:cxnSpLocks/>
                  <a:stCxn id="27" idx="0"/>
                  <a:endCxn id="30" idx="2"/>
                </p:cNvCxnSpPr>
                <p:nvPr/>
              </p:nvCxnSpPr>
              <p:spPr>
                <a:xfrm flipH="1" flipV="1">
                  <a:off x="3445301" y="1702218"/>
                  <a:ext cx="4019" cy="60410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9CA4277-399E-4F25-AB77-0D6D27D4E939}"/>
                    </a:ext>
                  </a:extLst>
                </p:cNvPr>
                <p:cNvSpPr txBox="1"/>
                <p:nvPr/>
              </p:nvSpPr>
              <p:spPr>
                <a:xfrm>
                  <a:off x="2684363" y="1455997"/>
                  <a:ext cx="1521876" cy="246221"/>
                </a:xfrm>
                <a:prstGeom prst="rect">
                  <a:avLst/>
                </a:prstGeom>
                <a:noFill/>
              </p:spPr>
              <p:txBody>
                <a:bodyPr wrap="square" rtlCol="0">
                  <a:spAutoFit/>
                </a:bodyPr>
                <a:lstStyle/>
                <a:p>
                  <a:r>
                    <a:rPr lang="fr-FR" sz="1000" b="1" dirty="0"/>
                    <a:t>Editeur de requêtes SQL</a:t>
                  </a:r>
                </a:p>
              </p:txBody>
            </p:sp>
            <p:sp>
              <p:nvSpPr>
                <p:cNvPr id="31" name="Rectangle 30">
                  <a:extLst>
                    <a:ext uri="{FF2B5EF4-FFF2-40B4-BE49-F238E27FC236}">
                      <a16:creationId xmlns:a16="http://schemas.microsoft.com/office/drawing/2014/main" id="{97B1FC27-6DD5-4F58-A664-9519F767D054}"/>
                    </a:ext>
                  </a:extLst>
                </p:cNvPr>
                <p:cNvSpPr/>
                <p:nvPr/>
              </p:nvSpPr>
              <p:spPr>
                <a:xfrm>
                  <a:off x="4188655" y="2288735"/>
                  <a:ext cx="774113" cy="2050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 name="Straight Arrow Connector 31">
                  <a:extLst>
                    <a:ext uri="{FF2B5EF4-FFF2-40B4-BE49-F238E27FC236}">
                      <a16:creationId xmlns:a16="http://schemas.microsoft.com/office/drawing/2014/main" id="{F40FA336-F285-4607-B055-8A97B3F72B54}"/>
                    </a:ext>
                  </a:extLst>
                </p:cNvPr>
                <p:cNvCxnSpPr>
                  <a:cxnSpLocks/>
                  <a:stCxn id="31" idx="0"/>
                </p:cNvCxnSpPr>
                <p:nvPr/>
              </p:nvCxnSpPr>
              <p:spPr>
                <a:xfrm flipV="1">
                  <a:off x="4575712" y="1619318"/>
                  <a:ext cx="4496" cy="66941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06DDB37-4D27-4198-8554-96579356DFE3}"/>
                    </a:ext>
                  </a:extLst>
                </p:cNvPr>
                <p:cNvSpPr txBox="1"/>
                <p:nvPr/>
              </p:nvSpPr>
              <p:spPr>
                <a:xfrm>
                  <a:off x="4079004" y="1455997"/>
                  <a:ext cx="1331552" cy="246221"/>
                </a:xfrm>
                <a:prstGeom prst="rect">
                  <a:avLst/>
                </a:prstGeom>
                <a:noFill/>
              </p:spPr>
              <p:txBody>
                <a:bodyPr wrap="square" rtlCol="0">
                  <a:spAutoFit/>
                </a:bodyPr>
                <a:lstStyle/>
                <a:p>
                  <a:r>
                    <a:rPr lang="fr-FR" sz="1000" b="1" dirty="0"/>
                    <a:t>Gestion d’utilisateurs</a:t>
                  </a:r>
                </a:p>
              </p:txBody>
            </p:sp>
          </p:grpSp>
          <p:sp>
            <p:nvSpPr>
              <p:cNvPr id="19" name="Rectangle 18">
                <a:extLst>
                  <a:ext uri="{FF2B5EF4-FFF2-40B4-BE49-F238E27FC236}">
                    <a16:creationId xmlns:a16="http://schemas.microsoft.com/office/drawing/2014/main" id="{C8A37893-5D68-468C-9F72-E6537356E344}"/>
                  </a:ext>
                </a:extLst>
              </p:cNvPr>
              <p:cNvSpPr/>
              <p:nvPr/>
            </p:nvSpPr>
            <p:spPr>
              <a:xfrm>
                <a:off x="4977619" y="2280003"/>
                <a:ext cx="537702" cy="2050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3B81E307-7713-463B-8167-26D25CAD3DC4}"/>
                  </a:ext>
                </a:extLst>
              </p:cNvPr>
              <p:cNvSpPr txBox="1"/>
              <p:nvPr/>
            </p:nvSpPr>
            <p:spPr>
              <a:xfrm>
                <a:off x="4558548" y="1703906"/>
                <a:ext cx="1905404" cy="246221"/>
              </a:xfrm>
              <a:prstGeom prst="rect">
                <a:avLst/>
              </a:prstGeom>
              <a:noFill/>
            </p:spPr>
            <p:txBody>
              <a:bodyPr wrap="square" rtlCol="0">
                <a:spAutoFit/>
              </a:bodyPr>
              <a:lstStyle/>
              <a:p>
                <a:r>
                  <a:rPr lang="fr-FR" sz="1000" b="1" dirty="0"/>
                  <a:t>Export des bases disponibles</a:t>
                </a:r>
              </a:p>
            </p:txBody>
          </p:sp>
          <p:sp>
            <p:nvSpPr>
              <p:cNvPr id="26" name="Rectangle 25">
                <a:extLst>
                  <a:ext uri="{FF2B5EF4-FFF2-40B4-BE49-F238E27FC236}">
                    <a16:creationId xmlns:a16="http://schemas.microsoft.com/office/drawing/2014/main" id="{41FFE119-D88F-480B-BE51-CADEB190D659}"/>
                  </a:ext>
                </a:extLst>
              </p:cNvPr>
              <p:cNvSpPr/>
              <p:nvPr/>
            </p:nvSpPr>
            <p:spPr>
              <a:xfrm>
                <a:off x="5535049" y="2288735"/>
                <a:ext cx="495425" cy="2050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Straight Arrow Connector 27">
                <a:extLst>
                  <a:ext uri="{FF2B5EF4-FFF2-40B4-BE49-F238E27FC236}">
                    <a16:creationId xmlns:a16="http://schemas.microsoft.com/office/drawing/2014/main" id="{DDA47E17-37E0-4F83-8B8F-F19774A7BC10}"/>
                  </a:ext>
                </a:extLst>
              </p:cNvPr>
              <p:cNvCxnSpPr>
                <a:cxnSpLocks/>
              </p:cNvCxnSpPr>
              <p:nvPr/>
            </p:nvCxnSpPr>
            <p:spPr>
              <a:xfrm flipV="1">
                <a:off x="5847475" y="2056064"/>
                <a:ext cx="3448" cy="23922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B588F6E-C410-4F2A-A149-3CE7350B7CD9}"/>
                  </a:ext>
                </a:extLst>
              </p:cNvPr>
              <p:cNvSpPr txBox="1"/>
              <p:nvPr/>
            </p:nvSpPr>
            <p:spPr>
              <a:xfrm>
                <a:off x="5291438" y="1866791"/>
                <a:ext cx="1730424" cy="246221"/>
              </a:xfrm>
              <a:prstGeom prst="rect">
                <a:avLst/>
              </a:prstGeom>
              <a:noFill/>
            </p:spPr>
            <p:txBody>
              <a:bodyPr wrap="square" rtlCol="0">
                <a:spAutoFit/>
              </a:bodyPr>
              <a:lstStyle/>
              <a:p>
                <a:r>
                  <a:rPr lang="fr-FR" sz="1000" b="1" dirty="0"/>
                  <a:t>Import de données vers BDD</a:t>
                </a:r>
              </a:p>
            </p:txBody>
          </p:sp>
        </p:grpSp>
        <p:cxnSp>
          <p:nvCxnSpPr>
            <p:cNvPr id="36" name="Straight Arrow Connector 35">
              <a:extLst>
                <a:ext uri="{FF2B5EF4-FFF2-40B4-BE49-F238E27FC236}">
                  <a16:creationId xmlns:a16="http://schemas.microsoft.com/office/drawing/2014/main" id="{6B3816D1-0753-4F5A-8A96-5B4586FD2E8B}"/>
                </a:ext>
              </a:extLst>
            </p:cNvPr>
            <p:cNvCxnSpPr>
              <a:cxnSpLocks/>
            </p:cNvCxnSpPr>
            <p:nvPr/>
          </p:nvCxnSpPr>
          <p:spPr>
            <a:xfrm flipV="1">
              <a:off x="5284136" y="1924095"/>
              <a:ext cx="0" cy="35590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250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ED71-31A6-429E-BBF7-790520D1E87E}"/>
              </a:ext>
            </a:extLst>
          </p:cNvPr>
          <p:cNvSpPr>
            <a:spLocks noGrp="1"/>
          </p:cNvSpPr>
          <p:nvPr>
            <p:ph type="title"/>
          </p:nvPr>
        </p:nvSpPr>
        <p:spPr>
          <a:xfrm>
            <a:off x="838200" y="136525"/>
            <a:ext cx="10515600" cy="777874"/>
          </a:xfrm>
        </p:spPr>
        <p:txBody>
          <a:bodyPr>
            <a:normAutofit fontScale="90000"/>
          </a:bodyPr>
          <a:lstStyle/>
          <a:p>
            <a:pPr algn="ctr"/>
            <a:r>
              <a:rPr lang="fr-FR" sz="2800" b="1" dirty="0"/>
              <a:t>Langage SQL (Matérialisation du modèle conceptuel au modèle physique)</a:t>
            </a:r>
          </a:p>
        </p:txBody>
      </p:sp>
      <p:sp>
        <p:nvSpPr>
          <p:cNvPr id="3" name="Content Placeholder 2">
            <a:extLst>
              <a:ext uri="{FF2B5EF4-FFF2-40B4-BE49-F238E27FC236}">
                <a16:creationId xmlns:a16="http://schemas.microsoft.com/office/drawing/2014/main" id="{D729261B-6DD5-444E-954E-A9BBED568AEC}"/>
              </a:ext>
            </a:extLst>
          </p:cNvPr>
          <p:cNvSpPr>
            <a:spLocks noGrp="1"/>
          </p:cNvSpPr>
          <p:nvPr>
            <p:ph idx="1"/>
          </p:nvPr>
        </p:nvSpPr>
        <p:spPr>
          <a:xfrm>
            <a:off x="898283" y="1184064"/>
            <a:ext cx="10045505" cy="4657652"/>
          </a:xfrm>
        </p:spPr>
        <p:txBody>
          <a:bodyPr>
            <a:normAutofit fontScale="62500" lnSpcReduction="20000"/>
          </a:bodyPr>
          <a:lstStyle/>
          <a:p>
            <a:pPr algn="just">
              <a:lnSpc>
                <a:spcPct val="100000"/>
              </a:lnSpc>
              <a:buClr>
                <a:schemeClr val="accent6"/>
              </a:buClr>
              <a:buFont typeface="Wingdings" panose="05000000000000000000" pitchFamily="2" charset="2"/>
              <a:buChar char="ü"/>
            </a:pPr>
            <a:r>
              <a:rPr lang="fr-FR" sz="3100" dirty="0"/>
              <a:t>Le modèle conceptuel (abstrait) doit être matérialisé au modèle physique (SGBD), mais comment le faire (2 questions se posent) ?</a:t>
            </a:r>
          </a:p>
          <a:p>
            <a:pPr marL="0" indent="0" algn="just">
              <a:lnSpc>
                <a:spcPct val="100000"/>
              </a:lnSpc>
              <a:buClr>
                <a:schemeClr val="accent6"/>
              </a:buClr>
              <a:buNone/>
            </a:pPr>
            <a:endParaRPr lang="fr-FR" dirty="0"/>
          </a:p>
          <a:p>
            <a:pPr marL="457200" lvl="1" indent="0">
              <a:lnSpc>
                <a:spcPct val="100000"/>
              </a:lnSpc>
              <a:buClr>
                <a:schemeClr val="accent6"/>
              </a:buClr>
              <a:buNone/>
            </a:pPr>
            <a:r>
              <a:rPr lang="fr-FR" sz="2600" b="1" u="sng" dirty="0"/>
              <a:t>Questions</a:t>
            </a:r>
          </a:p>
          <a:p>
            <a:pPr lvl="1">
              <a:lnSpc>
                <a:spcPct val="100000"/>
              </a:lnSpc>
              <a:buClr>
                <a:schemeClr val="accent6"/>
              </a:buClr>
              <a:buFont typeface="Wingdings" panose="05000000000000000000" pitchFamily="2" charset="2"/>
              <a:buChar char="ü"/>
            </a:pPr>
            <a:r>
              <a:rPr lang="fr-FR" sz="2800" dirty="0"/>
              <a:t>Comment transformer des entités, des attributs et des relations d’un modèle conceptuel en un modèle physique ?</a:t>
            </a:r>
          </a:p>
          <a:p>
            <a:pPr marL="457200" lvl="1" indent="0">
              <a:lnSpc>
                <a:spcPct val="100000"/>
              </a:lnSpc>
              <a:buClr>
                <a:schemeClr val="accent6"/>
              </a:buClr>
              <a:buNone/>
            </a:pPr>
            <a:endParaRPr lang="fr-FR" sz="2800" dirty="0"/>
          </a:p>
          <a:p>
            <a:pPr lvl="1">
              <a:lnSpc>
                <a:spcPct val="100000"/>
              </a:lnSpc>
              <a:buClr>
                <a:schemeClr val="accent6"/>
              </a:buClr>
              <a:buFont typeface="Wingdings" panose="05000000000000000000" pitchFamily="2" charset="2"/>
              <a:buChar char="ü"/>
            </a:pPr>
            <a:r>
              <a:rPr lang="fr-FR" sz="2800" dirty="0"/>
              <a:t>Comment traduire ces règles abstraites d’un modèle EA à un modèle SGBD réel ?</a:t>
            </a:r>
          </a:p>
          <a:p>
            <a:pPr marL="457200" lvl="1" indent="0">
              <a:lnSpc>
                <a:spcPct val="100000"/>
              </a:lnSpc>
              <a:buClr>
                <a:schemeClr val="accent6"/>
              </a:buClr>
              <a:buNone/>
            </a:pPr>
            <a:endParaRPr lang="fr-FR" dirty="0"/>
          </a:p>
          <a:p>
            <a:pPr marL="457200" lvl="1" indent="0">
              <a:lnSpc>
                <a:spcPct val="100000"/>
              </a:lnSpc>
              <a:buClr>
                <a:schemeClr val="accent6"/>
              </a:buClr>
              <a:buNone/>
            </a:pPr>
            <a:r>
              <a:rPr lang="fr-FR" sz="2800" b="1" u="sng" dirty="0"/>
              <a:t>Réponses</a:t>
            </a:r>
          </a:p>
          <a:p>
            <a:pPr lvl="1">
              <a:lnSpc>
                <a:spcPct val="100000"/>
              </a:lnSpc>
              <a:buClr>
                <a:schemeClr val="accent6"/>
              </a:buClr>
              <a:buFont typeface="Wingdings" panose="05000000000000000000" pitchFamily="2" charset="2"/>
              <a:buChar char="ü"/>
            </a:pPr>
            <a:r>
              <a:rPr lang="fr-FR" sz="2800" dirty="0"/>
              <a:t>Pour ce faire, il existe un ensemble pratique de règles permettant de passer du modèle conceptuel au modèle physique. Ces règles sont utilisées dans les outils de modélisation de schémas relationnels modernes, comme </a:t>
            </a:r>
            <a:r>
              <a:rPr lang="fr-FR" sz="2800" dirty="0">
                <a:hlinkClick r:id="rId2"/>
              </a:rPr>
              <a:t>Oracle Data Modeler</a:t>
            </a:r>
            <a:r>
              <a:rPr lang="fr-FR" sz="2800" dirty="0"/>
              <a:t>, </a:t>
            </a:r>
            <a:r>
              <a:rPr lang="fr-FR" sz="2800" dirty="0">
                <a:hlinkClick r:id="rId3"/>
              </a:rPr>
              <a:t>Looping</a:t>
            </a:r>
            <a:r>
              <a:rPr lang="fr-FR" sz="2800" dirty="0"/>
              <a:t> (un outil open source que nous utiliserons dans ce cours)</a:t>
            </a:r>
          </a:p>
          <a:p>
            <a:pPr marL="457200" lvl="1" indent="0">
              <a:lnSpc>
                <a:spcPct val="100000"/>
              </a:lnSpc>
              <a:buClr>
                <a:schemeClr val="accent6"/>
              </a:buClr>
              <a:buNone/>
            </a:pPr>
            <a:endParaRPr lang="fr-FR" sz="2800" dirty="0"/>
          </a:p>
          <a:p>
            <a:pPr lvl="1">
              <a:lnSpc>
                <a:spcPct val="100000"/>
              </a:lnSpc>
              <a:buClr>
                <a:schemeClr val="accent6"/>
              </a:buClr>
              <a:buFont typeface="Wingdings" panose="05000000000000000000" pitchFamily="2" charset="2"/>
              <a:buChar char="ü"/>
            </a:pPr>
            <a:r>
              <a:rPr lang="fr-FR" sz="2800" dirty="0"/>
              <a:t>À l’aide du langage SQL (</a:t>
            </a:r>
            <a:r>
              <a:rPr lang="fr-FR" sz="2800" dirty="0" err="1"/>
              <a:t>Structured</a:t>
            </a:r>
            <a:r>
              <a:rPr lang="fr-FR" sz="2800" dirty="0"/>
              <a:t> </a:t>
            </a:r>
            <a:r>
              <a:rPr lang="fr-FR" sz="2800" dirty="0" err="1"/>
              <a:t>Query</a:t>
            </a:r>
            <a:r>
              <a:rPr lang="fr-FR" sz="2800" dirty="0"/>
              <a:t> </a:t>
            </a:r>
            <a:r>
              <a:rPr lang="fr-FR" sz="2800" dirty="0" err="1"/>
              <a:t>Language</a:t>
            </a:r>
            <a:r>
              <a:rPr lang="fr-FR" sz="2800" dirty="0"/>
              <a:t>)  </a:t>
            </a:r>
          </a:p>
          <a:p>
            <a:pPr lvl="1">
              <a:lnSpc>
                <a:spcPct val="100000"/>
              </a:lnSpc>
              <a:buClr>
                <a:schemeClr val="accent6"/>
              </a:buClr>
              <a:buFont typeface="Wingdings" panose="05000000000000000000" pitchFamily="2" charset="2"/>
              <a:buChar char="ü"/>
            </a:pPr>
            <a:endParaRPr lang="fr-FR" dirty="0"/>
          </a:p>
        </p:txBody>
      </p:sp>
      <p:sp>
        <p:nvSpPr>
          <p:cNvPr id="4" name="Date Placeholder 3">
            <a:extLst>
              <a:ext uri="{FF2B5EF4-FFF2-40B4-BE49-F238E27FC236}">
                <a16:creationId xmlns:a16="http://schemas.microsoft.com/office/drawing/2014/main" id="{921823EF-CDD1-467B-B03B-11BA95A46713}"/>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7FF75983-A283-4DA7-8410-2A7782B5DAF0}"/>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4B339DC8-DC5E-4D71-8C36-414B0BC02F75}"/>
              </a:ext>
            </a:extLst>
          </p:cNvPr>
          <p:cNvSpPr>
            <a:spLocks noGrp="1"/>
          </p:cNvSpPr>
          <p:nvPr>
            <p:ph type="sldNum" sz="quarter" idx="12"/>
          </p:nvPr>
        </p:nvSpPr>
        <p:spPr/>
        <p:txBody>
          <a:bodyPr/>
          <a:lstStyle/>
          <a:p>
            <a:fld id="{B7CBE8AE-9389-4E4D-966C-8642C3CA71EB}" type="slidenum">
              <a:rPr lang="en-US" smtClean="0"/>
              <a:t>21</a:t>
            </a:fld>
            <a:endParaRPr lang="en-US"/>
          </a:p>
        </p:txBody>
      </p:sp>
    </p:spTree>
    <p:extLst>
      <p:ext uri="{BB962C8B-B14F-4D97-AF65-F5344CB8AC3E}">
        <p14:creationId xmlns:p14="http://schemas.microsoft.com/office/powerpoint/2010/main" val="2730524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017A-C9DC-4466-BEF9-747FA9E6A3CF}"/>
              </a:ext>
            </a:extLst>
          </p:cNvPr>
          <p:cNvSpPr>
            <a:spLocks noGrp="1"/>
          </p:cNvSpPr>
          <p:nvPr>
            <p:ph type="title"/>
          </p:nvPr>
        </p:nvSpPr>
        <p:spPr>
          <a:xfrm>
            <a:off x="184558" y="51550"/>
            <a:ext cx="12007442" cy="686682"/>
          </a:xfrm>
        </p:spPr>
        <p:txBody>
          <a:bodyPr>
            <a:noAutofit/>
          </a:bodyPr>
          <a:lstStyle/>
          <a:p>
            <a:pPr algn="ctr"/>
            <a:r>
              <a:rPr lang="fr-FR" sz="2400" b="1" dirty="0"/>
              <a:t>Synthèse des principales commandes SQL( </a:t>
            </a:r>
            <a:r>
              <a:rPr lang="fr-FR" sz="2400" b="1" dirty="0" err="1"/>
              <a:t>MariaDB</a:t>
            </a:r>
            <a:r>
              <a:rPr lang="fr-FR" sz="2400" b="1" dirty="0"/>
              <a:t>)</a:t>
            </a:r>
          </a:p>
        </p:txBody>
      </p:sp>
      <p:sp>
        <p:nvSpPr>
          <p:cNvPr id="4" name="Date Placeholder 3">
            <a:extLst>
              <a:ext uri="{FF2B5EF4-FFF2-40B4-BE49-F238E27FC236}">
                <a16:creationId xmlns:a16="http://schemas.microsoft.com/office/drawing/2014/main" id="{4AD2B36B-5C82-4276-93A7-D42036269EDA}"/>
              </a:ext>
            </a:extLst>
          </p:cNvPr>
          <p:cNvSpPr>
            <a:spLocks noGrp="1"/>
          </p:cNvSpPr>
          <p:nvPr>
            <p:ph type="dt" sz="half" idx="10"/>
          </p:nvPr>
        </p:nvSpPr>
        <p:spPr/>
        <p:txBody>
          <a:bodyPr/>
          <a:lstStyle/>
          <a:p>
            <a:fld id="{DA676EB6-FABE-4228-8240-97C22D0992B6}" type="datetime1">
              <a:rPr lang="en-US" smtClean="0"/>
              <a:t>1/12/2025</a:t>
            </a:fld>
            <a:endParaRPr lang="en-US"/>
          </a:p>
        </p:txBody>
      </p:sp>
      <p:sp>
        <p:nvSpPr>
          <p:cNvPr id="5" name="Footer Placeholder 4">
            <a:extLst>
              <a:ext uri="{FF2B5EF4-FFF2-40B4-BE49-F238E27FC236}">
                <a16:creationId xmlns:a16="http://schemas.microsoft.com/office/drawing/2014/main" id="{23C3F350-F361-4745-A688-9F416A021422}"/>
              </a:ext>
            </a:extLst>
          </p:cNvPr>
          <p:cNvSpPr>
            <a:spLocks noGrp="1"/>
          </p:cNvSpPr>
          <p:nvPr>
            <p:ph type="ftr" sz="quarter" idx="11"/>
          </p:nvPr>
        </p:nvSpPr>
        <p:spPr/>
        <p:txBody>
          <a:bodyPr/>
          <a:lstStyle/>
          <a:p>
            <a:r>
              <a:rPr lang="en-US"/>
              <a:t>Base de données</a:t>
            </a:r>
            <a:endParaRPr lang="en-US" dirty="0"/>
          </a:p>
        </p:txBody>
      </p:sp>
      <p:sp>
        <p:nvSpPr>
          <p:cNvPr id="6" name="Slide Number Placeholder 5">
            <a:extLst>
              <a:ext uri="{FF2B5EF4-FFF2-40B4-BE49-F238E27FC236}">
                <a16:creationId xmlns:a16="http://schemas.microsoft.com/office/drawing/2014/main" id="{A2416064-C092-40B8-81FB-D8D1C9594968}"/>
              </a:ext>
            </a:extLst>
          </p:cNvPr>
          <p:cNvSpPr>
            <a:spLocks noGrp="1"/>
          </p:cNvSpPr>
          <p:nvPr>
            <p:ph type="sldNum" sz="quarter" idx="12"/>
          </p:nvPr>
        </p:nvSpPr>
        <p:spPr/>
        <p:txBody>
          <a:bodyPr/>
          <a:lstStyle/>
          <a:p>
            <a:fld id="{B7CBE8AE-9389-4E4D-966C-8642C3CA71EB}" type="slidenum">
              <a:rPr lang="en-US" smtClean="0"/>
              <a:t>22</a:t>
            </a:fld>
            <a:endParaRPr lang="en-US"/>
          </a:p>
        </p:txBody>
      </p:sp>
      <p:graphicFrame>
        <p:nvGraphicFramePr>
          <p:cNvPr id="7" name="Table 6">
            <a:extLst>
              <a:ext uri="{FF2B5EF4-FFF2-40B4-BE49-F238E27FC236}">
                <a16:creationId xmlns:a16="http://schemas.microsoft.com/office/drawing/2014/main" id="{2DB00E11-10CD-4505-AC84-FA19953838D3}"/>
              </a:ext>
            </a:extLst>
          </p:cNvPr>
          <p:cNvGraphicFramePr>
            <a:graphicFrameLocks noGrp="1"/>
          </p:cNvGraphicFramePr>
          <p:nvPr>
            <p:extLst>
              <p:ext uri="{D42A27DB-BD31-4B8C-83A1-F6EECF244321}">
                <p14:modId xmlns:p14="http://schemas.microsoft.com/office/powerpoint/2010/main" val="1749568255"/>
              </p:ext>
            </p:extLst>
          </p:nvPr>
        </p:nvGraphicFramePr>
        <p:xfrm>
          <a:off x="1045796" y="1960523"/>
          <a:ext cx="9278419" cy="2849880"/>
        </p:xfrm>
        <a:graphic>
          <a:graphicData uri="http://schemas.openxmlformats.org/drawingml/2006/table">
            <a:tbl>
              <a:tblPr firstRow="1" bandRow="1">
                <a:tableStyleId>{9D7B26C5-4107-4FEC-AEDC-1716B250A1EF}</a:tableStyleId>
              </a:tblPr>
              <a:tblGrid>
                <a:gridCol w="8013144">
                  <a:extLst>
                    <a:ext uri="{9D8B030D-6E8A-4147-A177-3AD203B41FA5}">
                      <a16:colId xmlns:a16="http://schemas.microsoft.com/office/drawing/2014/main" val="341967000"/>
                    </a:ext>
                  </a:extLst>
                </a:gridCol>
                <a:gridCol w="1265275">
                  <a:extLst>
                    <a:ext uri="{9D8B030D-6E8A-4147-A177-3AD203B41FA5}">
                      <a16:colId xmlns:a16="http://schemas.microsoft.com/office/drawing/2014/main" val="2910843972"/>
                    </a:ext>
                  </a:extLst>
                </a:gridCol>
              </a:tblGrid>
              <a:tr h="370840">
                <a:tc>
                  <a:txBody>
                    <a:bodyPr/>
                    <a:lstStyle/>
                    <a:p>
                      <a:r>
                        <a:rPr lang="fr-FR" dirty="0"/>
                        <a:t>Exemple</a:t>
                      </a:r>
                    </a:p>
                  </a:txBody>
                  <a:tcPr>
                    <a:noFill/>
                  </a:tcPr>
                </a:tc>
                <a:tc>
                  <a:txBody>
                    <a:bodyPr/>
                    <a:lstStyle/>
                    <a:p>
                      <a:r>
                        <a:rPr lang="fr-FR" dirty="0"/>
                        <a:t>Lien html</a:t>
                      </a:r>
                    </a:p>
                  </a:txBody>
                  <a:tcPr>
                    <a:noFill/>
                  </a:tcPr>
                </a:tc>
                <a:extLst>
                  <a:ext uri="{0D108BD9-81ED-4DB2-BD59-A6C34878D82A}">
                    <a16:rowId xmlns:a16="http://schemas.microsoft.com/office/drawing/2014/main" val="213655035"/>
                  </a:ext>
                </a:extLst>
              </a:tr>
              <a:tr h="370840">
                <a:tc>
                  <a:txBody>
                    <a:bodyPr/>
                    <a:lstStyle/>
                    <a:p>
                      <a:r>
                        <a:rPr lang="fr-FR" sz="1600" b="1" dirty="0">
                          <a:solidFill>
                            <a:srgbClr val="0000FF"/>
                          </a:solidFill>
                          <a:latin typeface="Bell MT" panose="02020503060305020303" pitchFamily="18" charset="0"/>
                        </a:rPr>
                        <a:t>Types de données et définition des attributs des tables dans </a:t>
                      </a:r>
                      <a:r>
                        <a:rPr lang="fr-FR" sz="1600" b="1" dirty="0" err="1">
                          <a:solidFill>
                            <a:srgbClr val="0000FF"/>
                          </a:solidFill>
                          <a:latin typeface="Bell MT" panose="02020503060305020303" pitchFamily="18" charset="0"/>
                        </a:rPr>
                        <a:t>MariaDB</a:t>
                      </a:r>
                      <a:endParaRPr lang="fr-FR" sz="1600" b="1" i="0" u="none" dirty="0">
                        <a:solidFill>
                          <a:srgbClr val="0000FF"/>
                        </a:solidFill>
                        <a:latin typeface="Bell MT" panose="02020503060305020303" pitchFamily="18" charset="0"/>
                        <a:ea typeface="Cambria Math" panose="02040503050406030204" pitchFamily="18" charset="0"/>
                        <a:cs typeface="Aharoni" panose="02010803020104030203" pitchFamily="2" charset="-79"/>
                      </a:endParaRPr>
                    </a:p>
                  </a:txBody>
                  <a:tcPr>
                    <a:noFill/>
                  </a:tcPr>
                </a:tc>
                <a:tc>
                  <a:txBody>
                    <a:bodyPr/>
                    <a:lstStyle/>
                    <a:p>
                      <a:endParaRPr lang="fr-FR" dirty="0"/>
                    </a:p>
                  </a:txBody>
                  <a:tcPr>
                    <a:noFill/>
                  </a:tcPr>
                </a:tc>
                <a:extLst>
                  <a:ext uri="{0D108BD9-81ED-4DB2-BD59-A6C34878D82A}">
                    <a16:rowId xmlns:a16="http://schemas.microsoft.com/office/drawing/2014/main" val="2676314848"/>
                  </a:ext>
                </a:extLst>
              </a:tr>
              <a:tr h="370840">
                <a:tc>
                  <a:txBody>
                    <a:bodyPr/>
                    <a:lstStyle/>
                    <a:p>
                      <a:r>
                        <a:rPr lang="fr-FR" sz="1600" b="1" dirty="0">
                          <a:solidFill>
                            <a:srgbClr val="0000FF"/>
                          </a:solidFill>
                          <a:latin typeface="Bell MT" panose="02020503060305020303" pitchFamily="18" charset="0"/>
                        </a:rPr>
                        <a:t>Commandes principales de création et de modification des bases de données (Opérations sur les schémas relationnels)</a:t>
                      </a:r>
                      <a:endParaRPr lang="fr-FR" sz="1600" b="1" i="0" u="none" dirty="0">
                        <a:solidFill>
                          <a:srgbClr val="0000FF"/>
                        </a:solidFill>
                        <a:latin typeface="Bell MT" panose="02020503060305020303" pitchFamily="18" charset="0"/>
                        <a:ea typeface="Cambria Math" panose="02040503050406030204" pitchFamily="18" charset="0"/>
                        <a:cs typeface="Aharoni" panose="02010803020104030203" pitchFamily="2" charset="-79"/>
                      </a:endParaRPr>
                    </a:p>
                  </a:txBody>
                  <a:tcPr>
                    <a:noFill/>
                  </a:tcPr>
                </a:tc>
                <a:tc>
                  <a:txBody>
                    <a:bodyPr/>
                    <a:lstStyle/>
                    <a:p>
                      <a:endParaRPr lang="fr-FR" dirty="0"/>
                    </a:p>
                  </a:txBody>
                  <a:tcPr>
                    <a:noFill/>
                  </a:tcPr>
                </a:tc>
                <a:extLst>
                  <a:ext uri="{0D108BD9-81ED-4DB2-BD59-A6C34878D82A}">
                    <a16:rowId xmlns:a16="http://schemas.microsoft.com/office/drawing/2014/main" val="142674449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i="0" u="none" dirty="0">
                          <a:solidFill>
                            <a:srgbClr val="0000FF"/>
                          </a:solidFill>
                          <a:latin typeface="Bell MT" panose="02020503060305020303" pitchFamily="18" charset="0"/>
                          <a:ea typeface="Cambria Math" panose="02040503050406030204" pitchFamily="18" charset="0"/>
                          <a:cs typeface="Aharoni" panose="02010803020104030203" pitchFamily="2" charset="-79"/>
                        </a:rPr>
                        <a:t>Principales commandes de gestion des bases de données (Extraction et requêtage : Sélection, CRUD, Jointures, etc.)</a:t>
                      </a:r>
                    </a:p>
                  </a:txBody>
                  <a:tcPr>
                    <a:noFill/>
                  </a:tcPr>
                </a:tc>
                <a:tc>
                  <a:txBody>
                    <a:bodyPr/>
                    <a:lstStyle/>
                    <a:p>
                      <a:endParaRPr lang="fr-FR" dirty="0"/>
                    </a:p>
                  </a:txBody>
                  <a:tcPr>
                    <a:noFill/>
                  </a:tcPr>
                </a:tc>
                <a:extLst>
                  <a:ext uri="{0D108BD9-81ED-4DB2-BD59-A6C34878D82A}">
                    <a16:rowId xmlns:a16="http://schemas.microsoft.com/office/drawing/2014/main" val="3518524108"/>
                  </a:ext>
                </a:extLst>
              </a:tr>
              <a:tr h="370840">
                <a:tc>
                  <a:txBody>
                    <a:bodyPr/>
                    <a:lstStyle/>
                    <a:p>
                      <a:r>
                        <a:rPr lang="fr-FR" sz="1600" b="1" i="0" u="none" dirty="0">
                          <a:solidFill>
                            <a:srgbClr val="0000FF"/>
                          </a:solidFill>
                          <a:latin typeface="Bell MT" panose="02020503060305020303" pitchFamily="18" charset="0"/>
                          <a:ea typeface="Cambria Math" panose="02040503050406030204" pitchFamily="18" charset="0"/>
                          <a:cs typeface="Aharoni" panose="02010803020104030203" pitchFamily="2" charset="-79"/>
                        </a:rPr>
                        <a:t> </a:t>
                      </a:r>
                    </a:p>
                  </a:txBody>
                  <a:tcPr>
                    <a:noFill/>
                  </a:tcPr>
                </a:tc>
                <a:tc>
                  <a:txBody>
                    <a:bodyPr/>
                    <a:lstStyle/>
                    <a:p>
                      <a:endParaRPr lang="fr-FR" dirty="0"/>
                    </a:p>
                  </a:txBody>
                  <a:tcPr>
                    <a:noFill/>
                  </a:tcPr>
                </a:tc>
                <a:extLst>
                  <a:ext uri="{0D108BD9-81ED-4DB2-BD59-A6C34878D82A}">
                    <a16:rowId xmlns:a16="http://schemas.microsoft.com/office/drawing/2014/main" val="344381554"/>
                  </a:ext>
                </a:extLst>
              </a:tr>
              <a:tr h="370840">
                <a:tc>
                  <a:txBody>
                    <a:bodyPr/>
                    <a:lstStyle/>
                    <a:p>
                      <a:endParaRPr lang="fr-FR" sz="1600" b="1" i="0" u="none" dirty="0">
                        <a:solidFill>
                          <a:srgbClr val="0000FF"/>
                        </a:solidFill>
                        <a:latin typeface="Bell MT" panose="02020503060305020303" pitchFamily="18" charset="0"/>
                        <a:ea typeface="Cambria Math" panose="02040503050406030204" pitchFamily="18" charset="0"/>
                        <a:cs typeface="Aharoni" panose="02010803020104030203" pitchFamily="2" charset="-79"/>
                      </a:endParaRPr>
                    </a:p>
                    <a:p>
                      <a:endParaRPr lang="fr-FR" sz="1600" b="1" i="0" u="none" dirty="0">
                        <a:solidFill>
                          <a:srgbClr val="0000FF"/>
                        </a:solidFill>
                        <a:latin typeface="Bell MT" panose="02020503060305020303" pitchFamily="18" charset="0"/>
                        <a:ea typeface="Cambria Math" panose="02040503050406030204" pitchFamily="18" charset="0"/>
                        <a:cs typeface="Aharoni" panose="02010803020104030203" pitchFamily="2" charset="-79"/>
                      </a:endParaRPr>
                    </a:p>
                  </a:txBody>
                  <a:tcPr>
                    <a:noFill/>
                  </a:tcPr>
                </a:tc>
                <a:tc>
                  <a:txBody>
                    <a:bodyPr/>
                    <a:lstStyle/>
                    <a:p>
                      <a:endParaRPr lang="fr-FR" dirty="0"/>
                    </a:p>
                  </a:txBody>
                  <a:tcPr>
                    <a:noFill/>
                  </a:tcPr>
                </a:tc>
                <a:extLst>
                  <a:ext uri="{0D108BD9-81ED-4DB2-BD59-A6C34878D82A}">
                    <a16:rowId xmlns:a16="http://schemas.microsoft.com/office/drawing/2014/main" val="168279959"/>
                  </a:ext>
                </a:extLst>
              </a:tr>
            </a:tbl>
          </a:graphicData>
        </a:graphic>
      </p:graphicFrame>
      <p:grpSp>
        <p:nvGrpSpPr>
          <p:cNvPr id="14" name="Group 13">
            <a:extLst>
              <a:ext uri="{FF2B5EF4-FFF2-40B4-BE49-F238E27FC236}">
                <a16:creationId xmlns:a16="http://schemas.microsoft.com/office/drawing/2014/main" id="{9FA1368C-ADE1-4D8D-ABAB-92210C051C44}"/>
              </a:ext>
            </a:extLst>
          </p:cNvPr>
          <p:cNvGrpSpPr/>
          <p:nvPr/>
        </p:nvGrpSpPr>
        <p:grpSpPr>
          <a:xfrm>
            <a:off x="9575408" y="2353748"/>
            <a:ext cx="332893" cy="1408145"/>
            <a:chOff x="8629800" y="2063840"/>
            <a:chExt cx="332893" cy="1408145"/>
          </a:xfrm>
        </p:grpSpPr>
        <p:pic>
          <p:nvPicPr>
            <p:cNvPr id="9" name="Picture 8">
              <a:hlinkClick r:id="rId2" action="ppaction://hlinkfile"/>
              <a:extLst>
                <a:ext uri="{FF2B5EF4-FFF2-40B4-BE49-F238E27FC236}">
                  <a16:creationId xmlns:a16="http://schemas.microsoft.com/office/drawing/2014/main" id="{9C1A9EFA-AF7C-407E-90EF-BF1C65F15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093" y="2063840"/>
              <a:ext cx="332600" cy="332600"/>
            </a:xfrm>
            <a:prstGeom prst="rect">
              <a:avLst/>
            </a:prstGeom>
          </p:spPr>
        </p:pic>
        <p:pic>
          <p:nvPicPr>
            <p:cNvPr id="10" name="Picture 9">
              <a:hlinkClick r:id="rId4" action="ppaction://hlinkfile"/>
              <a:extLst>
                <a:ext uri="{FF2B5EF4-FFF2-40B4-BE49-F238E27FC236}">
                  <a16:creationId xmlns:a16="http://schemas.microsoft.com/office/drawing/2014/main" id="{D81D1251-C5A9-4DDF-8633-0C4D9EFF7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9800" y="2601466"/>
              <a:ext cx="332600" cy="332600"/>
            </a:xfrm>
            <a:prstGeom prst="rect">
              <a:avLst/>
            </a:prstGeom>
          </p:spPr>
        </p:pic>
        <p:pic>
          <p:nvPicPr>
            <p:cNvPr id="11" name="Picture 10">
              <a:hlinkClick r:id="rId5" action="ppaction://hlinkfile"/>
              <a:extLst>
                <a:ext uri="{FF2B5EF4-FFF2-40B4-BE49-F238E27FC236}">
                  <a16:creationId xmlns:a16="http://schemas.microsoft.com/office/drawing/2014/main" id="{F7F6E003-1A4A-44B4-939E-309EB2C4A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9800" y="3139092"/>
              <a:ext cx="332893" cy="332893"/>
            </a:xfrm>
            <a:prstGeom prst="rect">
              <a:avLst/>
            </a:prstGeom>
          </p:spPr>
        </p:pic>
      </p:grpSp>
      <p:sp>
        <p:nvSpPr>
          <p:cNvPr id="15" name="Rectangle 14">
            <a:extLst>
              <a:ext uri="{FF2B5EF4-FFF2-40B4-BE49-F238E27FC236}">
                <a16:creationId xmlns:a16="http://schemas.microsoft.com/office/drawing/2014/main" id="{1F5322A2-E3B4-4E49-994D-6728C4A8264F}"/>
              </a:ext>
            </a:extLst>
          </p:cNvPr>
          <p:cNvSpPr/>
          <p:nvPr/>
        </p:nvSpPr>
        <p:spPr>
          <a:xfrm>
            <a:off x="3242929" y="1468261"/>
            <a:ext cx="5674567" cy="44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atin typeface="Bell MT" panose="02020503060305020303" pitchFamily="18" charset="0"/>
              </a:rPr>
              <a:t>Tableau de synthèse des principales commandes SQL </a:t>
            </a:r>
          </a:p>
        </p:txBody>
      </p:sp>
    </p:spTree>
    <p:extLst>
      <p:ext uri="{BB962C8B-B14F-4D97-AF65-F5344CB8AC3E}">
        <p14:creationId xmlns:p14="http://schemas.microsoft.com/office/powerpoint/2010/main" val="3367928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EE92-0BA8-4B97-B40B-A2CC2D7127C6}"/>
              </a:ext>
            </a:extLst>
          </p:cNvPr>
          <p:cNvSpPr>
            <a:spLocks noGrp="1"/>
          </p:cNvSpPr>
          <p:nvPr>
            <p:ph type="title"/>
          </p:nvPr>
        </p:nvSpPr>
        <p:spPr>
          <a:xfrm>
            <a:off x="124610" y="61301"/>
            <a:ext cx="11973709" cy="821007"/>
          </a:xfrm>
        </p:spPr>
        <p:txBody>
          <a:bodyPr>
            <a:normAutofit fontScale="90000"/>
          </a:bodyPr>
          <a:lstStyle/>
          <a:p>
            <a:pPr algn="ctr"/>
            <a:r>
              <a:rPr lang="fr-FR" sz="3200" b="1" dirty="0"/>
              <a:t>Principales règles de passage d’un modèle conceptuel vers un modèle physique </a:t>
            </a:r>
          </a:p>
        </p:txBody>
      </p:sp>
      <p:sp>
        <p:nvSpPr>
          <p:cNvPr id="4" name="Date Placeholder 3">
            <a:extLst>
              <a:ext uri="{FF2B5EF4-FFF2-40B4-BE49-F238E27FC236}">
                <a16:creationId xmlns:a16="http://schemas.microsoft.com/office/drawing/2014/main" id="{23782C27-F8E1-4B73-9D6F-F51E2E47BB70}"/>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6610DE2A-A732-4995-BE58-8CB96895F452}"/>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DB79139E-4250-4E3C-B934-01CBFCF051EB}"/>
              </a:ext>
            </a:extLst>
          </p:cNvPr>
          <p:cNvSpPr>
            <a:spLocks noGrp="1"/>
          </p:cNvSpPr>
          <p:nvPr>
            <p:ph type="sldNum" sz="quarter" idx="12"/>
          </p:nvPr>
        </p:nvSpPr>
        <p:spPr/>
        <p:txBody>
          <a:bodyPr/>
          <a:lstStyle/>
          <a:p>
            <a:fld id="{B7CBE8AE-9389-4E4D-966C-8642C3CA71EB}" type="slidenum">
              <a:rPr lang="en-US" smtClean="0"/>
              <a:t>23</a:t>
            </a:fld>
            <a:endParaRPr lang="en-US"/>
          </a:p>
        </p:txBody>
      </p:sp>
      <p:pic>
        <p:nvPicPr>
          <p:cNvPr id="8" name="Picture 7">
            <a:extLst>
              <a:ext uri="{FF2B5EF4-FFF2-40B4-BE49-F238E27FC236}">
                <a16:creationId xmlns:a16="http://schemas.microsoft.com/office/drawing/2014/main" id="{93F6F9FE-B116-46AD-8F00-7D1F7BA33F39}"/>
              </a:ext>
            </a:extLst>
          </p:cNvPr>
          <p:cNvPicPr>
            <a:picLocks noChangeAspect="1"/>
          </p:cNvPicPr>
          <p:nvPr/>
        </p:nvPicPr>
        <p:blipFill rotWithShape="1">
          <a:blip r:embed="rId2">
            <a:extLst>
              <a:ext uri="{28A0092B-C50C-407E-A947-70E740481C1C}">
                <a14:useLocalDpi xmlns:a14="http://schemas.microsoft.com/office/drawing/2010/main" val="0"/>
              </a:ext>
            </a:extLst>
          </a:blip>
          <a:srcRect r="1706" b="1841"/>
          <a:stretch/>
        </p:blipFill>
        <p:spPr>
          <a:xfrm>
            <a:off x="103990" y="1154380"/>
            <a:ext cx="11984019" cy="4736466"/>
          </a:xfrm>
          <a:prstGeom prst="rect">
            <a:avLst/>
          </a:prstGeom>
        </p:spPr>
      </p:pic>
      <p:sp>
        <p:nvSpPr>
          <p:cNvPr id="9" name="Rectangle 8">
            <a:extLst>
              <a:ext uri="{FF2B5EF4-FFF2-40B4-BE49-F238E27FC236}">
                <a16:creationId xmlns:a16="http://schemas.microsoft.com/office/drawing/2014/main" id="{DB6D3744-8943-4CA0-B1EB-5EAB7001B5E6}"/>
              </a:ext>
            </a:extLst>
          </p:cNvPr>
          <p:cNvSpPr/>
          <p:nvPr/>
        </p:nvSpPr>
        <p:spPr>
          <a:xfrm>
            <a:off x="219808" y="1899138"/>
            <a:ext cx="9205546" cy="500672"/>
          </a:xfrm>
          <a:prstGeom prst="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5CA49D6D-52A3-4BA8-8668-74EB4F73DF05}"/>
              </a:ext>
            </a:extLst>
          </p:cNvPr>
          <p:cNvSpPr/>
          <p:nvPr/>
        </p:nvSpPr>
        <p:spPr>
          <a:xfrm>
            <a:off x="219807" y="3552092"/>
            <a:ext cx="11517923" cy="1505926"/>
          </a:xfrm>
          <a:prstGeom prst="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31151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BB97-18A5-4ACB-9E3B-EAEF5FEA714F}"/>
              </a:ext>
            </a:extLst>
          </p:cNvPr>
          <p:cNvSpPr>
            <a:spLocks noGrp="1"/>
          </p:cNvSpPr>
          <p:nvPr>
            <p:ph type="title"/>
          </p:nvPr>
        </p:nvSpPr>
        <p:spPr>
          <a:xfrm>
            <a:off x="1003453" y="63929"/>
            <a:ext cx="10515600" cy="999441"/>
          </a:xfrm>
        </p:spPr>
        <p:txBody>
          <a:bodyPr>
            <a:normAutofit fontScale="90000"/>
          </a:bodyPr>
          <a:lstStyle/>
          <a:p>
            <a:r>
              <a:rPr lang="fr-FR" dirty="0"/>
              <a:t>Exemple1: Passage du modèle conceptuel au modèle relationnel (Cours étudiants) </a:t>
            </a:r>
          </a:p>
        </p:txBody>
      </p:sp>
      <p:sp>
        <p:nvSpPr>
          <p:cNvPr id="4" name="Date Placeholder 3">
            <a:extLst>
              <a:ext uri="{FF2B5EF4-FFF2-40B4-BE49-F238E27FC236}">
                <a16:creationId xmlns:a16="http://schemas.microsoft.com/office/drawing/2014/main" id="{FC31B16A-B630-4FB6-B34F-96E34C8A8088}"/>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57525688-ED65-4FE9-B523-F34D72237ABA}"/>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9C2ACC9F-A14A-4442-A186-505E1718CAC0}"/>
              </a:ext>
            </a:extLst>
          </p:cNvPr>
          <p:cNvSpPr>
            <a:spLocks noGrp="1"/>
          </p:cNvSpPr>
          <p:nvPr>
            <p:ph type="sldNum" sz="quarter" idx="12"/>
          </p:nvPr>
        </p:nvSpPr>
        <p:spPr/>
        <p:txBody>
          <a:bodyPr/>
          <a:lstStyle/>
          <a:p>
            <a:fld id="{B7CBE8AE-9389-4E4D-966C-8642C3CA71EB}" type="slidenum">
              <a:rPr lang="en-US" smtClean="0"/>
              <a:t>24</a:t>
            </a:fld>
            <a:endParaRPr lang="en-US"/>
          </a:p>
        </p:txBody>
      </p:sp>
      <p:pic>
        <p:nvPicPr>
          <p:cNvPr id="8" name="Picture 7">
            <a:extLst>
              <a:ext uri="{FF2B5EF4-FFF2-40B4-BE49-F238E27FC236}">
                <a16:creationId xmlns:a16="http://schemas.microsoft.com/office/drawing/2014/main" id="{C5AAD1DA-41F8-4741-A1FD-676F172D0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1576"/>
            <a:ext cx="12192000" cy="5244774"/>
          </a:xfrm>
          <a:prstGeom prst="rect">
            <a:avLst/>
          </a:prstGeom>
        </p:spPr>
      </p:pic>
    </p:spTree>
    <p:extLst>
      <p:ext uri="{BB962C8B-B14F-4D97-AF65-F5344CB8AC3E}">
        <p14:creationId xmlns:p14="http://schemas.microsoft.com/office/powerpoint/2010/main" val="359540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674C-3B70-48B7-83C5-A0093D41116A}"/>
              </a:ext>
            </a:extLst>
          </p:cNvPr>
          <p:cNvSpPr>
            <a:spLocks noGrp="1"/>
          </p:cNvSpPr>
          <p:nvPr>
            <p:ph type="title"/>
          </p:nvPr>
        </p:nvSpPr>
        <p:spPr>
          <a:xfrm>
            <a:off x="0" y="-106326"/>
            <a:ext cx="12269972" cy="999441"/>
          </a:xfrm>
        </p:spPr>
        <p:txBody>
          <a:bodyPr>
            <a:normAutofit/>
          </a:bodyPr>
          <a:lstStyle/>
          <a:p>
            <a:pPr algn="ctr"/>
            <a:r>
              <a:rPr lang="fr-FR" sz="3200" b="1" dirty="0"/>
              <a:t>Exemple 2: Passage du modèle conceptuel au modèle relationnel (Salariés) </a:t>
            </a:r>
          </a:p>
        </p:txBody>
      </p:sp>
      <p:sp>
        <p:nvSpPr>
          <p:cNvPr id="4" name="Date Placeholder 3">
            <a:extLst>
              <a:ext uri="{FF2B5EF4-FFF2-40B4-BE49-F238E27FC236}">
                <a16:creationId xmlns:a16="http://schemas.microsoft.com/office/drawing/2014/main" id="{A4122471-2AA1-4E79-902C-5E3828CB3F47}"/>
              </a:ext>
            </a:extLst>
          </p:cNvPr>
          <p:cNvSpPr>
            <a:spLocks noGrp="1"/>
          </p:cNvSpPr>
          <p:nvPr>
            <p:ph type="dt" sz="half" idx="10"/>
          </p:nvPr>
        </p:nvSpPr>
        <p:spPr>
          <a:xfrm>
            <a:off x="838200" y="6441798"/>
            <a:ext cx="2608385" cy="365125"/>
          </a:xfrm>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29144C96-95C3-4DBB-8ACB-CCF3C692F423}"/>
              </a:ext>
            </a:extLst>
          </p:cNvPr>
          <p:cNvSpPr>
            <a:spLocks noGrp="1"/>
          </p:cNvSpPr>
          <p:nvPr>
            <p:ph type="ftr" sz="quarter" idx="11"/>
          </p:nvPr>
        </p:nvSpPr>
        <p:spPr>
          <a:xfrm>
            <a:off x="3446585" y="6441798"/>
            <a:ext cx="5298832" cy="365125"/>
          </a:xfrm>
        </p:spPr>
        <p:txBody>
          <a:bodyPr/>
          <a:lstStyle/>
          <a:p>
            <a:r>
              <a:rPr lang="en-US"/>
              <a:t>Base de données</a:t>
            </a:r>
          </a:p>
        </p:txBody>
      </p:sp>
      <p:sp>
        <p:nvSpPr>
          <p:cNvPr id="6" name="Slide Number Placeholder 5">
            <a:extLst>
              <a:ext uri="{FF2B5EF4-FFF2-40B4-BE49-F238E27FC236}">
                <a16:creationId xmlns:a16="http://schemas.microsoft.com/office/drawing/2014/main" id="{98DC6296-D5B0-434B-9D28-84CEEF234FB9}"/>
              </a:ext>
            </a:extLst>
          </p:cNvPr>
          <p:cNvSpPr>
            <a:spLocks noGrp="1"/>
          </p:cNvSpPr>
          <p:nvPr>
            <p:ph type="sldNum" sz="quarter" idx="12"/>
          </p:nvPr>
        </p:nvSpPr>
        <p:spPr>
          <a:xfrm>
            <a:off x="8610600" y="6441798"/>
            <a:ext cx="2743200" cy="365125"/>
          </a:xfrm>
        </p:spPr>
        <p:txBody>
          <a:bodyPr/>
          <a:lstStyle/>
          <a:p>
            <a:fld id="{B7CBE8AE-9389-4E4D-966C-8642C3CA71EB}" type="slidenum">
              <a:rPr lang="en-US" smtClean="0"/>
              <a:t>25</a:t>
            </a:fld>
            <a:endParaRPr lang="en-US"/>
          </a:p>
        </p:txBody>
      </p:sp>
      <p:pic>
        <p:nvPicPr>
          <p:cNvPr id="8" name="Picture 7">
            <a:extLst>
              <a:ext uri="{FF2B5EF4-FFF2-40B4-BE49-F238E27FC236}">
                <a16:creationId xmlns:a16="http://schemas.microsoft.com/office/drawing/2014/main" id="{0D365DB6-1D02-4D4F-A7EA-9EAAEB622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4532"/>
            <a:ext cx="12192000" cy="5541818"/>
          </a:xfrm>
          <a:prstGeom prst="rect">
            <a:avLst/>
          </a:prstGeom>
        </p:spPr>
      </p:pic>
    </p:spTree>
    <p:extLst>
      <p:ext uri="{BB962C8B-B14F-4D97-AF65-F5344CB8AC3E}">
        <p14:creationId xmlns:p14="http://schemas.microsoft.com/office/powerpoint/2010/main" val="3237663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6131-6363-4465-9976-9F89E0E55BFC}"/>
              </a:ext>
            </a:extLst>
          </p:cNvPr>
          <p:cNvSpPr>
            <a:spLocks noGrp="1"/>
          </p:cNvSpPr>
          <p:nvPr>
            <p:ph type="title"/>
          </p:nvPr>
        </p:nvSpPr>
        <p:spPr>
          <a:xfrm>
            <a:off x="838200" y="67844"/>
            <a:ext cx="10515600" cy="682532"/>
          </a:xfrm>
        </p:spPr>
        <p:txBody>
          <a:bodyPr>
            <a:normAutofit fontScale="90000"/>
          </a:bodyPr>
          <a:lstStyle/>
          <a:p>
            <a:pPr algn="ctr"/>
            <a:r>
              <a:rPr lang="fr-FR" dirty="0"/>
              <a:t>Exemples de requêtage SQL</a:t>
            </a:r>
          </a:p>
        </p:txBody>
      </p:sp>
      <p:sp>
        <p:nvSpPr>
          <p:cNvPr id="4" name="Date Placeholder 3">
            <a:extLst>
              <a:ext uri="{FF2B5EF4-FFF2-40B4-BE49-F238E27FC236}">
                <a16:creationId xmlns:a16="http://schemas.microsoft.com/office/drawing/2014/main" id="{15AFC117-D81A-4A37-BB78-4EA76ECEA0B5}"/>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C48A83E3-CF33-4E5F-B569-92363E078C70}"/>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6D0BF7EE-8A98-4ACA-8FCA-C7154C830CB2}"/>
              </a:ext>
            </a:extLst>
          </p:cNvPr>
          <p:cNvSpPr>
            <a:spLocks noGrp="1"/>
          </p:cNvSpPr>
          <p:nvPr>
            <p:ph type="sldNum" sz="quarter" idx="12"/>
          </p:nvPr>
        </p:nvSpPr>
        <p:spPr/>
        <p:txBody>
          <a:bodyPr/>
          <a:lstStyle/>
          <a:p>
            <a:fld id="{B7CBE8AE-9389-4E4D-966C-8642C3CA71EB}" type="slidenum">
              <a:rPr lang="en-US" smtClean="0"/>
              <a:t>26</a:t>
            </a:fld>
            <a:endParaRPr lang="en-US"/>
          </a:p>
        </p:txBody>
      </p:sp>
      <p:grpSp>
        <p:nvGrpSpPr>
          <p:cNvPr id="13" name="Group 12">
            <a:extLst>
              <a:ext uri="{FF2B5EF4-FFF2-40B4-BE49-F238E27FC236}">
                <a16:creationId xmlns:a16="http://schemas.microsoft.com/office/drawing/2014/main" id="{29A19ACE-875D-45A0-BBDA-720613EE652E}"/>
              </a:ext>
            </a:extLst>
          </p:cNvPr>
          <p:cNvGrpSpPr/>
          <p:nvPr/>
        </p:nvGrpSpPr>
        <p:grpSpPr>
          <a:xfrm>
            <a:off x="0" y="1182651"/>
            <a:ext cx="6620148" cy="5040000"/>
            <a:chOff x="0" y="1048951"/>
            <a:chExt cx="6620148" cy="5040000"/>
          </a:xfrm>
        </p:grpSpPr>
        <p:pic>
          <p:nvPicPr>
            <p:cNvPr id="8" name="Picture 7">
              <a:extLst>
                <a:ext uri="{FF2B5EF4-FFF2-40B4-BE49-F238E27FC236}">
                  <a16:creationId xmlns:a16="http://schemas.microsoft.com/office/drawing/2014/main" id="{75BB12B7-033F-4F6C-89B1-A25F7F564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951"/>
              <a:ext cx="6620148" cy="5040000"/>
            </a:xfrm>
            <a:prstGeom prst="rect">
              <a:avLst/>
            </a:prstGeom>
          </p:spPr>
        </p:pic>
        <p:sp>
          <p:nvSpPr>
            <p:cNvPr id="9" name="Rectangle 8">
              <a:extLst>
                <a:ext uri="{FF2B5EF4-FFF2-40B4-BE49-F238E27FC236}">
                  <a16:creationId xmlns:a16="http://schemas.microsoft.com/office/drawing/2014/main" id="{1169929B-CA98-44B0-8D4E-FC465654AE81}"/>
                </a:ext>
              </a:extLst>
            </p:cNvPr>
            <p:cNvSpPr/>
            <p:nvPr/>
          </p:nvSpPr>
          <p:spPr>
            <a:xfrm>
              <a:off x="0" y="2886419"/>
              <a:ext cx="1222873" cy="682532"/>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B1B6CDE1-79CC-4172-AA5E-E226E1858900}"/>
                </a:ext>
              </a:extLst>
            </p:cNvPr>
            <p:cNvSpPr/>
            <p:nvPr/>
          </p:nvSpPr>
          <p:spPr>
            <a:xfrm>
              <a:off x="1607544" y="1564396"/>
              <a:ext cx="5012604" cy="30847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2" name="Picture 11">
            <a:extLst>
              <a:ext uri="{FF2B5EF4-FFF2-40B4-BE49-F238E27FC236}">
                <a16:creationId xmlns:a16="http://schemas.microsoft.com/office/drawing/2014/main" id="{0E5FAF2B-690A-455A-98DE-3D4987058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299" y="1182651"/>
            <a:ext cx="5821053" cy="5040000"/>
          </a:xfrm>
          <a:prstGeom prst="rect">
            <a:avLst/>
          </a:prstGeom>
        </p:spPr>
      </p:pic>
      <p:sp>
        <p:nvSpPr>
          <p:cNvPr id="14" name="Rectangle 13">
            <a:extLst>
              <a:ext uri="{FF2B5EF4-FFF2-40B4-BE49-F238E27FC236}">
                <a16:creationId xmlns:a16="http://schemas.microsoft.com/office/drawing/2014/main" id="{EF16C72B-B61F-4522-928C-E3E1FA2CD995}"/>
              </a:ext>
            </a:extLst>
          </p:cNvPr>
          <p:cNvSpPr/>
          <p:nvPr/>
        </p:nvSpPr>
        <p:spPr>
          <a:xfrm>
            <a:off x="8325997" y="1721628"/>
            <a:ext cx="5012604" cy="30847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1166AA81-30EC-470F-8D9E-14E183F7D889}"/>
              </a:ext>
            </a:extLst>
          </p:cNvPr>
          <p:cNvSpPr/>
          <p:nvPr/>
        </p:nvSpPr>
        <p:spPr>
          <a:xfrm>
            <a:off x="6719299" y="3020119"/>
            <a:ext cx="1222873" cy="682532"/>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B0CC94CF-7DCE-45F8-821F-0DAED1937A6D}"/>
              </a:ext>
            </a:extLst>
          </p:cNvPr>
          <p:cNvSpPr/>
          <p:nvPr/>
        </p:nvSpPr>
        <p:spPr>
          <a:xfrm>
            <a:off x="1010561" y="774536"/>
            <a:ext cx="5708738"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Sélection de tous les attributs de la table</a:t>
            </a:r>
          </a:p>
        </p:txBody>
      </p:sp>
      <p:sp>
        <p:nvSpPr>
          <p:cNvPr id="17" name="Rectangle 16">
            <a:extLst>
              <a:ext uri="{FF2B5EF4-FFF2-40B4-BE49-F238E27FC236}">
                <a16:creationId xmlns:a16="http://schemas.microsoft.com/office/drawing/2014/main" id="{B04A04C3-D06F-40D9-8257-0A996107727D}"/>
              </a:ext>
            </a:extLst>
          </p:cNvPr>
          <p:cNvSpPr/>
          <p:nvPr/>
        </p:nvSpPr>
        <p:spPr>
          <a:xfrm>
            <a:off x="6775456" y="772851"/>
            <a:ext cx="5708738"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Regroupement et agrégation</a:t>
            </a:r>
          </a:p>
        </p:txBody>
      </p:sp>
      <p:cxnSp>
        <p:nvCxnSpPr>
          <p:cNvPr id="19" name="Straight Arrow Connector 18">
            <a:extLst>
              <a:ext uri="{FF2B5EF4-FFF2-40B4-BE49-F238E27FC236}">
                <a16:creationId xmlns:a16="http://schemas.microsoft.com/office/drawing/2014/main" id="{ECF86215-538C-48A6-9A5F-5473FF18491F}"/>
              </a:ext>
            </a:extLst>
          </p:cNvPr>
          <p:cNvCxnSpPr/>
          <p:nvPr/>
        </p:nvCxnSpPr>
        <p:spPr>
          <a:xfrm>
            <a:off x="611436" y="3702651"/>
            <a:ext cx="0" cy="302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4B0F762-57D0-40DD-96BC-C43F2CBEE4B8}"/>
              </a:ext>
            </a:extLst>
          </p:cNvPr>
          <p:cNvSpPr txBox="1"/>
          <p:nvPr/>
        </p:nvSpPr>
        <p:spPr>
          <a:xfrm>
            <a:off x="0" y="4047956"/>
            <a:ext cx="1522393" cy="307777"/>
          </a:xfrm>
          <a:prstGeom prst="rect">
            <a:avLst/>
          </a:prstGeom>
          <a:noFill/>
        </p:spPr>
        <p:txBody>
          <a:bodyPr wrap="square" rtlCol="0">
            <a:spAutoFit/>
          </a:bodyPr>
          <a:lstStyle/>
          <a:p>
            <a:r>
              <a:rPr lang="fr-FR" sz="1400" dirty="0"/>
              <a:t>Base de données</a:t>
            </a:r>
          </a:p>
        </p:txBody>
      </p:sp>
      <p:cxnSp>
        <p:nvCxnSpPr>
          <p:cNvPr id="21" name="Straight Arrow Connector 20">
            <a:extLst>
              <a:ext uri="{FF2B5EF4-FFF2-40B4-BE49-F238E27FC236}">
                <a16:creationId xmlns:a16="http://schemas.microsoft.com/office/drawing/2014/main" id="{A9059289-E59D-4813-916A-0575B52542F1}"/>
              </a:ext>
            </a:extLst>
          </p:cNvPr>
          <p:cNvCxnSpPr/>
          <p:nvPr/>
        </p:nvCxnSpPr>
        <p:spPr>
          <a:xfrm>
            <a:off x="7386892" y="3707068"/>
            <a:ext cx="0" cy="302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0F48CF3-DF16-4441-BEA3-DF7B310648BF}"/>
              </a:ext>
            </a:extLst>
          </p:cNvPr>
          <p:cNvSpPr txBox="1"/>
          <p:nvPr/>
        </p:nvSpPr>
        <p:spPr>
          <a:xfrm>
            <a:off x="6775456" y="4052373"/>
            <a:ext cx="1522393" cy="307777"/>
          </a:xfrm>
          <a:prstGeom prst="rect">
            <a:avLst/>
          </a:prstGeom>
          <a:noFill/>
        </p:spPr>
        <p:txBody>
          <a:bodyPr wrap="square" rtlCol="0">
            <a:spAutoFit/>
          </a:bodyPr>
          <a:lstStyle/>
          <a:p>
            <a:r>
              <a:rPr lang="fr-FR" sz="1400" dirty="0"/>
              <a:t>Base de données</a:t>
            </a:r>
          </a:p>
        </p:txBody>
      </p:sp>
      <p:cxnSp>
        <p:nvCxnSpPr>
          <p:cNvPr id="24" name="Straight Arrow Connector 23">
            <a:extLst>
              <a:ext uri="{FF2B5EF4-FFF2-40B4-BE49-F238E27FC236}">
                <a16:creationId xmlns:a16="http://schemas.microsoft.com/office/drawing/2014/main" id="{CF8A1FF9-48FE-41BC-89A7-3D9BDE0A6EE9}"/>
              </a:ext>
            </a:extLst>
          </p:cNvPr>
          <p:cNvCxnSpPr/>
          <p:nvPr/>
        </p:nvCxnSpPr>
        <p:spPr>
          <a:xfrm>
            <a:off x="5921050" y="2030100"/>
            <a:ext cx="0" cy="619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986A9B7-FE16-4218-AE7C-D34B925B0BFC}"/>
              </a:ext>
            </a:extLst>
          </p:cNvPr>
          <p:cNvSpPr txBox="1"/>
          <p:nvPr/>
        </p:nvSpPr>
        <p:spPr>
          <a:xfrm>
            <a:off x="5309758" y="2650093"/>
            <a:ext cx="1347112" cy="307777"/>
          </a:xfrm>
          <a:prstGeom prst="rect">
            <a:avLst/>
          </a:prstGeom>
          <a:noFill/>
        </p:spPr>
        <p:txBody>
          <a:bodyPr wrap="square" rtlCol="0">
            <a:spAutoFit/>
          </a:bodyPr>
          <a:lstStyle/>
          <a:p>
            <a:r>
              <a:rPr lang="fr-FR" sz="1400" dirty="0"/>
              <a:t>Requête SQL</a:t>
            </a:r>
          </a:p>
        </p:txBody>
      </p:sp>
      <p:cxnSp>
        <p:nvCxnSpPr>
          <p:cNvPr id="26" name="Straight Arrow Connector 25">
            <a:extLst>
              <a:ext uri="{FF2B5EF4-FFF2-40B4-BE49-F238E27FC236}">
                <a16:creationId xmlns:a16="http://schemas.microsoft.com/office/drawing/2014/main" id="{71A190C9-38CE-4428-9225-C006675E7C11}"/>
              </a:ext>
            </a:extLst>
          </p:cNvPr>
          <p:cNvCxnSpPr/>
          <p:nvPr/>
        </p:nvCxnSpPr>
        <p:spPr>
          <a:xfrm>
            <a:off x="11291536" y="2072770"/>
            <a:ext cx="0" cy="619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1D754D4-E5AB-4613-A7BF-21168F85D394}"/>
              </a:ext>
            </a:extLst>
          </p:cNvPr>
          <p:cNvSpPr txBox="1"/>
          <p:nvPr/>
        </p:nvSpPr>
        <p:spPr>
          <a:xfrm>
            <a:off x="10680244" y="2692763"/>
            <a:ext cx="1347112" cy="307777"/>
          </a:xfrm>
          <a:prstGeom prst="rect">
            <a:avLst/>
          </a:prstGeom>
          <a:noFill/>
        </p:spPr>
        <p:txBody>
          <a:bodyPr wrap="square" rtlCol="0">
            <a:spAutoFit/>
          </a:bodyPr>
          <a:lstStyle/>
          <a:p>
            <a:r>
              <a:rPr lang="fr-FR" sz="1400" dirty="0"/>
              <a:t>Requête SQL</a:t>
            </a:r>
          </a:p>
        </p:txBody>
      </p:sp>
    </p:spTree>
    <p:extLst>
      <p:ext uri="{BB962C8B-B14F-4D97-AF65-F5344CB8AC3E}">
        <p14:creationId xmlns:p14="http://schemas.microsoft.com/office/powerpoint/2010/main" val="2814261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7383-FCBC-4338-AB84-14F291987582}"/>
              </a:ext>
            </a:extLst>
          </p:cNvPr>
          <p:cNvSpPr>
            <a:spLocks noGrp="1"/>
          </p:cNvSpPr>
          <p:nvPr>
            <p:ph type="title"/>
          </p:nvPr>
        </p:nvSpPr>
        <p:spPr>
          <a:xfrm>
            <a:off x="838199" y="65661"/>
            <a:ext cx="10515600" cy="615376"/>
          </a:xfrm>
        </p:spPr>
        <p:txBody>
          <a:bodyPr>
            <a:normAutofit/>
          </a:bodyPr>
          <a:lstStyle/>
          <a:p>
            <a:pPr algn="ctr"/>
            <a:r>
              <a:rPr lang="fr-FR" sz="3600" dirty="0"/>
              <a:t>Exemples de requêtage SQL</a:t>
            </a:r>
          </a:p>
        </p:txBody>
      </p:sp>
      <p:sp>
        <p:nvSpPr>
          <p:cNvPr id="4" name="Date Placeholder 3">
            <a:extLst>
              <a:ext uri="{FF2B5EF4-FFF2-40B4-BE49-F238E27FC236}">
                <a16:creationId xmlns:a16="http://schemas.microsoft.com/office/drawing/2014/main" id="{765D2C6F-00A2-489E-B551-C81988ED70C4}"/>
              </a:ext>
            </a:extLst>
          </p:cNvPr>
          <p:cNvSpPr>
            <a:spLocks noGrp="1"/>
          </p:cNvSpPr>
          <p:nvPr>
            <p:ph type="dt" sz="half" idx="10"/>
          </p:nvPr>
        </p:nvSpPr>
        <p:spPr/>
        <p:txBody>
          <a:bodyPr/>
          <a:lstStyle/>
          <a:p>
            <a:fld id="{443D0ABB-57B0-4457-AE65-ACC1F67BDEA7}" type="datetime1">
              <a:rPr lang="en-US" smtClean="0"/>
              <a:t>1/12/2025</a:t>
            </a:fld>
            <a:endParaRPr lang="en-US"/>
          </a:p>
        </p:txBody>
      </p:sp>
      <p:sp>
        <p:nvSpPr>
          <p:cNvPr id="5" name="Footer Placeholder 4">
            <a:extLst>
              <a:ext uri="{FF2B5EF4-FFF2-40B4-BE49-F238E27FC236}">
                <a16:creationId xmlns:a16="http://schemas.microsoft.com/office/drawing/2014/main" id="{CD0DCA52-EF12-458B-873F-74F459EAFB1D}"/>
              </a:ext>
            </a:extLst>
          </p:cNvPr>
          <p:cNvSpPr>
            <a:spLocks noGrp="1"/>
          </p:cNvSpPr>
          <p:nvPr>
            <p:ph type="ftr" sz="quarter" idx="11"/>
          </p:nvPr>
        </p:nvSpPr>
        <p:spPr/>
        <p:txBody>
          <a:bodyPr/>
          <a:lstStyle/>
          <a:p>
            <a:r>
              <a:rPr lang="en-US"/>
              <a:t>Base de données</a:t>
            </a:r>
          </a:p>
        </p:txBody>
      </p:sp>
      <p:sp>
        <p:nvSpPr>
          <p:cNvPr id="6" name="Slide Number Placeholder 5">
            <a:extLst>
              <a:ext uri="{FF2B5EF4-FFF2-40B4-BE49-F238E27FC236}">
                <a16:creationId xmlns:a16="http://schemas.microsoft.com/office/drawing/2014/main" id="{752FE46F-D2E9-4220-8B56-2DCCDADC9619}"/>
              </a:ext>
            </a:extLst>
          </p:cNvPr>
          <p:cNvSpPr>
            <a:spLocks noGrp="1"/>
          </p:cNvSpPr>
          <p:nvPr>
            <p:ph type="sldNum" sz="quarter" idx="12"/>
          </p:nvPr>
        </p:nvSpPr>
        <p:spPr/>
        <p:txBody>
          <a:bodyPr/>
          <a:lstStyle/>
          <a:p>
            <a:fld id="{B7CBE8AE-9389-4E4D-966C-8642C3CA71EB}" type="slidenum">
              <a:rPr lang="en-US" smtClean="0"/>
              <a:t>27</a:t>
            </a:fld>
            <a:endParaRPr lang="en-US"/>
          </a:p>
        </p:txBody>
      </p:sp>
      <p:pic>
        <p:nvPicPr>
          <p:cNvPr id="8" name="Picture 7">
            <a:extLst>
              <a:ext uri="{FF2B5EF4-FFF2-40B4-BE49-F238E27FC236}">
                <a16:creationId xmlns:a16="http://schemas.microsoft.com/office/drawing/2014/main" id="{EA08085B-74B9-4001-9364-47A4D6690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38" y="1183825"/>
            <a:ext cx="9680938" cy="5040000"/>
          </a:xfrm>
          <a:prstGeom prst="rect">
            <a:avLst/>
          </a:prstGeom>
        </p:spPr>
      </p:pic>
      <p:sp>
        <p:nvSpPr>
          <p:cNvPr id="9" name="Rectangle 8">
            <a:extLst>
              <a:ext uri="{FF2B5EF4-FFF2-40B4-BE49-F238E27FC236}">
                <a16:creationId xmlns:a16="http://schemas.microsoft.com/office/drawing/2014/main" id="{392DB270-8830-4007-B8CA-8225CF7BEC61}"/>
              </a:ext>
            </a:extLst>
          </p:cNvPr>
          <p:cNvSpPr/>
          <p:nvPr/>
        </p:nvSpPr>
        <p:spPr>
          <a:xfrm>
            <a:off x="2541905" y="749868"/>
            <a:ext cx="5708738"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Opération de jointure avec la commande WHERE</a:t>
            </a:r>
          </a:p>
        </p:txBody>
      </p:sp>
      <p:sp>
        <p:nvSpPr>
          <p:cNvPr id="16" name="Rectangle 15">
            <a:extLst>
              <a:ext uri="{FF2B5EF4-FFF2-40B4-BE49-F238E27FC236}">
                <a16:creationId xmlns:a16="http://schemas.microsoft.com/office/drawing/2014/main" id="{D4B13C7E-DEE7-4AC8-975D-85914520FAC7}"/>
              </a:ext>
            </a:extLst>
          </p:cNvPr>
          <p:cNvSpPr/>
          <p:nvPr/>
        </p:nvSpPr>
        <p:spPr>
          <a:xfrm>
            <a:off x="958467" y="3040655"/>
            <a:ext cx="1410160" cy="615376"/>
          </a:xfrm>
          <a:prstGeom prst="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31D52C4F-A9DC-4EFD-835D-D1744381B2B3}"/>
              </a:ext>
            </a:extLst>
          </p:cNvPr>
          <p:cNvSpPr/>
          <p:nvPr/>
        </p:nvSpPr>
        <p:spPr>
          <a:xfrm>
            <a:off x="2541905" y="1465243"/>
            <a:ext cx="8045305" cy="561861"/>
          </a:xfrm>
          <a:prstGeom prst="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Straight Arrow Connector 18">
            <a:extLst>
              <a:ext uri="{FF2B5EF4-FFF2-40B4-BE49-F238E27FC236}">
                <a16:creationId xmlns:a16="http://schemas.microsoft.com/office/drawing/2014/main" id="{607C51D8-F9C5-4FAA-A190-C51751B6D13C}"/>
              </a:ext>
            </a:extLst>
          </p:cNvPr>
          <p:cNvCxnSpPr/>
          <p:nvPr/>
        </p:nvCxnSpPr>
        <p:spPr>
          <a:xfrm>
            <a:off x="1663547" y="3656031"/>
            <a:ext cx="0" cy="45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5557097-830E-41F7-9D0D-206D6B4F37DD}"/>
              </a:ext>
            </a:extLst>
          </p:cNvPr>
          <p:cNvSpPr txBox="1"/>
          <p:nvPr/>
        </p:nvSpPr>
        <p:spPr>
          <a:xfrm>
            <a:off x="838199" y="4109292"/>
            <a:ext cx="1530422" cy="307777"/>
          </a:xfrm>
          <a:prstGeom prst="rect">
            <a:avLst/>
          </a:prstGeom>
          <a:noFill/>
        </p:spPr>
        <p:txBody>
          <a:bodyPr wrap="square" rtlCol="0">
            <a:spAutoFit/>
          </a:bodyPr>
          <a:lstStyle/>
          <a:p>
            <a:r>
              <a:rPr lang="fr-FR" sz="1400" dirty="0"/>
              <a:t>Base de données</a:t>
            </a:r>
          </a:p>
        </p:txBody>
      </p:sp>
      <p:cxnSp>
        <p:nvCxnSpPr>
          <p:cNvPr id="21" name="Straight Arrow Connector 20">
            <a:extLst>
              <a:ext uri="{FF2B5EF4-FFF2-40B4-BE49-F238E27FC236}">
                <a16:creationId xmlns:a16="http://schemas.microsoft.com/office/drawing/2014/main" id="{D19BCF12-0FCD-4EB7-81C6-D4AE6309CD56}"/>
              </a:ext>
            </a:extLst>
          </p:cNvPr>
          <p:cNvCxnSpPr/>
          <p:nvPr/>
        </p:nvCxnSpPr>
        <p:spPr>
          <a:xfrm>
            <a:off x="8040343" y="2076631"/>
            <a:ext cx="0" cy="453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7AE3CAE-CE51-46FA-A32D-D9BC0CD5307A}"/>
              </a:ext>
            </a:extLst>
          </p:cNvPr>
          <p:cNvSpPr txBox="1"/>
          <p:nvPr/>
        </p:nvSpPr>
        <p:spPr>
          <a:xfrm>
            <a:off x="7214995" y="2529892"/>
            <a:ext cx="1530422" cy="307777"/>
          </a:xfrm>
          <a:prstGeom prst="rect">
            <a:avLst/>
          </a:prstGeom>
          <a:noFill/>
        </p:spPr>
        <p:txBody>
          <a:bodyPr wrap="square" rtlCol="0">
            <a:spAutoFit/>
          </a:bodyPr>
          <a:lstStyle/>
          <a:p>
            <a:r>
              <a:rPr lang="fr-FR" sz="1400" dirty="0"/>
              <a:t>Base de données</a:t>
            </a:r>
          </a:p>
        </p:txBody>
      </p:sp>
    </p:spTree>
    <p:extLst>
      <p:ext uri="{BB962C8B-B14F-4D97-AF65-F5344CB8AC3E}">
        <p14:creationId xmlns:p14="http://schemas.microsoft.com/office/powerpoint/2010/main" val="337528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BACC-AA46-4D7B-88C8-70119CA31D63}"/>
              </a:ext>
            </a:extLst>
          </p:cNvPr>
          <p:cNvSpPr>
            <a:spLocks noGrp="1"/>
          </p:cNvSpPr>
          <p:nvPr>
            <p:ph type="title"/>
          </p:nvPr>
        </p:nvSpPr>
        <p:spPr>
          <a:xfrm>
            <a:off x="838200" y="23748"/>
            <a:ext cx="10515600" cy="365125"/>
          </a:xfrm>
        </p:spPr>
        <p:txBody>
          <a:bodyPr>
            <a:normAutofit fontScale="90000"/>
          </a:bodyPr>
          <a:lstStyle/>
          <a:p>
            <a:pPr algn="ctr"/>
            <a:r>
              <a:rPr lang="fr-FR" sz="3200" b="1" dirty="0"/>
              <a:t>Contenu</a:t>
            </a:r>
          </a:p>
        </p:txBody>
      </p:sp>
      <p:sp>
        <p:nvSpPr>
          <p:cNvPr id="3" name="Content Placeholder 2">
            <a:extLst>
              <a:ext uri="{FF2B5EF4-FFF2-40B4-BE49-F238E27FC236}">
                <a16:creationId xmlns:a16="http://schemas.microsoft.com/office/drawing/2014/main" id="{FCA348A2-EEF8-444C-9236-5B96E0CAE2AA}"/>
              </a:ext>
            </a:extLst>
          </p:cNvPr>
          <p:cNvSpPr>
            <a:spLocks noGrp="1"/>
          </p:cNvSpPr>
          <p:nvPr>
            <p:ph idx="1"/>
          </p:nvPr>
        </p:nvSpPr>
        <p:spPr>
          <a:xfrm>
            <a:off x="1249960" y="388872"/>
            <a:ext cx="10103840" cy="4896191"/>
          </a:xfrm>
        </p:spPr>
        <p:txBody>
          <a:bodyPr>
            <a:noAutofit/>
          </a:bodyPr>
          <a:lstStyle/>
          <a:p>
            <a:pPr algn="just">
              <a:buClrTx/>
            </a:pPr>
            <a:r>
              <a:rPr lang="en-US" sz="1600" dirty="0"/>
              <a:t> </a:t>
            </a:r>
            <a:r>
              <a:rPr lang="fr-FR" sz="1600" b="1" u="sng" dirty="0">
                <a:solidFill>
                  <a:srgbClr val="000099"/>
                </a:solidFill>
              </a:rPr>
              <a:t>Introduction aux bases de données</a:t>
            </a:r>
          </a:p>
          <a:p>
            <a:pPr lvl="1">
              <a:buClr>
                <a:schemeClr val="accent6">
                  <a:lumMod val="75000"/>
                </a:schemeClr>
              </a:buClr>
              <a:buFont typeface="Wingdings" panose="05000000000000000000" pitchFamily="2" charset="2"/>
              <a:buChar char="ü"/>
            </a:pPr>
            <a:r>
              <a:rPr lang="fr-FR" sz="1600" dirty="0"/>
              <a:t>Définition et importance des bases de données </a:t>
            </a:r>
          </a:p>
          <a:p>
            <a:pPr lvl="1">
              <a:buClr>
                <a:schemeClr val="accent6"/>
              </a:buClr>
              <a:buFont typeface="Wingdings" panose="05000000000000000000" pitchFamily="2" charset="2"/>
              <a:buChar char="ü"/>
            </a:pPr>
            <a:r>
              <a:rPr lang="fr-FR" sz="1600" dirty="0"/>
              <a:t>Types de bases de données ( SQL-Relationnelles, NoSQL)</a:t>
            </a:r>
          </a:p>
          <a:p>
            <a:pPr lvl="1">
              <a:buClr>
                <a:schemeClr val="accent6"/>
              </a:buClr>
              <a:buFont typeface="Wingdings" panose="05000000000000000000" pitchFamily="2" charset="2"/>
              <a:buChar char="ü"/>
            </a:pPr>
            <a:r>
              <a:rPr lang="fr-FR" sz="1600" dirty="0"/>
              <a:t>Applications des bases de données dans divers secteurs</a:t>
            </a:r>
          </a:p>
          <a:p>
            <a:pPr algn="just">
              <a:buClrTx/>
            </a:pPr>
            <a:r>
              <a:rPr lang="fr-FR" sz="1600" dirty="0"/>
              <a:t> </a:t>
            </a:r>
            <a:r>
              <a:rPr lang="fr-FR" sz="1600" b="1" u="sng" dirty="0">
                <a:solidFill>
                  <a:srgbClr val="000099"/>
                </a:solidFill>
              </a:rPr>
              <a:t>Modélisation des données </a:t>
            </a:r>
          </a:p>
          <a:p>
            <a:pPr lvl="1">
              <a:buClr>
                <a:schemeClr val="accent6"/>
              </a:buClr>
              <a:buFont typeface="Wingdings" panose="05000000000000000000" pitchFamily="2" charset="2"/>
              <a:buChar char="ü"/>
            </a:pPr>
            <a:r>
              <a:rPr lang="fr-FR" sz="1600" dirty="0"/>
              <a:t>Concepts de données et modèles de données</a:t>
            </a:r>
          </a:p>
          <a:p>
            <a:pPr lvl="1">
              <a:buClr>
                <a:schemeClr val="accent6"/>
              </a:buClr>
              <a:buFont typeface="Wingdings" panose="05000000000000000000" pitchFamily="2" charset="2"/>
              <a:buChar char="ü"/>
            </a:pPr>
            <a:r>
              <a:rPr lang="fr-FR" sz="1600" dirty="0"/>
              <a:t>Introduction à la modélisation ER (Entité-Relation)</a:t>
            </a:r>
          </a:p>
          <a:p>
            <a:pPr lvl="1">
              <a:buClr>
                <a:schemeClr val="accent6"/>
              </a:buClr>
              <a:buFont typeface="Wingdings" panose="05000000000000000000" pitchFamily="2" charset="2"/>
              <a:buChar char="ü"/>
            </a:pPr>
            <a:r>
              <a:rPr lang="fr-FR" sz="1600" dirty="0"/>
              <a:t>Exercices pratiques : création d'un modèle ER simple</a:t>
            </a:r>
          </a:p>
          <a:p>
            <a:pPr lvl="1">
              <a:buClr>
                <a:schemeClr val="accent6"/>
              </a:buClr>
              <a:buFont typeface="Wingdings" panose="05000000000000000000" pitchFamily="2" charset="2"/>
              <a:buChar char="ü"/>
            </a:pPr>
            <a:r>
              <a:rPr lang="fr-FR" sz="1600" dirty="0"/>
              <a:t>Modèle physique (principales composantes)</a:t>
            </a:r>
          </a:p>
          <a:p>
            <a:pPr algn="just">
              <a:buClrTx/>
            </a:pPr>
            <a:r>
              <a:rPr lang="fr-FR" sz="1600" dirty="0"/>
              <a:t> </a:t>
            </a:r>
            <a:r>
              <a:rPr lang="fr-FR" sz="1600" b="1" u="sng" dirty="0">
                <a:solidFill>
                  <a:srgbClr val="000099"/>
                </a:solidFill>
              </a:rPr>
              <a:t>Gestion des bases de données et introduction au langage SQL </a:t>
            </a:r>
          </a:p>
          <a:p>
            <a:pPr lvl="1">
              <a:buClr>
                <a:schemeClr val="accent6"/>
              </a:buClr>
              <a:buFont typeface="Wingdings" panose="05000000000000000000" pitchFamily="2" charset="2"/>
              <a:buChar char="ü"/>
            </a:pPr>
            <a:r>
              <a:rPr lang="fr-FR" sz="1600" dirty="0"/>
              <a:t>Systèmes de gestion de bases de données (SGBD) : </a:t>
            </a:r>
            <a:r>
              <a:rPr lang="fr-FR" sz="1600" b="1" u="sng" dirty="0">
                <a:solidFill>
                  <a:srgbClr val="FF0000"/>
                </a:solidFill>
              </a:rPr>
              <a:t>MySQL-</a:t>
            </a:r>
            <a:r>
              <a:rPr lang="fr-FR" sz="1600" b="1" u="sng" dirty="0" err="1">
                <a:solidFill>
                  <a:srgbClr val="FF0000"/>
                </a:solidFill>
              </a:rPr>
              <a:t>MariaDB</a:t>
            </a:r>
            <a:r>
              <a:rPr lang="fr-FR" sz="1600" dirty="0"/>
              <a:t>.</a:t>
            </a:r>
          </a:p>
          <a:p>
            <a:pPr lvl="1">
              <a:buClr>
                <a:schemeClr val="accent6"/>
              </a:buClr>
              <a:buFont typeface="Wingdings" panose="05000000000000000000" pitchFamily="2" charset="2"/>
              <a:buChar char="ü"/>
            </a:pPr>
            <a:r>
              <a:rPr lang="fr-FR" sz="1600" dirty="0"/>
              <a:t>Installation et configuration d’un SGBD (Utilisation de XAMPP- M) </a:t>
            </a:r>
            <a:endParaRPr lang="fr-FR" sz="1600" b="1" u="sng" dirty="0">
              <a:solidFill>
                <a:srgbClr val="000099"/>
              </a:solidFill>
            </a:endParaRPr>
          </a:p>
          <a:p>
            <a:pPr lvl="1">
              <a:buClr>
                <a:schemeClr val="accent6"/>
              </a:buClr>
              <a:buFont typeface="Wingdings" panose="05000000000000000000" pitchFamily="2" charset="2"/>
              <a:buChar char="ü"/>
            </a:pPr>
            <a:r>
              <a:rPr lang="fr-FR" sz="1600" dirty="0"/>
              <a:t>Présentation du langage SQL</a:t>
            </a:r>
          </a:p>
          <a:p>
            <a:pPr lvl="1">
              <a:buClr>
                <a:schemeClr val="accent6"/>
              </a:buClr>
              <a:buFont typeface="Wingdings" panose="05000000000000000000" pitchFamily="2" charset="2"/>
              <a:buChar char="ü"/>
            </a:pPr>
            <a:r>
              <a:rPr lang="fr-FR" sz="1600" dirty="0"/>
              <a:t>Synthèse des commandes principales pour la création et la modification des schémas relationnels</a:t>
            </a:r>
          </a:p>
          <a:p>
            <a:pPr lvl="1">
              <a:buClr>
                <a:schemeClr val="accent6"/>
              </a:buClr>
              <a:buFont typeface="Wingdings" panose="05000000000000000000" pitchFamily="2" charset="2"/>
              <a:buChar char="ü"/>
            </a:pPr>
            <a:r>
              <a:rPr lang="fr-FR" sz="1600" dirty="0">
                <a:ea typeface="Cambria Math" panose="02040503050406030204" pitchFamily="18" charset="0"/>
                <a:cs typeface="Aharoni" panose="02010803020104030203" pitchFamily="2" charset="-79"/>
              </a:rPr>
              <a:t>Principales commandes de gestion des bases de données (Extraction et requêtage : Sélection, CRUD, Jointures, etc.)</a:t>
            </a:r>
          </a:p>
          <a:p>
            <a:pPr algn="just">
              <a:buClrTx/>
            </a:pPr>
            <a:r>
              <a:rPr lang="fr-FR" sz="1600" dirty="0"/>
              <a:t> </a:t>
            </a:r>
            <a:r>
              <a:rPr lang="fr-FR" sz="1600" b="1" u="sng" dirty="0">
                <a:solidFill>
                  <a:srgbClr val="000099"/>
                </a:solidFill>
              </a:rPr>
              <a:t>Exemples-Requêtage SQL</a:t>
            </a:r>
          </a:p>
          <a:p>
            <a:pPr lvl="1">
              <a:buClr>
                <a:schemeClr val="accent6"/>
              </a:buClr>
              <a:buFont typeface="Wingdings" panose="05000000000000000000" pitchFamily="2" charset="2"/>
              <a:buChar char="ü"/>
            </a:pPr>
            <a:r>
              <a:rPr lang="fr-FR" sz="1600" dirty="0"/>
              <a:t> Exemples de passage d’un modèle conceptuel à un modèle relationnel à l’aide de looping</a:t>
            </a:r>
          </a:p>
          <a:p>
            <a:pPr lvl="1">
              <a:buClr>
                <a:schemeClr val="accent6"/>
              </a:buClr>
              <a:buFont typeface="Wingdings" panose="05000000000000000000" pitchFamily="2" charset="2"/>
              <a:buChar char="ü"/>
            </a:pPr>
            <a:r>
              <a:rPr lang="fr-FR" sz="1600" dirty="0"/>
              <a:t> Exemples sur les jointures (INNER JOIN, LEFT JOIN, etc.)</a:t>
            </a:r>
          </a:p>
          <a:p>
            <a:pPr lvl="1">
              <a:buClr>
                <a:schemeClr val="accent6"/>
              </a:buClr>
              <a:buFont typeface="Wingdings" panose="05000000000000000000" pitchFamily="2" charset="2"/>
              <a:buChar char="ü"/>
            </a:pPr>
            <a:r>
              <a:rPr lang="fr-FR" sz="1600" dirty="0"/>
              <a:t> Exemples de sélection et filtrage </a:t>
            </a:r>
          </a:p>
          <a:p>
            <a:pPr lvl="1">
              <a:buClr>
                <a:schemeClr val="accent6"/>
              </a:buClr>
              <a:buFont typeface="Wingdings" panose="05000000000000000000" pitchFamily="2" charset="2"/>
              <a:buChar char="ü"/>
            </a:pPr>
            <a:r>
              <a:rPr lang="fr-FR" sz="1600" dirty="0"/>
              <a:t> Exemple en utilisant fonctions d’agrégation (GROUPBY,COUNT, SUM, AVG) </a:t>
            </a:r>
          </a:p>
          <a:p>
            <a:pPr algn="just">
              <a:buClrTx/>
            </a:pPr>
            <a:r>
              <a:rPr lang="fr-FR" sz="1800" dirty="0"/>
              <a:t> Travaux Dirigés (TD) sur la base de données Playlist (Chinook)</a:t>
            </a:r>
          </a:p>
          <a:p>
            <a:pPr lvl="1">
              <a:buClrTx/>
            </a:pPr>
            <a:endParaRPr lang="fr-FR" sz="1800" dirty="0"/>
          </a:p>
        </p:txBody>
      </p:sp>
      <p:sp>
        <p:nvSpPr>
          <p:cNvPr id="4" name="Date Placeholder 3">
            <a:extLst>
              <a:ext uri="{FF2B5EF4-FFF2-40B4-BE49-F238E27FC236}">
                <a16:creationId xmlns:a16="http://schemas.microsoft.com/office/drawing/2014/main" id="{5314AB41-3378-4B7D-A71F-1FD22792648D}"/>
              </a:ext>
            </a:extLst>
          </p:cNvPr>
          <p:cNvSpPr>
            <a:spLocks noGrp="1"/>
          </p:cNvSpPr>
          <p:nvPr>
            <p:ph type="dt" sz="half" idx="10"/>
          </p:nvPr>
        </p:nvSpPr>
        <p:spPr/>
        <p:txBody>
          <a:bodyPr/>
          <a:lstStyle/>
          <a:p>
            <a:fld id="{83286B78-1F7F-406B-8A02-FC9718051196}" type="datetime1">
              <a:rPr lang="en-US" smtClean="0"/>
              <a:t>1/12/2025</a:t>
            </a:fld>
            <a:endParaRPr lang="en-US"/>
          </a:p>
        </p:txBody>
      </p:sp>
      <p:sp>
        <p:nvSpPr>
          <p:cNvPr id="5" name="Footer Placeholder 4">
            <a:extLst>
              <a:ext uri="{FF2B5EF4-FFF2-40B4-BE49-F238E27FC236}">
                <a16:creationId xmlns:a16="http://schemas.microsoft.com/office/drawing/2014/main" id="{1829A777-BECD-471D-9C33-CB4B784E162C}"/>
              </a:ext>
            </a:extLst>
          </p:cNvPr>
          <p:cNvSpPr>
            <a:spLocks noGrp="1"/>
          </p:cNvSpPr>
          <p:nvPr>
            <p:ph type="ftr" sz="quarter" idx="11"/>
          </p:nvPr>
        </p:nvSpPr>
        <p:spPr/>
        <p:txBody>
          <a:bodyPr/>
          <a:lstStyle/>
          <a:p>
            <a:r>
              <a:rPr lang="en-US" dirty="0"/>
              <a:t>Base de </a:t>
            </a:r>
            <a:r>
              <a:rPr lang="en-US" dirty="0" err="1"/>
              <a:t>données</a:t>
            </a:r>
            <a:endParaRPr lang="en-US" dirty="0"/>
          </a:p>
        </p:txBody>
      </p:sp>
      <p:sp>
        <p:nvSpPr>
          <p:cNvPr id="6" name="Slide Number Placeholder 5">
            <a:extLst>
              <a:ext uri="{FF2B5EF4-FFF2-40B4-BE49-F238E27FC236}">
                <a16:creationId xmlns:a16="http://schemas.microsoft.com/office/drawing/2014/main" id="{E0C5327E-FCC4-4CFD-B2DB-9300ED483BF6}"/>
              </a:ext>
            </a:extLst>
          </p:cNvPr>
          <p:cNvSpPr>
            <a:spLocks noGrp="1"/>
          </p:cNvSpPr>
          <p:nvPr>
            <p:ph type="sldNum" sz="quarter" idx="12"/>
          </p:nvPr>
        </p:nvSpPr>
        <p:spPr/>
        <p:txBody>
          <a:bodyPr/>
          <a:lstStyle/>
          <a:p>
            <a:fld id="{B7CBE8AE-9389-4E4D-966C-8642C3CA71EB}" type="slidenum">
              <a:rPr lang="en-US" smtClean="0"/>
              <a:t>3</a:t>
            </a:fld>
            <a:endParaRPr lang="en-US"/>
          </a:p>
        </p:txBody>
      </p:sp>
    </p:spTree>
    <p:extLst>
      <p:ext uri="{BB962C8B-B14F-4D97-AF65-F5344CB8AC3E}">
        <p14:creationId xmlns:p14="http://schemas.microsoft.com/office/powerpoint/2010/main" val="248181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017A-C9DC-4466-BEF9-747FA9E6A3CF}"/>
              </a:ext>
            </a:extLst>
          </p:cNvPr>
          <p:cNvSpPr>
            <a:spLocks noGrp="1"/>
          </p:cNvSpPr>
          <p:nvPr>
            <p:ph type="title"/>
          </p:nvPr>
        </p:nvSpPr>
        <p:spPr/>
        <p:txBody>
          <a:bodyPr>
            <a:noAutofit/>
          </a:bodyPr>
          <a:lstStyle/>
          <a:p>
            <a:pPr algn="ctr"/>
            <a:r>
              <a:rPr lang="fr-FR" sz="3200" b="1" dirty="0"/>
              <a:t>Qu’est-ce qu’une base de données </a:t>
            </a:r>
          </a:p>
        </p:txBody>
      </p:sp>
      <p:sp>
        <p:nvSpPr>
          <p:cNvPr id="3" name="Content Placeholder 2">
            <a:extLst>
              <a:ext uri="{FF2B5EF4-FFF2-40B4-BE49-F238E27FC236}">
                <a16:creationId xmlns:a16="http://schemas.microsoft.com/office/drawing/2014/main" id="{5DA56786-BF0B-48BF-915B-B08BCC0B0FB6}"/>
              </a:ext>
            </a:extLst>
          </p:cNvPr>
          <p:cNvSpPr>
            <a:spLocks noGrp="1"/>
          </p:cNvSpPr>
          <p:nvPr>
            <p:ph idx="1"/>
          </p:nvPr>
        </p:nvSpPr>
        <p:spPr>
          <a:xfrm>
            <a:off x="933893" y="1531632"/>
            <a:ext cx="10045505" cy="4657652"/>
          </a:xfrm>
        </p:spPr>
        <p:txBody>
          <a:bodyPr>
            <a:normAutofit/>
          </a:bodyPr>
          <a:lstStyle/>
          <a:p>
            <a:pPr algn="just">
              <a:buClr>
                <a:schemeClr val="accent6"/>
              </a:buClr>
              <a:buFont typeface="Wingdings" panose="05000000000000000000" pitchFamily="2" charset="2"/>
              <a:buChar char="ü"/>
            </a:pPr>
            <a:r>
              <a:rPr lang="fr-FR" dirty="0"/>
              <a:t> Les bases de données sont des systèmes organisés pour stocker, gérer et récupérer efficacement des données. Elles permettent de centraliser l'information, de la structurer et de la rendre facilement accessible pour des utilisateurs ou applications spécifiques. Une base de données se compose généralement de tables, de champs et de relations, qui permettent de manipuler et d'analyser les données.</a:t>
            </a:r>
          </a:p>
        </p:txBody>
      </p:sp>
      <p:sp>
        <p:nvSpPr>
          <p:cNvPr id="4" name="Date Placeholder 3">
            <a:extLst>
              <a:ext uri="{FF2B5EF4-FFF2-40B4-BE49-F238E27FC236}">
                <a16:creationId xmlns:a16="http://schemas.microsoft.com/office/drawing/2014/main" id="{4AD2B36B-5C82-4276-93A7-D42036269EDA}"/>
              </a:ext>
            </a:extLst>
          </p:cNvPr>
          <p:cNvSpPr>
            <a:spLocks noGrp="1"/>
          </p:cNvSpPr>
          <p:nvPr>
            <p:ph type="dt" sz="half" idx="10"/>
          </p:nvPr>
        </p:nvSpPr>
        <p:spPr/>
        <p:txBody>
          <a:bodyPr/>
          <a:lstStyle/>
          <a:p>
            <a:fld id="{D6E0C241-3FA3-4716-90C8-C45D83DA81BC}" type="datetime1">
              <a:rPr lang="en-US" smtClean="0"/>
              <a:t>1/12/2025</a:t>
            </a:fld>
            <a:endParaRPr lang="en-US"/>
          </a:p>
        </p:txBody>
      </p:sp>
      <p:sp>
        <p:nvSpPr>
          <p:cNvPr id="5" name="Footer Placeholder 4">
            <a:extLst>
              <a:ext uri="{FF2B5EF4-FFF2-40B4-BE49-F238E27FC236}">
                <a16:creationId xmlns:a16="http://schemas.microsoft.com/office/drawing/2014/main" id="{23C3F350-F361-4745-A688-9F416A021422}"/>
              </a:ext>
            </a:extLst>
          </p:cNvPr>
          <p:cNvSpPr>
            <a:spLocks noGrp="1"/>
          </p:cNvSpPr>
          <p:nvPr>
            <p:ph type="ftr" sz="quarter" idx="11"/>
          </p:nvPr>
        </p:nvSpPr>
        <p:spPr/>
        <p:txBody>
          <a:bodyPr/>
          <a:lstStyle/>
          <a:p>
            <a:r>
              <a:rPr lang="en-US"/>
              <a:t>Base de données</a:t>
            </a:r>
            <a:endParaRPr lang="en-US" dirty="0"/>
          </a:p>
        </p:txBody>
      </p:sp>
      <p:sp>
        <p:nvSpPr>
          <p:cNvPr id="6" name="Slide Number Placeholder 5">
            <a:extLst>
              <a:ext uri="{FF2B5EF4-FFF2-40B4-BE49-F238E27FC236}">
                <a16:creationId xmlns:a16="http://schemas.microsoft.com/office/drawing/2014/main" id="{A2416064-C092-40B8-81FB-D8D1C9594968}"/>
              </a:ext>
            </a:extLst>
          </p:cNvPr>
          <p:cNvSpPr>
            <a:spLocks noGrp="1"/>
          </p:cNvSpPr>
          <p:nvPr>
            <p:ph type="sldNum" sz="quarter" idx="12"/>
          </p:nvPr>
        </p:nvSpPr>
        <p:spPr/>
        <p:txBody>
          <a:bodyPr/>
          <a:lstStyle/>
          <a:p>
            <a:fld id="{B7CBE8AE-9389-4E4D-966C-8642C3CA71EB}" type="slidenum">
              <a:rPr lang="en-US" smtClean="0"/>
              <a:t>4</a:t>
            </a:fld>
            <a:endParaRPr lang="en-US"/>
          </a:p>
        </p:txBody>
      </p:sp>
    </p:spTree>
    <p:extLst>
      <p:ext uri="{BB962C8B-B14F-4D97-AF65-F5344CB8AC3E}">
        <p14:creationId xmlns:p14="http://schemas.microsoft.com/office/powerpoint/2010/main" val="213698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017A-C9DC-4466-BEF9-747FA9E6A3CF}"/>
              </a:ext>
            </a:extLst>
          </p:cNvPr>
          <p:cNvSpPr>
            <a:spLocks noGrp="1"/>
          </p:cNvSpPr>
          <p:nvPr>
            <p:ph type="title"/>
          </p:nvPr>
        </p:nvSpPr>
        <p:spPr/>
        <p:txBody>
          <a:bodyPr>
            <a:noAutofit/>
          </a:bodyPr>
          <a:lstStyle/>
          <a:p>
            <a:pPr algn="ctr"/>
            <a:r>
              <a:rPr lang="fr-FR" sz="3200" b="1" dirty="0"/>
              <a:t>Importance des base de données </a:t>
            </a:r>
          </a:p>
        </p:txBody>
      </p:sp>
      <p:sp>
        <p:nvSpPr>
          <p:cNvPr id="3" name="Content Placeholder 2">
            <a:extLst>
              <a:ext uri="{FF2B5EF4-FFF2-40B4-BE49-F238E27FC236}">
                <a16:creationId xmlns:a16="http://schemas.microsoft.com/office/drawing/2014/main" id="{5DA56786-BF0B-48BF-915B-B08BCC0B0FB6}"/>
              </a:ext>
            </a:extLst>
          </p:cNvPr>
          <p:cNvSpPr>
            <a:spLocks noGrp="1"/>
          </p:cNvSpPr>
          <p:nvPr>
            <p:ph idx="1"/>
          </p:nvPr>
        </p:nvSpPr>
        <p:spPr>
          <a:xfrm>
            <a:off x="933893" y="1531632"/>
            <a:ext cx="10045505" cy="4657652"/>
          </a:xfrm>
        </p:spPr>
        <p:txBody>
          <a:bodyPr>
            <a:normAutofit/>
          </a:bodyPr>
          <a:lstStyle/>
          <a:p>
            <a:pPr algn="just">
              <a:buClr>
                <a:schemeClr val="accent6"/>
              </a:buClr>
              <a:buFont typeface="Wingdings" panose="05000000000000000000" pitchFamily="2" charset="2"/>
              <a:buChar char="ü"/>
            </a:pPr>
            <a:r>
              <a:rPr lang="fr-FR" dirty="0"/>
              <a:t> Les bases de données jouent un rôle crucial dans la gestion de l'information à grande échelle. Elles assurent la sécurité, l'intégrité, et la disponibilité des données. Grâce à elles, les entreprises peuvent prendre des décisions informées, automatiser des processus, et offrir des services personnalisés aux utilisateurs. Leur utilisation est indispensable dans des secteurs comme la finance, la santé, le commerce en ligne, et bien d'autres</a:t>
            </a:r>
          </a:p>
        </p:txBody>
      </p:sp>
      <p:sp>
        <p:nvSpPr>
          <p:cNvPr id="4" name="Date Placeholder 3">
            <a:extLst>
              <a:ext uri="{FF2B5EF4-FFF2-40B4-BE49-F238E27FC236}">
                <a16:creationId xmlns:a16="http://schemas.microsoft.com/office/drawing/2014/main" id="{4AD2B36B-5C82-4276-93A7-D42036269EDA}"/>
              </a:ext>
            </a:extLst>
          </p:cNvPr>
          <p:cNvSpPr>
            <a:spLocks noGrp="1"/>
          </p:cNvSpPr>
          <p:nvPr>
            <p:ph type="dt" sz="half" idx="10"/>
          </p:nvPr>
        </p:nvSpPr>
        <p:spPr/>
        <p:txBody>
          <a:bodyPr/>
          <a:lstStyle/>
          <a:p>
            <a:fld id="{D6E0C241-3FA3-4716-90C8-C45D83DA81BC}" type="datetime1">
              <a:rPr lang="en-US" smtClean="0"/>
              <a:t>1/12/2025</a:t>
            </a:fld>
            <a:endParaRPr lang="en-US"/>
          </a:p>
        </p:txBody>
      </p:sp>
      <p:sp>
        <p:nvSpPr>
          <p:cNvPr id="5" name="Footer Placeholder 4">
            <a:extLst>
              <a:ext uri="{FF2B5EF4-FFF2-40B4-BE49-F238E27FC236}">
                <a16:creationId xmlns:a16="http://schemas.microsoft.com/office/drawing/2014/main" id="{23C3F350-F361-4745-A688-9F416A021422}"/>
              </a:ext>
            </a:extLst>
          </p:cNvPr>
          <p:cNvSpPr>
            <a:spLocks noGrp="1"/>
          </p:cNvSpPr>
          <p:nvPr>
            <p:ph type="ftr" sz="quarter" idx="11"/>
          </p:nvPr>
        </p:nvSpPr>
        <p:spPr/>
        <p:txBody>
          <a:bodyPr/>
          <a:lstStyle/>
          <a:p>
            <a:r>
              <a:rPr lang="en-US"/>
              <a:t>Base de données</a:t>
            </a:r>
            <a:endParaRPr lang="en-US" dirty="0"/>
          </a:p>
        </p:txBody>
      </p:sp>
      <p:sp>
        <p:nvSpPr>
          <p:cNvPr id="6" name="Slide Number Placeholder 5">
            <a:extLst>
              <a:ext uri="{FF2B5EF4-FFF2-40B4-BE49-F238E27FC236}">
                <a16:creationId xmlns:a16="http://schemas.microsoft.com/office/drawing/2014/main" id="{A2416064-C092-40B8-81FB-D8D1C9594968}"/>
              </a:ext>
            </a:extLst>
          </p:cNvPr>
          <p:cNvSpPr>
            <a:spLocks noGrp="1"/>
          </p:cNvSpPr>
          <p:nvPr>
            <p:ph type="sldNum" sz="quarter" idx="12"/>
          </p:nvPr>
        </p:nvSpPr>
        <p:spPr/>
        <p:txBody>
          <a:bodyPr/>
          <a:lstStyle/>
          <a:p>
            <a:fld id="{B7CBE8AE-9389-4E4D-966C-8642C3CA71EB}" type="slidenum">
              <a:rPr lang="en-US" smtClean="0"/>
              <a:t>5</a:t>
            </a:fld>
            <a:endParaRPr lang="en-US"/>
          </a:p>
        </p:txBody>
      </p:sp>
    </p:spTree>
    <p:extLst>
      <p:ext uri="{BB962C8B-B14F-4D97-AF65-F5344CB8AC3E}">
        <p14:creationId xmlns:p14="http://schemas.microsoft.com/office/powerpoint/2010/main" val="10656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017A-C9DC-4466-BEF9-747FA9E6A3CF}"/>
              </a:ext>
            </a:extLst>
          </p:cNvPr>
          <p:cNvSpPr>
            <a:spLocks noGrp="1"/>
          </p:cNvSpPr>
          <p:nvPr>
            <p:ph type="title"/>
          </p:nvPr>
        </p:nvSpPr>
        <p:spPr/>
        <p:txBody>
          <a:bodyPr>
            <a:noAutofit/>
          </a:bodyPr>
          <a:lstStyle/>
          <a:p>
            <a:pPr algn="ctr"/>
            <a:r>
              <a:rPr lang="fr-FR" sz="3200" b="1" dirty="0"/>
              <a:t>Types de bases de données </a:t>
            </a:r>
          </a:p>
        </p:txBody>
      </p:sp>
      <p:sp>
        <p:nvSpPr>
          <p:cNvPr id="3" name="Content Placeholder 2">
            <a:extLst>
              <a:ext uri="{FF2B5EF4-FFF2-40B4-BE49-F238E27FC236}">
                <a16:creationId xmlns:a16="http://schemas.microsoft.com/office/drawing/2014/main" id="{5DA56786-BF0B-48BF-915B-B08BCC0B0FB6}"/>
              </a:ext>
            </a:extLst>
          </p:cNvPr>
          <p:cNvSpPr>
            <a:spLocks noGrp="1"/>
          </p:cNvSpPr>
          <p:nvPr>
            <p:ph idx="1"/>
          </p:nvPr>
        </p:nvSpPr>
        <p:spPr>
          <a:xfrm>
            <a:off x="933893" y="1464520"/>
            <a:ext cx="10045505" cy="4657652"/>
          </a:xfrm>
        </p:spPr>
        <p:txBody>
          <a:bodyPr>
            <a:noAutofit/>
          </a:bodyPr>
          <a:lstStyle/>
          <a:p>
            <a:pPr algn="just">
              <a:buClr>
                <a:schemeClr val="accent6"/>
              </a:buClr>
              <a:buFont typeface="Wingdings" panose="05000000000000000000" pitchFamily="2" charset="2"/>
              <a:buChar char="ü"/>
            </a:pPr>
            <a:r>
              <a:rPr lang="fr-FR" sz="2400" dirty="0"/>
              <a:t> Les systèmes de gestion des bases de données peuvent être classifiées dans deux principales catégories:</a:t>
            </a:r>
          </a:p>
          <a:p>
            <a:pPr lvl="1">
              <a:lnSpc>
                <a:spcPct val="100000"/>
              </a:lnSpc>
              <a:buClr>
                <a:schemeClr val="accent6"/>
              </a:buClr>
              <a:buFont typeface="Wingdings" panose="05000000000000000000" pitchFamily="2" charset="2"/>
              <a:buChar char="ü"/>
            </a:pPr>
            <a:r>
              <a:rPr lang="fr-FR" sz="1800" dirty="0"/>
              <a:t> </a:t>
            </a:r>
            <a:r>
              <a:rPr lang="fr-FR" sz="1800" b="1" u="sng" dirty="0">
                <a:solidFill>
                  <a:srgbClr val="0000FF"/>
                </a:solidFill>
              </a:rPr>
              <a:t>Systèmes de gestion de bases de données SQL</a:t>
            </a:r>
            <a:r>
              <a:rPr lang="fr-FR" sz="1800" dirty="0"/>
              <a:t>: Ces sont des systèmes de gestion de bases de données (SGBD) qui utilisent le </a:t>
            </a:r>
            <a:r>
              <a:rPr lang="fr-FR" sz="1800" b="1" u="sng" dirty="0" err="1"/>
              <a:t>Structured</a:t>
            </a:r>
            <a:r>
              <a:rPr lang="fr-FR" sz="1800" b="1" u="sng" dirty="0"/>
              <a:t> </a:t>
            </a:r>
            <a:r>
              <a:rPr lang="fr-FR" sz="1800" b="1" u="sng" dirty="0" err="1"/>
              <a:t>Query</a:t>
            </a:r>
            <a:r>
              <a:rPr lang="fr-FR" sz="1800" b="1" u="sng" dirty="0"/>
              <a:t> </a:t>
            </a:r>
            <a:r>
              <a:rPr lang="fr-FR" sz="1800" b="1" u="sng" dirty="0" err="1"/>
              <a:t>Language</a:t>
            </a:r>
            <a:r>
              <a:rPr lang="fr-FR" sz="1800" u="sng" dirty="0"/>
              <a:t> </a:t>
            </a:r>
            <a:r>
              <a:rPr lang="fr-FR" sz="1800" dirty="0"/>
              <a:t>(SQL) pour manipuler et gérer les données. Ces bases de données stockent les données sous forme de </a:t>
            </a:r>
            <a:r>
              <a:rPr lang="fr-FR" sz="1800" b="1" u="sng" dirty="0"/>
              <a:t>tables</a:t>
            </a:r>
            <a:r>
              <a:rPr lang="fr-FR" sz="1800" dirty="0"/>
              <a:t> organisées en </a:t>
            </a:r>
            <a:r>
              <a:rPr lang="fr-FR" sz="1800" b="1" u="sng" dirty="0"/>
              <a:t>lignes</a:t>
            </a:r>
            <a:r>
              <a:rPr lang="fr-FR" sz="1800" dirty="0"/>
              <a:t> et </a:t>
            </a:r>
            <a:r>
              <a:rPr lang="fr-FR" sz="1800" b="1" u="sng" dirty="0"/>
              <a:t>colonnes</a:t>
            </a:r>
            <a:r>
              <a:rPr lang="fr-FR" sz="1800" dirty="0"/>
              <a:t>, avec des relations entre les différentes tables définies par des </a:t>
            </a:r>
            <a:r>
              <a:rPr lang="fr-FR" sz="1800" b="1" u="sng" dirty="0"/>
              <a:t>clés primaires</a:t>
            </a:r>
            <a:r>
              <a:rPr lang="fr-FR" sz="1800" u="sng" dirty="0"/>
              <a:t> </a:t>
            </a:r>
            <a:r>
              <a:rPr lang="fr-FR" sz="1800" dirty="0"/>
              <a:t>et </a:t>
            </a:r>
            <a:r>
              <a:rPr lang="fr-FR" sz="1800" b="1" u="sng" dirty="0"/>
              <a:t>clés étrangères</a:t>
            </a:r>
            <a:r>
              <a:rPr lang="fr-FR" sz="1800" dirty="0"/>
              <a:t>. Les bases de données SQL suivent un modèle relationnel, ce qui signifie que les données sont structurées de manière rigide et normalisée pour éviter la redondance.</a:t>
            </a:r>
          </a:p>
          <a:p>
            <a:pPr lvl="1">
              <a:lnSpc>
                <a:spcPct val="100000"/>
              </a:lnSpc>
              <a:buClr>
                <a:schemeClr val="accent6"/>
              </a:buClr>
              <a:buFont typeface="Wingdings" panose="05000000000000000000" pitchFamily="2" charset="2"/>
              <a:buChar char="ü"/>
            </a:pPr>
            <a:endParaRPr lang="fr-FR" sz="1800" dirty="0"/>
          </a:p>
          <a:p>
            <a:pPr lvl="1">
              <a:lnSpc>
                <a:spcPct val="100000"/>
              </a:lnSpc>
              <a:buClr>
                <a:schemeClr val="accent6"/>
              </a:buClr>
              <a:buFont typeface="Wingdings" panose="05000000000000000000" pitchFamily="2" charset="2"/>
              <a:buChar char="ü"/>
            </a:pPr>
            <a:r>
              <a:rPr lang="fr-FR" sz="1800" dirty="0"/>
              <a:t> </a:t>
            </a:r>
            <a:r>
              <a:rPr lang="fr-FR" sz="1800" b="1" u="sng" dirty="0">
                <a:solidFill>
                  <a:srgbClr val="0000FF"/>
                </a:solidFill>
              </a:rPr>
              <a:t>Systèmes de gestion de bases de données NoSQL</a:t>
            </a:r>
            <a:r>
              <a:rPr lang="fr-FR" sz="1800" b="1" u="sng" dirty="0">
                <a:solidFill>
                  <a:srgbClr val="000099"/>
                </a:solidFill>
              </a:rPr>
              <a:t>: </a:t>
            </a:r>
            <a:r>
              <a:rPr lang="fr-FR" sz="1800" dirty="0"/>
              <a:t>Les </a:t>
            </a:r>
            <a:r>
              <a:rPr lang="fr-FR" sz="1800" b="1" dirty="0"/>
              <a:t>bases de données NoSQL</a:t>
            </a:r>
            <a:r>
              <a:rPr lang="fr-FR" sz="1800" dirty="0"/>
              <a:t> (Not </a:t>
            </a:r>
            <a:r>
              <a:rPr lang="fr-FR" sz="1800" dirty="0" err="1"/>
              <a:t>Only</a:t>
            </a:r>
            <a:r>
              <a:rPr lang="fr-FR" sz="1800" dirty="0"/>
              <a:t> SQL) sont une catégorie de bases de données qui n'utilisent pas le modèle relationnel traditionnel, ni le langage SQL pour la gestion des données. Elles sont conçues pour être plus </a:t>
            </a:r>
            <a:r>
              <a:rPr lang="fr-FR" sz="1800" b="1" u="sng" dirty="0"/>
              <a:t>flexibles</a:t>
            </a:r>
            <a:r>
              <a:rPr lang="fr-FR" sz="1800" dirty="0"/>
              <a:t>, </a:t>
            </a:r>
            <a:r>
              <a:rPr lang="fr-FR" sz="1800" b="1" u="sng" dirty="0"/>
              <a:t>scalables</a:t>
            </a:r>
            <a:r>
              <a:rPr lang="fr-FR" sz="1800" dirty="0"/>
              <a:t>, et capables de gérer des </a:t>
            </a:r>
            <a:r>
              <a:rPr lang="fr-FR" sz="1800" b="1" u="sng" dirty="0"/>
              <a:t>données non structurées ou semi-structurées</a:t>
            </a:r>
            <a:r>
              <a:rPr lang="fr-FR" sz="1800" dirty="0"/>
              <a:t>. Contrairement aux bases de données relationnelles, les bases de données NoSQL permettent des modèles de données variés, tels que les bases </a:t>
            </a:r>
            <a:r>
              <a:rPr lang="fr-FR" sz="1800" b="1" dirty="0"/>
              <a:t>clé-valeur</a:t>
            </a:r>
            <a:r>
              <a:rPr lang="fr-FR" sz="1800" dirty="0"/>
              <a:t>, </a:t>
            </a:r>
            <a:r>
              <a:rPr lang="fr-FR" sz="1800" b="1" dirty="0"/>
              <a:t>document</a:t>
            </a:r>
            <a:r>
              <a:rPr lang="fr-FR" sz="1800" dirty="0"/>
              <a:t>, </a:t>
            </a:r>
            <a:r>
              <a:rPr lang="fr-FR" sz="1800" b="1" dirty="0"/>
              <a:t>colonne</a:t>
            </a:r>
            <a:r>
              <a:rPr lang="fr-FR" sz="1800" dirty="0"/>
              <a:t>, et </a:t>
            </a:r>
            <a:r>
              <a:rPr lang="fr-FR" sz="1800" b="1" dirty="0"/>
              <a:t>graphe</a:t>
            </a:r>
            <a:endParaRPr lang="fr-FR" sz="1800" dirty="0"/>
          </a:p>
        </p:txBody>
      </p:sp>
      <p:sp>
        <p:nvSpPr>
          <p:cNvPr id="4" name="Date Placeholder 3">
            <a:extLst>
              <a:ext uri="{FF2B5EF4-FFF2-40B4-BE49-F238E27FC236}">
                <a16:creationId xmlns:a16="http://schemas.microsoft.com/office/drawing/2014/main" id="{4AD2B36B-5C82-4276-93A7-D42036269EDA}"/>
              </a:ext>
            </a:extLst>
          </p:cNvPr>
          <p:cNvSpPr>
            <a:spLocks noGrp="1"/>
          </p:cNvSpPr>
          <p:nvPr>
            <p:ph type="dt" sz="half" idx="10"/>
          </p:nvPr>
        </p:nvSpPr>
        <p:spPr/>
        <p:txBody>
          <a:bodyPr/>
          <a:lstStyle/>
          <a:p>
            <a:fld id="{D6E0C241-3FA3-4716-90C8-C45D83DA81BC}" type="datetime1">
              <a:rPr lang="en-US" smtClean="0"/>
              <a:t>1/12/2025</a:t>
            </a:fld>
            <a:endParaRPr lang="en-US"/>
          </a:p>
        </p:txBody>
      </p:sp>
      <p:sp>
        <p:nvSpPr>
          <p:cNvPr id="5" name="Footer Placeholder 4">
            <a:extLst>
              <a:ext uri="{FF2B5EF4-FFF2-40B4-BE49-F238E27FC236}">
                <a16:creationId xmlns:a16="http://schemas.microsoft.com/office/drawing/2014/main" id="{23C3F350-F361-4745-A688-9F416A021422}"/>
              </a:ext>
            </a:extLst>
          </p:cNvPr>
          <p:cNvSpPr>
            <a:spLocks noGrp="1"/>
          </p:cNvSpPr>
          <p:nvPr>
            <p:ph type="ftr" sz="quarter" idx="11"/>
          </p:nvPr>
        </p:nvSpPr>
        <p:spPr/>
        <p:txBody>
          <a:bodyPr/>
          <a:lstStyle/>
          <a:p>
            <a:r>
              <a:rPr lang="en-US"/>
              <a:t>Base de données</a:t>
            </a:r>
            <a:endParaRPr lang="en-US" dirty="0"/>
          </a:p>
        </p:txBody>
      </p:sp>
      <p:sp>
        <p:nvSpPr>
          <p:cNvPr id="6" name="Slide Number Placeholder 5">
            <a:extLst>
              <a:ext uri="{FF2B5EF4-FFF2-40B4-BE49-F238E27FC236}">
                <a16:creationId xmlns:a16="http://schemas.microsoft.com/office/drawing/2014/main" id="{A2416064-C092-40B8-81FB-D8D1C9594968}"/>
              </a:ext>
            </a:extLst>
          </p:cNvPr>
          <p:cNvSpPr>
            <a:spLocks noGrp="1"/>
          </p:cNvSpPr>
          <p:nvPr>
            <p:ph type="sldNum" sz="quarter" idx="12"/>
          </p:nvPr>
        </p:nvSpPr>
        <p:spPr/>
        <p:txBody>
          <a:bodyPr/>
          <a:lstStyle/>
          <a:p>
            <a:fld id="{B7CBE8AE-9389-4E4D-966C-8642C3CA71EB}" type="slidenum">
              <a:rPr lang="en-US" smtClean="0"/>
              <a:t>6</a:t>
            </a:fld>
            <a:endParaRPr lang="en-US"/>
          </a:p>
        </p:txBody>
      </p:sp>
    </p:spTree>
    <p:extLst>
      <p:ext uri="{BB962C8B-B14F-4D97-AF65-F5344CB8AC3E}">
        <p14:creationId xmlns:p14="http://schemas.microsoft.com/office/powerpoint/2010/main" val="346504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017A-C9DC-4466-BEF9-747FA9E6A3CF}"/>
              </a:ext>
            </a:extLst>
          </p:cNvPr>
          <p:cNvSpPr>
            <a:spLocks noGrp="1"/>
          </p:cNvSpPr>
          <p:nvPr>
            <p:ph type="title"/>
          </p:nvPr>
        </p:nvSpPr>
        <p:spPr/>
        <p:txBody>
          <a:bodyPr>
            <a:noAutofit/>
          </a:bodyPr>
          <a:lstStyle/>
          <a:p>
            <a:pPr algn="ctr"/>
            <a:r>
              <a:rPr lang="fr-FR" sz="3200" b="1" dirty="0"/>
              <a:t>Tableau Comparatif des types de base de données</a:t>
            </a:r>
          </a:p>
        </p:txBody>
      </p:sp>
      <p:graphicFrame>
        <p:nvGraphicFramePr>
          <p:cNvPr id="16" name="Content Placeholder 15">
            <a:extLst>
              <a:ext uri="{FF2B5EF4-FFF2-40B4-BE49-F238E27FC236}">
                <a16:creationId xmlns:a16="http://schemas.microsoft.com/office/drawing/2014/main" id="{DAFEE13B-9E44-4BF1-90B6-8B94BE08C79F}"/>
              </a:ext>
            </a:extLst>
          </p:cNvPr>
          <p:cNvGraphicFramePr>
            <a:graphicFrameLocks noGrp="1"/>
          </p:cNvGraphicFramePr>
          <p:nvPr>
            <p:ph idx="1"/>
            <p:extLst>
              <p:ext uri="{D42A27DB-BD31-4B8C-83A1-F6EECF244321}">
                <p14:modId xmlns:p14="http://schemas.microsoft.com/office/powerpoint/2010/main" val="1916636918"/>
              </p:ext>
            </p:extLst>
          </p:nvPr>
        </p:nvGraphicFramePr>
        <p:xfrm>
          <a:off x="838200" y="1573883"/>
          <a:ext cx="10676913" cy="3753755"/>
        </p:xfrm>
        <a:graphic>
          <a:graphicData uri="http://schemas.openxmlformats.org/drawingml/2006/table">
            <a:tbl>
              <a:tblPr firstRow="1" bandRow="1">
                <a:tableStyleId>{E8034E78-7F5D-4C2E-B375-FC64B27BC917}</a:tableStyleId>
              </a:tblPr>
              <a:tblGrid>
                <a:gridCol w="2190226">
                  <a:extLst>
                    <a:ext uri="{9D8B030D-6E8A-4147-A177-3AD203B41FA5}">
                      <a16:colId xmlns:a16="http://schemas.microsoft.com/office/drawing/2014/main" val="81145195"/>
                    </a:ext>
                  </a:extLst>
                </a:gridCol>
                <a:gridCol w="4706224">
                  <a:extLst>
                    <a:ext uri="{9D8B030D-6E8A-4147-A177-3AD203B41FA5}">
                      <a16:colId xmlns:a16="http://schemas.microsoft.com/office/drawing/2014/main" val="3280682674"/>
                    </a:ext>
                  </a:extLst>
                </a:gridCol>
                <a:gridCol w="3780463">
                  <a:extLst>
                    <a:ext uri="{9D8B030D-6E8A-4147-A177-3AD203B41FA5}">
                      <a16:colId xmlns:a16="http://schemas.microsoft.com/office/drawing/2014/main" val="1508082202"/>
                    </a:ext>
                  </a:extLst>
                </a:gridCol>
              </a:tblGrid>
              <a:tr h="370840">
                <a:tc>
                  <a:txBody>
                    <a:bodyPr/>
                    <a:lstStyle/>
                    <a:p>
                      <a:pPr algn="ctr" fontAlgn="t"/>
                      <a:r>
                        <a:rPr lang="fr-FR" sz="1900" u="none" strike="noStrike" dirty="0">
                          <a:effectLst/>
                        </a:rPr>
                        <a:t>Critère</a:t>
                      </a:r>
                      <a:endParaRPr lang="fr-FR" sz="19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fr-FR" sz="1900" u="none" strike="noStrike" dirty="0">
                          <a:effectLst/>
                        </a:rPr>
                        <a:t>SQL (Relationnel)</a:t>
                      </a:r>
                      <a:endParaRPr lang="fr-FR" sz="19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fr-FR" sz="1900" u="none" strike="noStrike" dirty="0">
                          <a:effectLst/>
                        </a:rPr>
                        <a:t>NoSQL (Non Relationnel)</a:t>
                      </a:r>
                      <a:endParaRPr lang="fr-FR" sz="19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930643243"/>
                  </a:ext>
                </a:extLst>
              </a:tr>
              <a:tr h="414290">
                <a:tc>
                  <a:txBody>
                    <a:bodyPr/>
                    <a:lstStyle/>
                    <a:p>
                      <a:pPr algn="ctr" fontAlgn="b"/>
                      <a:r>
                        <a:rPr lang="fr-FR" sz="1300" u="none" strike="noStrike" dirty="0">
                          <a:solidFill>
                            <a:schemeClr val="tx1"/>
                          </a:solidFill>
                          <a:effectLst/>
                        </a:rPr>
                        <a:t>Modèle de données</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dirty="0">
                          <a:solidFill>
                            <a:schemeClr val="tx1"/>
                          </a:solidFill>
                          <a:effectLst/>
                        </a:rPr>
                        <a:t>Structuré, basé sur des tables et des relations (modèle relationnel).</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a:solidFill>
                            <a:schemeClr val="tx1"/>
                          </a:solidFill>
                          <a:effectLst/>
                        </a:rPr>
                        <a:t>Flexible, peut être clé-valeur, document, colonne ou graphe.</a:t>
                      </a:r>
                      <a:endParaRPr lang="fr-FR" sz="1300" b="0" i="0" u="none" strike="noStrike">
                        <a:solidFill>
                          <a:schemeClr val="tx1"/>
                        </a:solidFill>
                        <a:effectLst/>
                        <a:latin typeface="Bell MT" panose="02020503060305020303" pitchFamily="18" charset="0"/>
                      </a:endParaRPr>
                    </a:p>
                  </a:txBody>
                  <a:tcPr marL="9525" marR="9525" marT="9525" marB="0" anchor="b"/>
                </a:tc>
                <a:extLst>
                  <a:ext uri="{0D108BD9-81ED-4DB2-BD59-A6C34878D82A}">
                    <a16:rowId xmlns:a16="http://schemas.microsoft.com/office/drawing/2014/main" val="1367199129"/>
                  </a:ext>
                </a:extLst>
              </a:tr>
              <a:tr h="263271">
                <a:tc>
                  <a:txBody>
                    <a:bodyPr/>
                    <a:lstStyle/>
                    <a:p>
                      <a:pPr algn="ctr" fontAlgn="b"/>
                      <a:r>
                        <a:rPr lang="fr-FR" sz="1300" u="none" strike="noStrike" dirty="0">
                          <a:solidFill>
                            <a:schemeClr val="tx1"/>
                          </a:solidFill>
                          <a:effectLst/>
                        </a:rPr>
                        <a:t>Langage de requête</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dirty="0">
                          <a:solidFill>
                            <a:schemeClr val="tx1"/>
                          </a:solidFill>
                          <a:effectLst/>
                        </a:rPr>
                        <a:t>SQL (</a:t>
                      </a:r>
                      <a:r>
                        <a:rPr lang="fr-FR" sz="1300" u="none" strike="noStrike" dirty="0" err="1">
                          <a:solidFill>
                            <a:schemeClr val="tx1"/>
                          </a:solidFill>
                          <a:effectLst/>
                        </a:rPr>
                        <a:t>Structured</a:t>
                      </a:r>
                      <a:r>
                        <a:rPr lang="fr-FR" sz="1300" u="none" strike="noStrike" dirty="0">
                          <a:solidFill>
                            <a:schemeClr val="tx1"/>
                          </a:solidFill>
                          <a:effectLst/>
                        </a:rPr>
                        <a:t> </a:t>
                      </a:r>
                      <a:r>
                        <a:rPr lang="fr-FR" sz="1300" u="none" strike="noStrike" dirty="0" err="1">
                          <a:solidFill>
                            <a:schemeClr val="tx1"/>
                          </a:solidFill>
                          <a:effectLst/>
                        </a:rPr>
                        <a:t>Query</a:t>
                      </a:r>
                      <a:r>
                        <a:rPr lang="fr-FR" sz="1300" u="none" strike="noStrike" dirty="0">
                          <a:solidFill>
                            <a:schemeClr val="tx1"/>
                          </a:solidFill>
                          <a:effectLst/>
                        </a:rPr>
                        <a:t> </a:t>
                      </a:r>
                      <a:r>
                        <a:rPr lang="fr-FR" sz="1300" u="none" strike="noStrike" dirty="0" err="1">
                          <a:solidFill>
                            <a:schemeClr val="tx1"/>
                          </a:solidFill>
                          <a:effectLst/>
                        </a:rPr>
                        <a:t>Language</a:t>
                      </a:r>
                      <a:r>
                        <a:rPr lang="fr-FR" sz="1300" u="none" strike="noStrike" dirty="0">
                          <a:solidFill>
                            <a:schemeClr val="tx1"/>
                          </a:solidFill>
                          <a:effectLst/>
                        </a:rPr>
                        <a:t>).</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a:solidFill>
                            <a:schemeClr val="tx1"/>
                          </a:solidFill>
                          <a:effectLst/>
                        </a:rPr>
                        <a:t>Varie selon le type de base NoSQL (ex. MongoDB : MongoDB Query Language).</a:t>
                      </a:r>
                      <a:endParaRPr lang="fr-FR" sz="1300" b="0" i="0" u="none" strike="noStrike">
                        <a:solidFill>
                          <a:schemeClr val="tx1"/>
                        </a:solidFill>
                        <a:effectLst/>
                        <a:latin typeface="Bell MT" panose="02020503060305020303" pitchFamily="18" charset="0"/>
                      </a:endParaRPr>
                    </a:p>
                  </a:txBody>
                  <a:tcPr marL="9525" marR="9525" marT="9525" marB="0" anchor="b"/>
                </a:tc>
                <a:extLst>
                  <a:ext uri="{0D108BD9-81ED-4DB2-BD59-A6C34878D82A}">
                    <a16:rowId xmlns:a16="http://schemas.microsoft.com/office/drawing/2014/main" val="1500140469"/>
                  </a:ext>
                </a:extLst>
              </a:tr>
              <a:tr h="370840">
                <a:tc>
                  <a:txBody>
                    <a:bodyPr/>
                    <a:lstStyle/>
                    <a:p>
                      <a:pPr algn="ctr" fontAlgn="b"/>
                      <a:r>
                        <a:rPr lang="fr-FR" sz="1300" u="none" strike="noStrike" dirty="0">
                          <a:solidFill>
                            <a:schemeClr val="tx1"/>
                          </a:solidFill>
                          <a:effectLst/>
                        </a:rPr>
                        <a:t>Schéma</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dirty="0">
                          <a:solidFill>
                            <a:schemeClr val="tx1"/>
                          </a:solidFill>
                          <a:effectLst/>
                        </a:rPr>
                        <a:t>Schéma fixe, la structure des données doit être définie avant.</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a:solidFill>
                            <a:schemeClr val="tx1"/>
                          </a:solidFill>
                          <a:effectLst/>
                        </a:rPr>
                        <a:t>Pas de schéma fixe, structure flexible.</a:t>
                      </a:r>
                      <a:endParaRPr lang="fr-FR" sz="1300" b="0" i="0" u="none" strike="noStrike">
                        <a:solidFill>
                          <a:schemeClr val="tx1"/>
                        </a:solidFill>
                        <a:effectLst/>
                        <a:latin typeface="Bell MT" panose="02020503060305020303" pitchFamily="18" charset="0"/>
                      </a:endParaRPr>
                    </a:p>
                  </a:txBody>
                  <a:tcPr marL="9525" marR="9525" marT="9525" marB="0" anchor="b"/>
                </a:tc>
                <a:extLst>
                  <a:ext uri="{0D108BD9-81ED-4DB2-BD59-A6C34878D82A}">
                    <a16:rowId xmlns:a16="http://schemas.microsoft.com/office/drawing/2014/main" val="1917712667"/>
                  </a:ext>
                </a:extLst>
              </a:tr>
              <a:tr h="370840">
                <a:tc>
                  <a:txBody>
                    <a:bodyPr/>
                    <a:lstStyle/>
                    <a:p>
                      <a:pPr algn="ctr" fontAlgn="b"/>
                      <a:r>
                        <a:rPr lang="fr-FR" sz="1300" u="none" strike="noStrike" dirty="0">
                          <a:solidFill>
                            <a:schemeClr val="tx1"/>
                          </a:solidFill>
                          <a:effectLst/>
                        </a:rPr>
                        <a:t>Scalabilité</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dirty="0">
                          <a:solidFill>
                            <a:schemeClr val="tx1"/>
                          </a:solidFill>
                          <a:effectLst/>
                        </a:rPr>
                        <a:t>Scalabilité verticale (ajout de puissance à un seul serveur).</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dirty="0">
                          <a:solidFill>
                            <a:schemeClr val="tx1"/>
                          </a:solidFill>
                          <a:effectLst/>
                        </a:rPr>
                        <a:t>Scalabilité horizontale (ajout de serveurs pour gérer plus de données).</a:t>
                      </a:r>
                      <a:endParaRPr lang="fr-FR" sz="1300" b="0" i="0" u="none" strike="noStrike" dirty="0">
                        <a:solidFill>
                          <a:schemeClr val="tx1"/>
                        </a:solidFill>
                        <a:effectLst/>
                        <a:latin typeface="Bell MT" panose="02020503060305020303" pitchFamily="18" charset="0"/>
                      </a:endParaRPr>
                    </a:p>
                  </a:txBody>
                  <a:tcPr marL="9525" marR="9525" marT="9525" marB="0" anchor="b"/>
                </a:tc>
                <a:extLst>
                  <a:ext uri="{0D108BD9-81ED-4DB2-BD59-A6C34878D82A}">
                    <a16:rowId xmlns:a16="http://schemas.microsoft.com/office/drawing/2014/main" val="4008190959"/>
                  </a:ext>
                </a:extLst>
              </a:tr>
              <a:tr h="84508">
                <a:tc>
                  <a:txBody>
                    <a:bodyPr/>
                    <a:lstStyle/>
                    <a:p>
                      <a:pPr algn="ctr" fontAlgn="b"/>
                      <a:r>
                        <a:rPr lang="fr-FR" sz="1300" u="none" strike="noStrike" dirty="0">
                          <a:solidFill>
                            <a:schemeClr val="tx1"/>
                          </a:solidFill>
                          <a:effectLst/>
                        </a:rPr>
                        <a:t>Transactions ACID</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dirty="0">
                          <a:solidFill>
                            <a:schemeClr val="tx1"/>
                          </a:solidFill>
                          <a:effectLst/>
                        </a:rPr>
                        <a:t>Respecte les transactions ACID (Atomicité, Cohérence, Isolation, Durabilité).</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a:solidFill>
                            <a:schemeClr val="tx1"/>
                          </a:solidFill>
                          <a:effectLst/>
                        </a:rPr>
                        <a:t>Les transactions ne sont pas toujours ACID, mais souvent BASE (Basically Available, Soft state, Eventually consistent).</a:t>
                      </a:r>
                      <a:endParaRPr lang="fr-FR" sz="1300" b="0" i="0" u="none" strike="noStrike">
                        <a:solidFill>
                          <a:schemeClr val="tx1"/>
                        </a:solidFill>
                        <a:effectLst/>
                        <a:latin typeface="Bell MT" panose="02020503060305020303" pitchFamily="18" charset="0"/>
                      </a:endParaRPr>
                    </a:p>
                  </a:txBody>
                  <a:tcPr marL="9525" marR="9525" marT="9525" marB="0" anchor="b"/>
                </a:tc>
                <a:extLst>
                  <a:ext uri="{0D108BD9-81ED-4DB2-BD59-A6C34878D82A}">
                    <a16:rowId xmlns:a16="http://schemas.microsoft.com/office/drawing/2014/main" val="1716152711"/>
                  </a:ext>
                </a:extLst>
              </a:tr>
              <a:tr h="370840">
                <a:tc>
                  <a:txBody>
                    <a:bodyPr/>
                    <a:lstStyle/>
                    <a:p>
                      <a:pPr algn="ctr" fontAlgn="b"/>
                      <a:r>
                        <a:rPr lang="fr-FR" sz="1300" u="none" strike="noStrike" dirty="0">
                          <a:solidFill>
                            <a:schemeClr val="tx1"/>
                          </a:solidFill>
                          <a:effectLst/>
                        </a:rPr>
                        <a:t>Intégrité des données</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dirty="0">
                          <a:solidFill>
                            <a:schemeClr val="tx1"/>
                          </a:solidFill>
                          <a:effectLst/>
                        </a:rPr>
                        <a:t>Forte intégrité des données grâce aux relations et contraintes (ex. clés primaires et étrangères).</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a:solidFill>
                            <a:schemeClr val="tx1"/>
                          </a:solidFill>
                          <a:effectLst/>
                        </a:rPr>
                        <a:t>Moins de contraintes sur l'intégrité des données.</a:t>
                      </a:r>
                      <a:endParaRPr lang="fr-FR" sz="1300" b="0" i="0" u="none" strike="noStrike">
                        <a:solidFill>
                          <a:schemeClr val="tx1"/>
                        </a:solidFill>
                        <a:effectLst/>
                        <a:latin typeface="Bell MT" panose="02020503060305020303" pitchFamily="18" charset="0"/>
                      </a:endParaRPr>
                    </a:p>
                  </a:txBody>
                  <a:tcPr marL="9525" marR="9525" marT="9525" marB="0" anchor="b"/>
                </a:tc>
                <a:extLst>
                  <a:ext uri="{0D108BD9-81ED-4DB2-BD59-A6C34878D82A}">
                    <a16:rowId xmlns:a16="http://schemas.microsoft.com/office/drawing/2014/main" val="2139518478"/>
                  </a:ext>
                </a:extLst>
              </a:tr>
              <a:tr h="370840">
                <a:tc>
                  <a:txBody>
                    <a:bodyPr/>
                    <a:lstStyle/>
                    <a:p>
                      <a:pPr algn="ctr" fontAlgn="b"/>
                      <a:r>
                        <a:rPr lang="fr-FR" sz="1300" u="none" strike="noStrike" dirty="0">
                          <a:solidFill>
                            <a:schemeClr val="tx1"/>
                          </a:solidFill>
                          <a:effectLst/>
                        </a:rPr>
                        <a:t>Cas d'utilisation</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dirty="0">
                          <a:solidFill>
                            <a:schemeClr val="tx1"/>
                          </a:solidFill>
                          <a:effectLst/>
                        </a:rPr>
                        <a:t>Idéal pour les applications transactionnelles (banques, ERP).</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dirty="0">
                          <a:solidFill>
                            <a:schemeClr val="tx1"/>
                          </a:solidFill>
                          <a:effectLst/>
                        </a:rPr>
                        <a:t>Idéal pour les applications nécessitant une grande scalabilité, comme les réseaux sociaux, le Big Data, IoT.</a:t>
                      </a:r>
                      <a:endParaRPr lang="fr-FR" sz="1300" b="0" i="0" u="none" strike="noStrike" dirty="0">
                        <a:solidFill>
                          <a:schemeClr val="tx1"/>
                        </a:solidFill>
                        <a:effectLst/>
                        <a:latin typeface="Bell MT" panose="02020503060305020303" pitchFamily="18" charset="0"/>
                      </a:endParaRPr>
                    </a:p>
                  </a:txBody>
                  <a:tcPr marL="9525" marR="9525" marT="9525" marB="0" anchor="b"/>
                </a:tc>
                <a:extLst>
                  <a:ext uri="{0D108BD9-81ED-4DB2-BD59-A6C34878D82A}">
                    <a16:rowId xmlns:a16="http://schemas.microsoft.com/office/drawing/2014/main" val="621482546"/>
                  </a:ext>
                </a:extLst>
              </a:tr>
              <a:tr h="370840">
                <a:tc>
                  <a:txBody>
                    <a:bodyPr/>
                    <a:lstStyle/>
                    <a:p>
                      <a:pPr algn="ctr" fontAlgn="b"/>
                      <a:r>
                        <a:rPr lang="fr-FR" sz="1300" u="none" strike="noStrike" dirty="0">
                          <a:solidFill>
                            <a:schemeClr val="tx1"/>
                          </a:solidFill>
                          <a:effectLst/>
                        </a:rPr>
                        <a:t>Exemples d'implémentation</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dirty="0">
                          <a:solidFill>
                            <a:schemeClr val="tx1"/>
                          </a:solidFill>
                          <a:effectLst/>
                        </a:rPr>
                        <a:t>MySQL, PostgreSQL, Oracle, SQL Server.</a:t>
                      </a:r>
                      <a:endParaRPr lang="fr-FR" sz="1300" b="0" i="0" u="none" strike="noStrike" dirty="0">
                        <a:solidFill>
                          <a:schemeClr val="tx1"/>
                        </a:solidFill>
                        <a:effectLst/>
                        <a:latin typeface="Bell MT" panose="02020503060305020303" pitchFamily="18" charset="0"/>
                      </a:endParaRPr>
                    </a:p>
                  </a:txBody>
                  <a:tcPr marL="9525" marR="9525" marT="9525" marB="0" anchor="b"/>
                </a:tc>
                <a:tc>
                  <a:txBody>
                    <a:bodyPr/>
                    <a:lstStyle/>
                    <a:p>
                      <a:pPr algn="l" fontAlgn="b"/>
                      <a:r>
                        <a:rPr lang="fr-FR" sz="1300" u="none" strike="noStrike" dirty="0">
                          <a:solidFill>
                            <a:schemeClr val="tx1"/>
                          </a:solidFill>
                          <a:effectLst/>
                        </a:rPr>
                        <a:t>MongoDB, Cassandra, Redis, Neo4j.</a:t>
                      </a:r>
                      <a:endParaRPr lang="fr-FR" sz="1300" b="0" i="0" u="none" strike="noStrike" dirty="0">
                        <a:solidFill>
                          <a:schemeClr val="tx1"/>
                        </a:solidFill>
                        <a:effectLst/>
                        <a:latin typeface="Bell MT" panose="02020503060305020303" pitchFamily="18" charset="0"/>
                      </a:endParaRPr>
                    </a:p>
                  </a:txBody>
                  <a:tcPr marL="9525" marR="9525" marT="9525" marB="0" anchor="b"/>
                </a:tc>
                <a:extLst>
                  <a:ext uri="{0D108BD9-81ED-4DB2-BD59-A6C34878D82A}">
                    <a16:rowId xmlns:a16="http://schemas.microsoft.com/office/drawing/2014/main" val="3496423450"/>
                  </a:ext>
                </a:extLst>
              </a:tr>
            </a:tbl>
          </a:graphicData>
        </a:graphic>
      </p:graphicFrame>
      <p:sp>
        <p:nvSpPr>
          <p:cNvPr id="4" name="Date Placeholder 3">
            <a:extLst>
              <a:ext uri="{FF2B5EF4-FFF2-40B4-BE49-F238E27FC236}">
                <a16:creationId xmlns:a16="http://schemas.microsoft.com/office/drawing/2014/main" id="{4AD2B36B-5C82-4276-93A7-D42036269EDA}"/>
              </a:ext>
            </a:extLst>
          </p:cNvPr>
          <p:cNvSpPr>
            <a:spLocks noGrp="1"/>
          </p:cNvSpPr>
          <p:nvPr>
            <p:ph type="dt" sz="half" idx="10"/>
          </p:nvPr>
        </p:nvSpPr>
        <p:spPr/>
        <p:txBody>
          <a:bodyPr/>
          <a:lstStyle/>
          <a:p>
            <a:fld id="{D6E0C241-3FA3-4716-90C8-C45D83DA81BC}" type="datetime1">
              <a:rPr lang="en-US" smtClean="0"/>
              <a:t>1/12/2025</a:t>
            </a:fld>
            <a:endParaRPr lang="en-US"/>
          </a:p>
        </p:txBody>
      </p:sp>
      <p:sp>
        <p:nvSpPr>
          <p:cNvPr id="5" name="Footer Placeholder 4">
            <a:extLst>
              <a:ext uri="{FF2B5EF4-FFF2-40B4-BE49-F238E27FC236}">
                <a16:creationId xmlns:a16="http://schemas.microsoft.com/office/drawing/2014/main" id="{23C3F350-F361-4745-A688-9F416A021422}"/>
              </a:ext>
            </a:extLst>
          </p:cNvPr>
          <p:cNvSpPr>
            <a:spLocks noGrp="1"/>
          </p:cNvSpPr>
          <p:nvPr>
            <p:ph type="ftr" sz="quarter" idx="11"/>
          </p:nvPr>
        </p:nvSpPr>
        <p:spPr/>
        <p:txBody>
          <a:bodyPr/>
          <a:lstStyle/>
          <a:p>
            <a:r>
              <a:rPr lang="en-US"/>
              <a:t>Base de données</a:t>
            </a:r>
            <a:endParaRPr lang="en-US" dirty="0"/>
          </a:p>
        </p:txBody>
      </p:sp>
      <p:sp>
        <p:nvSpPr>
          <p:cNvPr id="6" name="Slide Number Placeholder 5">
            <a:extLst>
              <a:ext uri="{FF2B5EF4-FFF2-40B4-BE49-F238E27FC236}">
                <a16:creationId xmlns:a16="http://schemas.microsoft.com/office/drawing/2014/main" id="{A2416064-C092-40B8-81FB-D8D1C9594968}"/>
              </a:ext>
            </a:extLst>
          </p:cNvPr>
          <p:cNvSpPr>
            <a:spLocks noGrp="1"/>
          </p:cNvSpPr>
          <p:nvPr>
            <p:ph type="sldNum" sz="quarter" idx="12"/>
          </p:nvPr>
        </p:nvSpPr>
        <p:spPr/>
        <p:txBody>
          <a:bodyPr/>
          <a:lstStyle/>
          <a:p>
            <a:fld id="{B7CBE8AE-9389-4E4D-966C-8642C3CA71EB}" type="slidenum">
              <a:rPr lang="en-US" smtClean="0"/>
              <a:t>7</a:t>
            </a:fld>
            <a:endParaRPr lang="en-US"/>
          </a:p>
        </p:txBody>
      </p:sp>
    </p:spTree>
    <p:extLst>
      <p:ext uri="{BB962C8B-B14F-4D97-AF65-F5344CB8AC3E}">
        <p14:creationId xmlns:p14="http://schemas.microsoft.com/office/powerpoint/2010/main" val="52811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017A-C9DC-4466-BEF9-747FA9E6A3CF}"/>
              </a:ext>
            </a:extLst>
          </p:cNvPr>
          <p:cNvSpPr>
            <a:spLocks noGrp="1"/>
          </p:cNvSpPr>
          <p:nvPr>
            <p:ph type="title"/>
          </p:nvPr>
        </p:nvSpPr>
        <p:spPr>
          <a:xfrm>
            <a:off x="838200" y="63121"/>
            <a:ext cx="10515600" cy="999441"/>
          </a:xfrm>
        </p:spPr>
        <p:txBody>
          <a:bodyPr>
            <a:noAutofit/>
          </a:bodyPr>
          <a:lstStyle/>
          <a:p>
            <a:pPr algn="ctr"/>
            <a:r>
              <a:rPr lang="fr-FR" sz="3200" b="1" dirty="0"/>
              <a:t>Exemples graphiques des structures de bases de données SQL et NoSQL (documentaire)</a:t>
            </a:r>
          </a:p>
        </p:txBody>
      </p:sp>
      <p:sp>
        <p:nvSpPr>
          <p:cNvPr id="4" name="Date Placeholder 3">
            <a:extLst>
              <a:ext uri="{FF2B5EF4-FFF2-40B4-BE49-F238E27FC236}">
                <a16:creationId xmlns:a16="http://schemas.microsoft.com/office/drawing/2014/main" id="{4AD2B36B-5C82-4276-93A7-D42036269EDA}"/>
              </a:ext>
            </a:extLst>
          </p:cNvPr>
          <p:cNvSpPr>
            <a:spLocks noGrp="1"/>
          </p:cNvSpPr>
          <p:nvPr>
            <p:ph type="dt" sz="half" idx="10"/>
          </p:nvPr>
        </p:nvSpPr>
        <p:spPr/>
        <p:txBody>
          <a:bodyPr/>
          <a:lstStyle/>
          <a:p>
            <a:fld id="{D6E0C241-3FA3-4716-90C8-C45D83DA81BC}" type="datetime1">
              <a:rPr lang="en-US" smtClean="0"/>
              <a:t>1/12/2025</a:t>
            </a:fld>
            <a:endParaRPr lang="en-US"/>
          </a:p>
        </p:txBody>
      </p:sp>
      <p:sp>
        <p:nvSpPr>
          <p:cNvPr id="5" name="Footer Placeholder 4">
            <a:extLst>
              <a:ext uri="{FF2B5EF4-FFF2-40B4-BE49-F238E27FC236}">
                <a16:creationId xmlns:a16="http://schemas.microsoft.com/office/drawing/2014/main" id="{23C3F350-F361-4745-A688-9F416A021422}"/>
              </a:ext>
            </a:extLst>
          </p:cNvPr>
          <p:cNvSpPr>
            <a:spLocks noGrp="1"/>
          </p:cNvSpPr>
          <p:nvPr>
            <p:ph type="ftr" sz="quarter" idx="11"/>
          </p:nvPr>
        </p:nvSpPr>
        <p:spPr/>
        <p:txBody>
          <a:bodyPr/>
          <a:lstStyle/>
          <a:p>
            <a:r>
              <a:rPr lang="en-US"/>
              <a:t>Base de données</a:t>
            </a:r>
            <a:endParaRPr lang="en-US" dirty="0"/>
          </a:p>
        </p:txBody>
      </p:sp>
      <p:sp>
        <p:nvSpPr>
          <p:cNvPr id="6" name="Slide Number Placeholder 5">
            <a:extLst>
              <a:ext uri="{FF2B5EF4-FFF2-40B4-BE49-F238E27FC236}">
                <a16:creationId xmlns:a16="http://schemas.microsoft.com/office/drawing/2014/main" id="{A2416064-C092-40B8-81FB-D8D1C9594968}"/>
              </a:ext>
            </a:extLst>
          </p:cNvPr>
          <p:cNvSpPr>
            <a:spLocks noGrp="1"/>
          </p:cNvSpPr>
          <p:nvPr>
            <p:ph type="sldNum" sz="quarter" idx="12"/>
          </p:nvPr>
        </p:nvSpPr>
        <p:spPr/>
        <p:txBody>
          <a:bodyPr/>
          <a:lstStyle/>
          <a:p>
            <a:fld id="{B7CBE8AE-9389-4E4D-966C-8642C3CA71EB}" type="slidenum">
              <a:rPr lang="en-US" smtClean="0"/>
              <a:t>8</a:t>
            </a:fld>
            <a:endParaRPr lang="en-US"/>
          </a:p>
        </p:txBody>
      </p:sp>
      <p:pic>
        <p:nvPicPr>
          <p:cNvPr id="7" name="Picture 6">
            <a:extLst>
              <a:ext uri="{FF2B5EF4-FFF2-40B4-BE49-F238E27FC236}">
                <a16:creationId xmlns:a16="http://schemas.microsoft.com/office/drawing/2014/main" id="{E4479C69-0058-4659-AD58-C7CFAA3B6D4E}"/>
              </a:ext>
            </a:extLst>
          </p:cNvPr>
          <p:cNvPicPr>
            <a:picLocks noChangeAspect="1"/>
          </p:cNvPicPr>
          <p:nvPr/>
        </p:nvPicPr>
        <p:blipFill rotWithShape="1">
          <a:blip r:embed="rId2">
            <a:extLst>
              <a:ext uri="{28A0092B-C50C-407E-A947-70E740481C1C}">
                <a14:useLocalDpi xmlns:a14="http://schemas.microsoft.com/office/drawing/2010/main" val="0"/>
              </a:ext>
            </a:extLst>
          </a:blip>
          <a:srcRect l="7094" t="2380" r="6001" b="1863"/>
          <a:stretch/>
        </p:blipFill>
        <p:spPr>
          <a:xfrm>
            <a:off x="75501" y="1937287"/>
            <a:ext cx="3525846" cy="4053173"/>
          </a:xfrm>
          <a:prstGeom prst="rect">
            <a:avLst/>
          </a:prstGeom>
        </p:spPr>
      </p:pic>
      <p:pic>
        <p:nvPicPr>
          <p:cNvPr id="12" name="Picture 11">
            <a:extLst>
              <a:ext uri="{FF2B5EF4-FFF2-40B4-BE49-F238E27FC236}">
                <a16:creationId xmlns:a16="http://schemas.microsoft.com/office/drawing/2014/main" id="{63B187C8-9C70-4929-B47A-B22836283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0654" y="1937287"/>
            <a:ext cx="3601346" cy="4320000"/>
          </a:xfrm>
          <a:prstGeom prst="rect">
            <a:avLst/>
          </a:prstGeom>
        </p:spPr>
      </p:pic>
      <p:sp>
        <p:nvSpPr>
          <p:cNvPr id="13" name="Rectangle 12">
            <a:extLst>
              <a:ext uri="{FF2B5EF4-FFF2-40B4-BE49-F238E27FC236}">
                <a16:creationId xmlns:a16="http://schemas.microsoft.com/office/drawing/2014/main" id="{1FF315B1-84C1-42DB-97EB-B99B3C7C9FFE}"/>
              </a:ext>
            </a:extLst>
          </p:cNvPr>
          <p:cNvSpPr/>
          <p:nvPr/>
        </p:nvSpPr>
        <p:spPr>
          <a:xfrm>
            <a:off x="201335" y="1318062"/>
            <a:ext cx="529883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latin typeface="Bell MT" panose="02020503060305020303" pitchFamily="18" charset="0"/>
              </a:rPr>
              <a:t>Modèle Relationnel (SQL)</a:t>
            </a:r>
          </a:p>
        </p:txBody>
      </p:sp>
      <p:sp>
        <p:nvSpPr>
          <p:cNvPr id="14" name="Rectangle 13">
            <a:extLst>
              <a:ext uri="{FF2B5EF4-FFF2-40B4-BE49-F238E27FC236}">
                <a16:creationId xmlns:a16="http://schemas.microsoft.com/office/drawing/2014/main" id="{25AE08DB-C22A-4AC3-90DD-FFE6D4695C1C}"/>
              </a:ext>
            </a:extLst>
          </p:cNvPr>
          <p:cNvSpPr/>
          <p:nvPr/>
        </p:nvSpPr>
        <p:spPr>
          <a:xfrm>
            <a:off x="6576969" y="1410400"/>
            <a:ext cx="5615031" cy="526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latin typeface="Bell MT" panose="02020503060305020303" pitchFamily="18" charset="0"/>
              </a:rPr>
              <a:t>Modèle Non Relationnel (NoSQL) Document JSON</a:t>
            </a:r>
          </a:p>
        </p:txBody>
      </p:sp>
      <p:sp>
        <p:nvSpPr>
          <p:cNvPr id="16" name="TextBox 15">
            <a:extLst>
              <a:ext uri="{FF2B5EF4-FFF2-40B4-BE49-F238E27FC236}">
                <a16:creationId xmlns:a16="http://schemas.microsoft.com/office/drawing/2014/main" id="{B6F0F8BE-069F-4D3F-B074-5C64F3FB4E96}"/>
              </a:ext>
            </a:extLst>
          </p:cNvPr>
          <p:cNvSpPr txBox="1"/>
          <p:nvPr/>
        </p:nvSpPr>
        <p:spPr>
          <a:xfrm>
            <a:off x="3601347" y="1673843"/>
            <a:ext cx="2013685" cy="5047536"/>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fr-FR" sz="1600" dirty="0">
                <a:latin typeface="Bell MT" panose="02020503060305020303" pitchFamily="18" charset="0"/>
              </a:rPr>
              <a:t>Information stockées dans des tables en forme de lignes et colonnes </a:t>
            </a:r>
          </a:p>
          <a:p>
            <a:pPr marL="285750" indent="-285750">
              <a:buClr>
                <a:schemeClr val="accent6"/>
              </a:buClr>
              <a:buFont typeface="Wingdings" panose="05000000000000000000" pitchFamily="2" charset="2"/>
              <a:buChar char="ü"/>
            </a:pPr>
            <a:r>
              <a:rPr lang="fr-FR" sz="1600" dirty="0">
                <a:latin typeface="Bell MT" panose="02020503060305020303" pitchFamily="18" charset="0"/>
              </a:rPr>
              <a:t>L’information est obtenue à partir des rélations entre tables dépendants </a:t>
            </a:r>
          </a:p>
          <a:p>
            <a:pPr marL="285750" indent="-285750">
              <a:buClr>
                <a:schemeClr val="accent6"/>
              </a:buClr>
              <a:buFont typeface="Wingdings" panose="05000000000000000000" pitchFamily="2" charset="2"/>
              <a:buChar char="ü"/>
            </a:pPr>
            <a:r>
              <a:rPr lang="fr-FR" sz="1600" dirty="0">
                <a:latin typeface="Bell MT" panose="02020503060305020303" pitchFamily="18" charset="0"/>
              </a:rPr>
              <a:t>Les tables sont joints à l’aide de clés primaires et étrangères</a:t>
            </a:r>
          </a:p>
          <a:p>
            <a:pPr marL="285750" indent="-285750">
              <a:buClr>
                <a:schemeClr val="accent6"/>
              </a:buClr>
              <a:buFont typeface="Wingdings" panose="05000000000000000000" pitchFamily="2" charset="2"/>
              <a:buChar char="ü"/>
            </a:pPr>
            <a:r>
              <a:rPr lang="fr-FR" sz="1600" dirty="0">
                <a:latin typeface="Bell MT" panose="02020503060305020303" pitchFamily="18" charset="0"/>
              </a:rPr>
              <a:t>Schémas généralement très contraintes et conçu pour éviter des incohérences et des redondances</a:t>
            </a:r>
          </a:p>
          <a:p>
            <a:pPr marL="285750" indent="-285750">
              <a:buFont typeface="Arial" panose="020B0604020202020204" pitchFamily="34" charset="0"/>
              <a:buChar char="•"/>
            </a:pPr>
            <a:endParaRPr lang="fr-FR" dirty="0"/>
          </a:p>
        </p:txBody>
      </p:sp>
      <p:sp>
        <p:nvSpPr>
          <p:cNvPr id="17" name="TextBox 16">
            <a:extLst>
              <a:ext uri="{FF2B5EF4-FFF2-40B4-BE49-F238E27FC236}">
                <a16:creationId xmlns:a16="http://schemas.microsoft.com/office/drawing/2014/main" id="{43906DB8-3DBB-47C1-B408-992381F1204E}"/>
              </a:ext>
            </a:extLst>
          </p:cNvPr>
          <p:cNvSpPr txBox="1"/>
          <p:nvPr/>
        </p:nvSpPr>
        <p:spPr>
          <a:xfrm>
            <a:off x="6504265" y="2047478"/>
            <a:ext cx="2086389" cy="4308872"/>
          </a:xfrm>
          <a:prstGeom prst="rect">
            <a:avLst/>
          </a:prstGeom>
          <a:noFill/>
        </p:spPr>
        <p:txBody>
          <a:bodyPr wrap="square" rtlCol="0">
            <a:spAutoFit/>
          </a:bodyPr>
          <a:lstStyle/>
          <a:p>
            <a:pPr marL="285750" indent="-285750">
              <a:buClr>
                <a:schemeClr val="accent6"/>
              </a:buClr>
              <a:buFont typeface="Wingdings" panose="05000000000000000000" pitchFamily="2" charset="2"/>
              <a:buChar char="ü"/>
            </a:pPr>
            <a:r>
              <a:rPr lang="fr-FR" sz="1600" dirty="0">
                <a:latin typeface="Bell MT" panose="02020503060305020303" pitchFamily="18" charset="0"/>
              </a:rPr>
              <a:t>L’information est stockée comme une collection de documents</a:t>
            </a:r>
          </a:p>
          <a:p>
            <a:pPr marL="285750" indent="-285750">
              <a:buClr>
                <a:schemeClr val="accent6"/>
              </a:buClr>
              <a:buFont typeface="Wingdings" panose="05000000000000000000" pitchFamily="2" charset="2"/>
              <a:buChar char="ü"/>
            </a:pPr>
            <a:r>
              <a:rPr lang="fr-FR" sz="1600" dirty="0">
                <a:latin typeface="Bell MT" panose="02020503060305020303" pitchFamily="18" charset="0"/>
              </a:rPr>
              <a:t>L’information est obtenue à partir de documents indépendants imbriqués (documents JSON)    </a:t>
            </a:r>
          </a:p>
          <a:p>
            <a:pPr marL="285750" indent="-285750">
              <a:buClr>
                <a:schemeClr val="accent6"/>
              </a:buClr>
              <a:buFont typeface="Wingdings" panose="05000000000000000000" pitchFamily="2" charset="2"/>
              <a:buChar char="ü"/>
            </a:pPr>
            <a:r>
              <a:rPr lang="fr-FR" sz="1600" dirty="0">
                <a:latin typeface="Bell MT" panose="02020503060305020303" pitchFamily="18" charset="0"/>
              </a:rPr>
              <a:t>Schémas généralement moins contraintes plus susceptibles aux incohérences et aux redondances</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2110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017A-C9DC-4466-BEF9-747FA9E6A3CF}"/>
              </a:ext>
            </a:extLst>
          </p:cNvPr>
          <p:cNvSpPr>
            <a:spLocks noGrp="1"/>
          </p:cNvSpPr>
          <p:nvPr>
            <p:ph type="title"/>
          </p:nvPr>
        </p:nvSpPr>
        <p:spPr>
          <a:xfrm>
            <a:off x="838200" y="365125"/>
            <a:ext cx="10515600" cy="999441"/>
          </a:xfrm>
        </p:spPr>
        <p:txBody>
          <a:bodyPr>
            <a:noAutofit/>
          </a:bodyPr>
          <a:lstStyle/>
          <a:p>
            <a:pPr algn="ctr"/>
            <a:br>
              <a:rPr lang="fr-FR" sz="3200" b="1" dirty="0"/>
            </a:br>
            <a:r>
              <a:rPr lang="fr-FR" sz="3200" b="1" dirty="0"/>
              <a:t>Applications des bases de données dans divers secteurs</a:t>
            </a:r>
            <a:br>
              <a:rPr lang="fr-FR" sz="3200" dirty="0"/>
            </a:br>
            <a:endParaRPr lang="fr-FR" sz="3200" b="1" dirty="0"/>
          </a:p>
        </p:txBody>
      </p:sp>
      <p:sp>
        <p:nvSpPr>
          <p:cNvPr id="3" name="Content Placeholder 2">
            <a:extLst>
              <a:ext uri="{FF2B5EF4-FFF2-40B4-BE49-F238E27FC236}">
                <a16:creationId xmlns:a16="http://schemas.microsoft.com/office/drawing/2014/main" id="{5DA56786-BF0B-48BF-915B-B08BCC0B0FB6}"/>
              </a:ext>
            </a:extLst>
          </p:cNvPr>
          <p:cNvSpPr>
            <a:spLocks noGrp="1"/>
          </p:cNvSpPr>
          <p:nvPr>
            <p:ph idx="1"/>
          </p:nvPr>
        </p:nvSpPr>
        <p:spPr>
          <a:xfrm>
            <a:off x="933893" y="1531632"/>
            <a:ext cx="10045505" cy="4657652"/>
          </a:xfrm>
        </p:spPr>
        <p:txBody>
          <a:bodyPr>
            <a:normAutofit/>
          </a:bodyPr>
          <a:lstStyle/>
          <a:p>
            <a:pPr algn="just">
              <a:lnSpc>
                <a:spcPct val="100000"/>
              </a:lnSpc>
              <a:buClr>
                <a:schemeClr val="accent6"/>
              </a:buClr>
              <a:buFont typeface="Wingdings" panose="05000000000000000000" pitchFamily="2" charset="2"/>
              <a:buChar char="ü"/>
            </a:pPr>
            <a:r>
              <a:rPr lang="fr-FR" dirty="0"/>
              <a:t> Les bases de données sont omniprésentes dans de nombreux secteurs :</a:t>
            </a:r>
          </a:p>
          <a:p>
            <a:pPr lvl="1">
              <a:lnSpc>
                <a:spcPct val="100000"/>
              </a:lnSpc>
              <a:buClr>
                <a:schemeClr val="accent6"/>
              </a:buClr>
              <a:buFont typeface="Wingdings" panose="05000000000000000000" pitchFamily="2" charset="2"/>
              <a:buChar char="ü"/>
            </a:pPr>
            <a:r>
              <a:rPr lang="fr-FR" b="1" dirty="0"/>
              <a:t>Secteur bancaire et financier</a:t>
            </a:r>
            <a:r>
              <a:rPr lang="fr-FR" dirty="0"/>
              <a:t> : gestion des transactions, analyse des risques, sécurité des données.</a:t>
            </a:r>
          </a:p>
          <a:p>
            <a:pPr lvl="1">
              <a:lnSpc>
                <a:spcPct val="100000"/>
              </a:lnSpc>
              <a:buClr>
                <a:schemeClr val="accent6"/>
              </a:buClr>
              <a:buFont typeface="Wingdings" panose="05000000000000000000" pitchFamily="2" charset="2"/>
              <a:buChar char="ü"/>
            </a:pPr>
            <a:r>
              <a:rPr lang="fr-FR" b="1" dirty="0"/>
              <a:t>Santé</a:t>
            </a:r>
            <a:r>
              <a:rPr lang="fr-FR" dirty="0"/>
              <a:t> : gestion des dossiers médicaux électroniques, suivi des patients, recherche biomédicale.</a:t>
            </a:r>
          </a:p>
          <a:p>
            <a:pPr lvl="1">
              <a:lnSpc>
                <a:spcPct val="100000"/>
              </a:lnSpc>
              <a:buClr>
                <a:schemeClr val="accent6"/>
              </a:buClr>
              <a:buFont typeface="Wingdings" panose="05000000000000000000" pitchFamily="2" charset="2"/>
              <a:buChar char="ü"/>
            </a:pPr>
            <a:r>
              <a:rPr lang="fr-FR" b="1" dirty="0"/>
              <a:t>Commerce en ligne</a:t>
            </a:r>
            <a:r>
              <a:rPr lang="fr-FR" dirty="0"/>
              <a:t> : gestion des stocks, recommandations personnalisées, traitement des commandes.</a:t>
            </a:r>
          </a:p>
          <a:p>
            <a:pPr lvl="1">
              <a:lnSpc>
                <a:spcPct val="100000"/>
              </a:lnSpc>
              <a:buClr>
                <a:schemeClr val="accent6"/>
              </a:buClr>
              <a:buFont typeface="Wingdings" panose="05000000000000000000" pitchFamily="2" charset="2"/>
              <a:buChar char="ü"/>
            </a:pPr>
            <a:r>
              <a:rPr lang="fr-FR" b="1" dirty="0"/>
              <a:t>Logistique</a:t>
            </a:r>
            <a:r>
              <a:rPr lang="fr-FR" dirty="0"/>
              <a:t> : suivi des expéditions, gestion des inventaires, optimisation des routes de transport</a:t>
            </a:r>
          </a:p>
        </p:txBody>
      </p:sp>
      <p:sp>
        <p:nvSpPr>
          <p:cNvPr id="4" name="Date Placeholder 3">
            <a:extLst>
              <a:ext uri="{FF2B5EF4-FFF2-40B4-BE49-F238E27FC236}">
                <a16:creationId xmlns:a16="http://schemas.microsoft.com/office/drawing/2014/main" id="{4AD2B36B-5C82-4276-93A7-D42036269EDA}"/>
              </a:ext>
            </a:extLst>
          </p:cNvPr>
          <p:cNvSpPr>
            <a:spLocks noGrp="1"/>
          </p:cNvSpPr>
          <p:nvPr>
            <p:ph type="dt" sz="half" idx="10"/>
          </p:nvPr>
        </p:nvSpPr>
        <p:spPr/>
        <p:txBody>
          <a:bodyPr/>
          <a:lstStyle/>
          <a:p>
            <a:fld id="{D6E0C241-3FA3-4716-90C8-C45D83DA81BC}" type="datetime1">
              <a:rPr lang="en-US" smtClean="0"/>
              <a:t>1/12/2025</a:t>
            </a:fld>
            <a:endParaRPr lang="en-US"/>
          </a:p>
        </p:txBody>
      </p:sp>
      <p:sp>
        <p:nvSpPr>
          <p:cNvPr id="5" name="Footer Placeholder 4">
            <a:extLst>
              <a:ext uri="{FF2B5EF4-FFF2-40B4-BE49-F238E27FC236}">
                <a16:creationId xmlns:a16="http://schemas.microsoft.com/office/drawing/2014/main" id="{23C3F350-F361-4745-A688-9F416A021422}"/>
              </a:ext>
            </a:extLst>
          </p:cNvPr>
          <p:cNvSpPr>
            <a:spLocks noGrp="1"/>
          </p:cNvSpPr>
          <p:nvPr>
            <p:ph type="ftr" sz="quarter" idx="11"/>
          </p:nvPr>
        </p:nvSpPr>
        <p:spPr/>
        <p:txBody>
          <a:bodyPr/>
          <a:lstStyle/>
          <a:p>
            <a:r>
              <a:rPr lang="en-US"/>
              <a:t>Base de données</a:t>
            </a:r>
            <a:endParaRPr lang="en-US" dirty="0"/>
          </a:p>
        </p:txBody>
      </p:sp>
      <p:sp>
        <p:nvSpPr>
          <p:cNvPr id="6" name="Slide Number Placeholder 5">
            <a:extLst>
              <a:ext uri="{FF2B5EF4-FFF2-40B4-BE49-F238E27FC236}">
                <a16:creationId xmlns:a16="http://schemas.microsoft.com/office/drawing/2014/main" id="{A2416064-C092-40B8-81FB-D8D1C9594968}"/>
              </a:ext>
            </a:extLst>
          </p:cNvPr>
          <p:cNvSpPr>
            <a:spLocks noGrp="1"/>
          </p:cNvSpPr>
          <p:nvPr>
            <p:ph type="sldNum" sz="quarter" idx="12"/>
          </p:nvPr>
        </p:nvSpPr>
        <p:spPr/>
        <p:txBody>
          <a:bodyPr/>
          <a:lstStyle/>
          <a:p>
            <a:fld id="{B7CBE8AE-9389-4E4D-966C-8642C3CA71EB}" type="slidenum">
              <a:rPr lang="en-US" smtClean="0"/>
              <a:t>9</a:t>
            </a:fld>
            <a:endParaRPr lang="en-US"/>
          </a:p>
        </p:txBody>
      </p:sp>
    </p:spTree>
    <p:extLst>
      <p:ext uri="{BB962C8B-B14F-4D97-AF65-F5344CB8AC3E}">
        <p14:creationId xmlns:p14="http://schemas.microsoft.com/office/powerpoint/2010/main" val="3219152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75C528E-1BA2-4382-8856-345AFECED076}" vid="{376DE555-1096-43FB-960B-E5A523914F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8830</TotalTime>
  <Words>3135</Words>
  <Application>Microsoft Office PowerPoint</Application>
  <PresentationFormat>Widescreen</PresentationFormat>
  <Paragraphs>311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Aharoni</vt:lpstr>
      <vt:lpstr>Arial</vt:lpstr>
      <vt:lpstr>Bell MT</vt:lpstr>
      <vt:lpstr>Calibri</vt:lpstr>
      <vt:lpstr>Cambria Math</vt:lpstr>
      <vt:lpstr>Wingdings</vt:lpstr>
      <vt:lpstr>Office Theme</vt:lpstr>
      <vt:lpstr>PowerPoint Presentation</vt:lpstr>
      <vt:lpstr>Objectifs et évaluation du cours</vt:lpstr>
      <vt:lpstr>Contenu</vt:lpstr>
      <vt:lpstr>Qu’est-ce qu’une base de données </vt:lpstr>
      <vt:lpstr>Importance des base de données </vt:lpstr>
      <vt:lpstr>Types de bases de données </vt:lpstr>
      <vt:lpstr>Tableau Comparatif des types de base de données</vt:lpstr>
      <vt:lpstr>Exemples graphiques des structures de bases de données SQL et NoSQL (documentaire)</vt:lpstr>
      <vt:lpstr> Applications des bases de données dans divers secteurs </vt:lpstr>
      <vt:lpstr>Modélisation de données- Concepts basiques</vt:lpstr>
      <vt:lpstr>PowerPoint Presentation</vt:lpstr>
      <vt:lpstr>Exemples des modèles conceptuels (Entité-Association)</vt:lpstr>
      <vt:lpstr>Exemples des modèles conceptuels (Entité-Association) Exemple concrète Client-Produit</vt:lpstr>
      <vt:lpstr>Exercices à réaliser en cours </vt:lpstr>
      <vt:lpstr>Modèle Physique </vt:lpstr>
      <vt:lpstr>Modèle Physique </vt:lpstr>
      <vt:lpstr>Introduction au langage SQL  (Qu'est-ce que MariaDB et SQL)</vt:lpstr>
      <vt:lpstr>Installation de MariaDB (Distribution XAMPP)</vt:lpstr>
      <vt:lpstr>Installation de MariaDB (Distribution XAMPP) mise en route</vt:lpstr>
      <vt:lpstr>Installation de MariaDB (Distribution XAMPP) mise en route (principales fonctionnalités)</vt:lpstr>
      <vt:lpstr>Langage SQL (Matérialisation du modèle conceptuel au modèle physique)</vt:lpstr>
      <vt:lpstr>Synthèse des principales commandes SQL( MariaDB)</vt:lpstr>
      <vt:lpstr>Principales règles de passage d’un modèle conceptuel vers un modèle physique </vt:lpstr>
      <vt:lpstr>Exemple1: Passage du modèle conceptuel au modèle relationnel (Cours étudiants) </vt:lpstr>
      <vt:lpstr>Exemple 2: Passage du modèle conceptuel au modèle relationnel (Salariés) </vt:lpstr>
      <vt:lpstr>Exemples de requêtage SQL</vt:lpstr>
      <vt:lpstr>Exemples de requêtage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Debelo</dc:creator>
  <cp:lastModifiedBy>RHENALS_AIDI</cp:lastModifiedBy>
  <cp:revision>548</cp:revision>
  <dcterms:created xsi:type="dcterms:W3CDTF">2021-01-07T18:19:09Z</dcterms:created>
  <dcterms:modified xsi:type="dcterms:W3CDTF">2025-01-12T17:27:29Z</dcterms:modified>
</cp:coreProperties>
</file>