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CF600"/>
    <a:srgbClr val="FFC000"/>
    <a:srgbClr val="FF9900"/>
    <a:srgbClr val="FF5050"/>
    <a:srgbClr val="CC3399"/>
    <a:srgbClr val="993366"/>
    <a:srgbClr val="D60093"/>
    <a:srgbClr val="CC00C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3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8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2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2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9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6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6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7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6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-1" y="563420"/>
            <a:ext cx="9914021" cy="2022762"/>
            <a:chOff x="2911764" y="1089893"/>
            <a:chExt cx="7349836" cy="202276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325091" y="1089893"/>
              <a:ext cx="6936509" cy="2022762"/>
            </a:xfrm>
            <a:prstGeom prst="roundRect">
              <a:avLst>
                <a:gd name="adj" fmla="val 14634"/>
              </a:avLst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44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Control Structures</a:t>
              </a:r>
              <a:endPara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11764" y="1089893"/>
              <a:ext cx="826654" cy="2022762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0" y="3126511"/>
            <a:ext cx="8368145" cy="1427016"/>
            <a:chOff x="2911764" y="1089893"/>
            <a:chExt cx="7349836" cy="2022762"/>
          </a:xfrm>
          <a:solidFill>
            <a:srgbClr val="D60093"/>
          </a:solidFill>
        </p:grpSpPr>
        <p:sp>
          <p:nvSpPr>
            <p:cNvPr id="9" name="Rectangle à coins arrondis 8"/>
            <p:cNvSpPr/>
            <p:nvPr/>
          </p:nvSpPr>
          <p:spPr>
            <a:xfrm>
              <a:off x="3325091" y="1089893"/>
              <a:ext cx="6936509" cy="2022762"/>
            </a:xfrm>
            <a:prstGeom prst="roundRect">
              <a:avLst>
                <a:gd name="adj" fmla="val 146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200" b="1" dirty="0" smtClean="0">
                  <a:latin typeface="Simplified Arabic" panose="02020603050405020304" pitchFamily="18" charset="-78"/>
                  <a:cs typeface="Simplified Arabic" panose="02020603050405020304" pitchFamily="18" charset="-78"/>
                </a:rPr>
                <a:t>Conditional Code &amp; Loops</a:t>
              </a:r>
              <a:endParaRPr lang="en-US" sz="3200" b="1" dirty="0">
                <a:latin typeface="Simplified Arabic" panose="02020603050405020304" pitchFamily="18" charset="-78"/>
                <a:cs typeface="Simplified Arabic" panose="02020603050405020304" pitchFamily="18" charset="-78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11764" y="1089893"/>
              <a:ext cx="826654" cy="20227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677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9527" y="193964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Module Content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3016522" y="1118937"/>
            <a:ext cx="5754499" cy="920027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Conditional Statements (if statements &amp; Expressions)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16522" y="2400612"/>
            <a:ext cx="5754499" cy="920027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Boolean Values &amp; Operators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16522" y="3682287"/>
            <a:ext cx="5754499" cy="920027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Loops in JavaScript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16522" y="4963962"/>
            <a:ext cx="5754499" cy="920027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Error Handling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21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9527" y="193964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Conditional Code Execution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9527" y="2531166"/>
            <a:ext cx="3460235" cy="2366779"/>
            <a:chOff x="237227" y="990030"/>
            <a:chExt cx="3460235" cy="4099328"/>
          </a:xfrm>
        </p:grpSpPr>
        <p:sp>
          <p:nvSpPr>
            <p:cNvPr id="5" name="Rectangle 4"/>
            <p:cNvSpPr/>
            <p:nvPr/>
          </p:nvSpPr>
          <p:spPr>
            <a:xfrm>
              <a:off x="237227" y="990030"/>
              <a:ext cx="3460235" cy="1035991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alibri (Corps)"/>
                  <a:cs typeface="Segoe UI Light" panose="020B0502040204020203" pitchFamily="34" charset="0"/>
                </a:rPr>
                <a:t>Option A</a:t>
              </a:r>
              <a:endParaRPr lang="en-US" sz="2400" b="1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4149" y="2026020"/>
              <a:ext cx="3426389" cy="3063338"/>
            </a:xfrm>
            <a:prstGeom prst="rect">
              <a:avLst/>
            </a:prstGeom>
            <a:solidFill>
              <a:srgbClr val="CC3399">
                <a:alpha val="29020"/>
              </a:srgbClr>
            </a:solidFill>
            <a:ln w="285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e.g. add two numbers</a:t>
              </a:r>
              <a:endPara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3172932" y="862995"/>
            <a:ext cx="5020573" cy="68908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Function doSomething()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7524355" y="2531166"/>
            <a:ext cx="3292036" cy="2366779"/>
            <a:chOff x="237227" y="990030"/>
            <a:chExt cx="3426389" cy="3964765"/>
          </a:xfrm>
        </p:grpSpPr>
        <p:sp>
          <p:nvSpPr>
            <p:cNvPr id="10" name="Rectangle 9"/>
            <p:cNvSpPr/>
            <p:nvPr/>
          </p:nvSpPr>
          <p:spPr>
            <a:xfrm>
              <a:off x="237227" y="990030"/>
              <a:ext cx="3426389" cy="836200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alibri (Corps)"/>
                  <a:cs typeface="Segoe UI Light" panose="020B0502040204020203" pitchFamily="34" charset="0"/>
                </a:rPr>
                <a:t>Option B</a:t>
              </a:r>
              <a:endParaRPr lang="en-US" sz="2400" b="1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7227" y="1826230"/>
              <a:ext cx="3426389" cy="3128565"/>
            </a:xfrm>
            <a:prstGeom prst="rect">
              <a:avLst/>
            </a:prstGeom>
            <a:solidFill>
              <a:srgbClr val="CC3399">
                <a:alpha val="29020"/>
              </a:srgbClr>
            </a:solidFill>
            <a:ln w="285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e.g. subtract two numbers</a:t>
              </a:r>
              <a:endPara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endParaRPr>
            </a:p>
          </p:txBody>
        </p:sp>
      </p:grpSp>
      <p:cxnSp>
        <p:nvCxnSpPr>
          <p:cNvPr id="13" name="Connecteur en angle 12"/>
          <p:cNvCxnSpPr>
            <a:stCxn id="8" idx="2"/>
            <a:endCxn id="5" idx="0"/>
          </p:cNvCxnSpPr>
          <p:nvPr/>
        </p:nvCxnSpPr>
        <p:spPr>
          <a:xfrm rot="5400000">
            <a:off x="3461887" y="309833"/>
            <a:ext cx="979091" cy="3463574"/>
          </a:xfrm>
          <a:prstGeom prst="bentConnector3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ngle 13"/>
          <p:cNvCxnSpPr>
            <a:stCxn id="8" idx="2"/>
            <a:endCxn id="10" idx="0"/>
          </p:cNvCxnSpPr>
          <p:nvPr/>
        </p:nvCxnSpPr>
        <p:spPr>
          <a:xfrm rot="16200000" flipH="1">
            <a:off x="6937251" y="298043"/>
            <a:ext cx="979091" cy="348715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395842" y="1775702"/>
            <a:ext cx="2574758" cy="5318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If (some Condition)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496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2223" y="1256527"/>
            <a:ext cx="2000647" cy="47843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==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36622" y="1832748"/>
            <a:ext cx="4107299" cy="45291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Check for value equality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78881" y="1268525"/>
            <a:ext cx="3426389" cy="466436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e.g. a ==</a:t>
            </a:r>
            <a:r>
              <a:rPr lang="ar-DZ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b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2547" y="100995"/>
            <a:ext cx="8410073" cy="689080"/>
          </a:xfrm>
          <a:prstGeom prst="rect">
            <a:avLst/>
          </a:prstGeom>
          <a:solidFill>
            <a:srgbClr val="FCF600">
              <a:alpha val="2902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Important for </a:t>
            </a:r>
            <a:r>
              <a:rPr lang="en-US" sz="2000" b="1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Conditional</a:t>
            </a:r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sz="2000" b="1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Code</a:t>
            </a:r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: Return </a:t>
            </a:r>
            <a:r>
              <a:rPr lang="en-US" sz="2000" b="1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true</a:t>
            </a:r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 or </a:t>
            </a:r>
            <a:r>
              <a:rPr lang="en-US" sz="2000" b="1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false</a:t>
            </a:r>
            <a:endParaRPr lang="en-US" sz="2000" b="1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2221" y="1846558"/>
            <a:ext cx="2000647" cy="462182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libri (Corps)"/>
                <a:cs typeface="Segoe UI Light" panose="020B0502040204020203" pitchFamily="34" charset="0"/>
              </a:rPr>
              <a:t>!</a:t>
            </a:r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=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36623" y="1274651"/>
            <a:ext cx="4107299" cy="460310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Check for value inequality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78881" y="1825121"/>
            <a:ext cx="3426389" cy="460310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e.g. </a:t>
            </a:r>
            <a:r>
              <a: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a != b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2220" y="2418851"/>
            <a:ext cx="2000647" cy="444457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===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2219" y="2936559"/>
            <a:ext cx="2000647" cy="47788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!==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36621" y="2404655"/>
            <a:ext cx="4107299" cy="458653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Check for value AND type equality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36621" y="2936559"/>
            <a:ext cx="4107299" cy="477880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Check for value AND type inequality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78881" y="2404655"/>
            <a:ext cx="3426389" cy="446655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e.g. </a:t>
            </a:r>
            <a:r>
              <a: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A===b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78881" y="2947217"/>
            <a:ext cx="3426389" cy="477880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e.g. </a:t>
            </a:r>
            <a:r>
              <a: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a !== b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2218" y="3577628"/>
            <a:ext cx="2000647" cy="42169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libri (Corps)"/>
                <a:cs typeface="Segoe UI Light" panose="020B0502040204020203" pitchFamily="34" charset="0"/>
              </a:rPr>
              <a:t>&gt;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36621" y="3581385"/>
            <a:ext cx="4107299" cy="417222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Check for value being greater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78880" y="3575784"/>
            <a:ext cx="3426389" cy="422823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e.g. </a:t>
            </a:r>
            <a:r>
              <a: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a &gt; b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2217" y="4177052"/>
            <a:ext cx="2000647" cy="43898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&lt;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36620" y="4168733"/>
            <a:ext cx="4107299" cy="414539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Check for value being smaller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78880" y="4179157"/>
            <a:ext cx="3426389" cy="404115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e.g. </a:t>
            </a:r>
            <a:r>
              <a: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a &lt; b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6280" y="4750831"/>
            <a:ext cx="2000647" cy="40829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&gt;=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36619" y="4752901"/>
            <a:ext cx="4107299" cy="406220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Check for value being greater or equal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78880" y="4752901"/>
            <a:ext cx="3426389" cy="406220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e.g. </a:t>
            </a:r>
            <a:r>
              <a: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a &lt;= b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6280" y="5334776"/>
            <a:ext cx="2000647" cy="40829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&lt;=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36619" y="5336846"/>
            <a:ext cx="4107299" cy="406220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Check for value being smaller or equal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78880" y="5336846"/>
            <a:ext cx="3426389" cy="406220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e.g. </a:t>
            </a:r>
            <a:r>
              <a: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a &lt;= b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32217" y="5908555"/>
            <a:ext cx="2000647" cy="40829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!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812556" y="5910625"/>
            <a:ext cx="4107299" cy="406220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Check if NOT true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54817" y="5910625"/>
            <a:ext cx="3426389" cy="406220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e.g. </a:t>
            </a:r>
            <a:r>
              <a: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!a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98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7227" y="990030"/>
            <a:ext cx="3460235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{name: ‘Max’}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89527" y="193964"/>
            <a:ext cx="690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Beware of Objects &amp; Arrays in Comparisons</a:t>
            </a:r>
            <a:endParaRPr lang="en-US" sz="2800" b="1" dirty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86880" y="990029"/>
            <a:ext cx="3460235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{name: ‘Max’}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78976" y="990029"/>
            <a:ext cx="3426389" cy="782585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=== or ===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8" name="Triangle isocèle 27"/>
          <p:cNvSpPr/>
          <p:nvPr/>
        </p:nvSpPr>
        <p:spPr>
          <a:xfrm rot="10800000">
            <a:off x="1267507" y="2045459"/>
            <a:ext cx="9649326" cy="9384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4378975" y="3546527"/>
            <a:ext cx="3426389" cy="62843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If (some Condition)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4378975" y="4737562"/>
            <a:ext cx="3426389" cy="62843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false!</a:t>
            </a:r>
            <a:endParaRPr lang="en-US" b="1" dirty="0"/>
          </a:p>
        </p:txBody>
      </p:sp>
      <p:sp>
        <p:nvSpPr>
          <p:cNvPr id="4" name="Multiplication 3"/>
          <p:cNvSpPr/>
          <p:nvPr/>
        </p:nvSpPr>
        <p:spPr>
          <a:xfrm>
            <a:off x="2653232" y="1843967"/>
            <a:ext cx="6877873" cy="2893595"/>
          </a:xfrm>
          <a:prstGeom prst="mathMultiply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967344" y="5928597"/>
            <a:ext cx="8410073" cy="689080"/>
          </a:xfrm>
          <a:prstGeom prst="rect">
            <a:avLst/>
          </a:prstGeom>
          <a:solidFill>
            <a:srgbClr val="FCF600">
              <a:alpha val="2902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Objects and arrays are kind of special in JavaScript!</a:t>
            </a:r>
            <a:endParaRPr lang="en-US" sz="2000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22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9527" y="193964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Combining Conditions</a:t>
            </a:r>
            <a:endParaRPr lang="en-US" sz="2800" b="1" dirty="0" smtClean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641" y="717184"/>
            <a:ext cx="3156041" cy="6229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Condition A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28125" y="717186"/>
            <a:ext cx="3156041" cy="6229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Condition B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03609" y="717184"/>
            <a:ext cx="3156041" cy="6229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Condition C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641" y="1563838"/>
            <a:ext cx="3156041" cy="684903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name === ‘Max’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28125" y="1563839"/>
            <a:ext cx="3156041" cy="684903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name === 30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03609" y="1563838"/>
            <a:ext cx="3156041" cy="684903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isAdmin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16965" y="717184"/>
            <a:ext cx="998621" cy="62294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AND</a:t>
            </a:r>
            <a:endParaRPr lang="en-US" sz="3200" dirty="0"/>
          </a:p>
        </p:txBody>
      </p:sp>
      <p:sp>
        <p:nvSpPr>
          <p:cNvPr id="16" name="Rectangle 15"/>
          <p:cNvSpPr/>
          <p:nvPr/>
        </p:nvSpPr>
        <p:spPr>
          <a:xfrm>
            <a:off x="7794577" y="721195"/>
            <a:ext cx="998621" cy="61893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OR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3422979" y="1563838"/>
            <a:ext cx="998621" cy="68490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&amp;&amp;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7772398" y="1563838"/>
            <a:ext cx="998621" cy="68490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||</a:t>
            </a:r>
            <a:endParaRPr lang="en-US" sz="3200" dirty="0"/>
          </a:p>
        </p:txBody>
      </p:sp>
      <p:grpSp>
        <p:nvGrpSpPr>
          <p:cNvPr id="3" name="Groupe 2"/>
          <p:cNvGrpSpPr/>
          <p:nvPr/>
        </p:nvGrpSpPr>
        <p:grpSpPr>
          <a:xfrm>
            <a:off x="152642" y="2472449"/>
            <a:ext cx="6187999" cy="984894"/>
            <a:chOff x="152643" y="4218004"/>
            <a:chExt cx="6187999" cy="984894"/>
          </a:xfrm>
        </p:grpSpPr>
        <p:sp>
          <p:nvSpPr>
            <p:cNvPr id="11" name="Rectangle 10"/>
            <p:cNvSpPr/>
            <p:nvPr/>
          </p:nvSpPr>
          <p:spPr>
            <a:xfrm>
              <a:off x="152643" y="4218004"/>
              <a:ext cx="2854889" cy="371285"/>
            </a:xfrm>
            <a:prstGeom prst="rect">
              <a:avLst/>
            </a:prstGeom>
            <a:solidFill>
              <a:srgbClr val="660066"/>
            </a:solidFill>
            <a:ln w="285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alibri (Corps)"/>
                  <a:cs typeface="Segoe UI Light" panose="020B0502040204020203" pitchFamily="34" charset="0"/>
                </a:rPr>
                <a:t>Part 1</a:t>
              </a:r>
              <a:endParaRPr lang="en-US" sz="2400" b="1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52643" y="4589288"/>
              <a:ext cx="6187999" cy="613610"/>
            </a:xfrm>
            <a:prstGeom prst="rect">
              <a:avLst/>
            </a:prstGeom>
            <a:solidFill>
              <a:srgbClr val="CC3399">
                <a:alpha val="29020"/>
              </a:srgbClr>
            </a:solidFill>
            <a:ln w="285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Evaluated together (yields true if each condition yields true)</a:t>
              </a:r>
              <a:endPara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endParaRPr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152641" y="3731606"/>
            <a:ext cx="6187999" cy="984894"/>
            <a:chOff x="152643" y="4218004"/>
            <a:chExt cx="6187999" cy="984894"/>
          </a:xfrm>
        </p:grpSpPr>
        <p:sp>
          <p:nvSpPr>
            <p:cNvPr id="21" name="Rectangle 20"/>
            <p:cNvSpPr/>
            <p:nvPr/>
          </p:nvSpPr>
          <p:spPr>
            <a:xfrm>
              <a:off x="152643" y="4218004"/>
              <a:ext cx="2854889" cy="371285"/>
            </a:xfrm>
            <a:prstGeom prst="rect">
              <a:avLst/>
            </a:prstGeom>
            <a:solidFill>
              <a:srgbClr val="660066"/>
            </a:solidFill>
            <a:ln w="285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alibri (Corps)"/>
                  <a:cs typeface="Segoe UI Light" panose="020B0502040204020203" pitchFamily="34" charset="0"/>
                </a:rPr>
                <a:t>Part 2</a:t>
              </a:r>
              <a:endParaRPr lang="en-US" sz="2400" b="1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2643" y="4589288"/>
              <a:ext cx="6187999" cy="613610"/>
            </a:xfrm>
            <a:prstGeom prst="rect">
              <a:avLst/>
            </a:prstGeom>
            <a:solidFill>
              <a:srgbClr val="CC3399">
                <a:alpha val="29020"/>
              </a:srgbClr>
            </a:solidFill>
            <a:ln w="285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Evaluated as an alternative</a:t>
              </a:r>
              <a:endPara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176891" y="5796135"/>
            <a:ext cx="7858507" cy="622947"/>
          </a:xfrm>
          <a:prstGeom prst="rect">
            <a:avLst/>
          </a:prstGeom>
          <a:solidFill>
            <a:srgbClr val="FCF600">
              <a:alpha val="2902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You can use parentheses to control what’s evaluated together</a:t>
            </a:r>
            <a:endParaRPr lang="en-US" sz="2000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2641" y="4990763"/>
            <a:ext cx="11907010" cy="622947"/>
          </a:xfrm>
          <a:prstGeom prst="rect">
            <a:avLst/>
          </a:prstGeom>
          <a:solidFill>
            <a:srgbClr val="FCF600">
              <a:alpha val="2902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Yields true if Part 1 OR Part 2 yields true</a:t>
            </a:r>
            <a:endParaRPr lang="en-US" sz="2000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540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3021</TotalTime>
  <Words>258</Words>
  <Application>Microsoft Office PowerPoint</Application>
  <PresentationFormat>Grand écran</PresentationFormat>
  <Paragraphs>66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(Corps)</vt:lpstr>
      <vt:lpstr>Calibri Light</vt:lpstr>
      <vt:lpstr>Segoe UI Black</vt:lpstr>
      <vt:lpstr>Segoe UI Light</vt:lpstr>
      <vt:lpstr>Segoe UI Semibold</vt:lpstr>
      <vt:lpstr>Simplified Arabic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DRRONIDZ</dc:creator>
  <cp:lastModifiedBy>DRRONIDZ</cp:lastModifiedBy>
  <cp:revision>293</cp:revision>
  <dcterms:created xsi:type="dcterms:W3CDTF">2021-09-04T14:58:58Z</dcterms:created>
  <dcterms:modified xsi:type="dcterms:W3CDTF">2021-09-08T22:55:24Z</dcterms:modified>
</cp:coreProperties>
</file>