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5050"/>
    <a:srgbClr val="CC3399"/>
    <a:srgbClr val="993366"/>
    <a:srgbClr val="D60093"/>
    <a:srgbClr val="CC00CC"/>
    <a:srgbClr val="FF9933"/>
    <a:srgbClr val="FCF600"/>
    <a:srgbClr val="FF99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8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563420"/>
            <a:ext cx="9021618" cy="2022762"/>
            <a:chOff x="2911764" y="1089893"/>
            <a:chExt cx="7349836" cy="202276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44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Base Syntax &amp; Features</a:t>
              </a:r>
              <a:endPara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0" y="3126511"/>
            <a:ext cx="8368145" cy="1427016"/>
            <a:chOff x="2911764" y="1089893"/>
            <a:chExt cx="7349836" cy="2022762"/>
          </a:xfrm>
          <a:solidFill>
            <a:srgbClr val="D60093"/>
          </a:solidFill>
        </p:grpSpPr>
        <p:sp>
          <p:nvSpPr>
            <p:cNvPr id="9" name="Rectangle à coins arrondis 8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Diving Right Into JavaScript</a:t>
              </a:r>
              <a:endPara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77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4400" y="932873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Dive into Core Syntax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54400" y="1814945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Understand Variables &amp; Data Types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54400" y="2697017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 with operators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54400" y="3620651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Explore &amp; Use Functions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8" y="193964"/>
            <a:ext cx="325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Module Content</a:t>
            </a:r>
            <a:endParaRPr lang="en-US" sz="2800" b="1" dirty="0"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7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944" y="960581"/>
            <a:ext cx="3893128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Let username = ‘Max’;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Variables &amp; Constants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6507" y="960581"/>
            <a:ext cx="4322620" cy="74814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A “data container” / “data storage”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8944" y="2104523"/>
            <a:ext cx="3893128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username = ‘Manu’;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6507" y="2104523"/>
            <a:ext cx="4322620" cy="74814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… where the value can change!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8944" y="3563868"/>
            <a:ext cx="3893128" cy="748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Const totalUsers = 15;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71144" y="4783067"/>
            <a:ext cx="4253345" cy="748145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… where the value must not change!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05782" y="3563867"/>
            <a:ext cx="4253345" cy="748145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A “data container” / “data storage”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8944" y="4783068"/>
            <a:ext cx="3893128" cy="748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totalUsers = 20;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68945" y="5841506"/>
            <a:ext cx="9155544" cy="67936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smtClean="0">
                <a:solidFill>
                  <a:schemeClr val="tx1"/>
                </a:solidFill>
              </a:rPr>
              <a:t>constants as often as possible </a:t>
            </a:r>
            <a:r>
              <a:rPr lang="en-US" dirty="0" smtClean="0">
                <a:solidFill>
                  <a:schemeClr val="tx1"/>
                </a:solidFill>
              </a:rPr>
              <a:t>(i.e. whenever you actually got data that never changes) to be clear about your intentions (in your code)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798943" y="5872738"/>
            <a:ext cx="1168402" cy="616902"/>
          </a:xfrm>
          <a:prstGeom prst="rightArrow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2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2761" y="783723"/>
            <a:ext cx="4770583" cy="5463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Allowed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61108" y="83127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Variables Naming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2761" y="1494922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userName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71634" y="149492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Best Practice: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camelCase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2761" y="5529340"/>
            <a:ext cx="10238512" cy="665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</a:t>
            </a:r>
            <a:r>
              <a:rPr lang="en-US" b="1" dirty="0" smtClean="0">
                <a:solidFill>
                  <a:schemeClr val="tx1"/>
                </a:solidFill>
              </a:rPr>
              <a:t>whatTheUserEntred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would be technically correct (i.e. you get no error) but it </a:t>
            </a:r>
            <a:r>
              <a:rPr lang="en-US" b="1" dirty="0" smtClean="0">
                <a:solidFill>
                  <a:schemeClr val="tx1"/>
                </a:solidFill>
              </a:rPr>
              <a:t>doesn’t give any hint </a:t>
            </a:r>
            <a:r>
              <a:rPr lang="en-US" dirty="0" smtClean="0">
                <a:solidFill>
                  <a:schemeClr val="bg1"/>
                </a:solidFill>
              </a:rPr>
              <a:t>about the purpose of this variable.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2761" y="2532131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ageGroup5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71634" y="253974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Only letters and digits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2761" y="3534279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$kindOfSpecial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34" y="352589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Starting with $ is allowed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2761" y="4536427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_internalValue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71634" y="453642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Starting with _ is allowed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5998" y="783723"/>
            <a:ext cx="4770583" cy="5463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Not Allowed / Not Recommended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5998" y="1494922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user_name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14871" y="149492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Allowed but bad practice!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95998" y="2532131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21Players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14871" y="253974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Starting digits not allowed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5998" y="3534279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user-b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14871" y="352589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special characters!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95998" y="4536427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let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14871" y="453642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Keywords not allowed</a:t>
            </a:r>
          </a:p>
        </p:txBody>
      </p:sp>
    </p:spTree>
    <p:extLst>
      <p:ext uri="{BB962C8B-B14F-4D97-AF65-F5344CB8AC3E}">
        <p14:creationId xmlns:p14="http://schemas.microsoft.com/office/powerpoint/2010/main" val="28439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2654" y="1043709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+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Operators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6289" y="1051583"/>
            <a:ext cx="4322620" cy="58325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Add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6289" y="1878237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Subtract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654" y="1878237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-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2654" y="2712762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*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2654" y="3599977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/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96289" y="2712762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Multiply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96289" y="3599977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Divide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2654" y="4487192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%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96289" y="4487192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Divide two numbers, yield remainder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2654" y="5374407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**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96289" y="5374407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Exponentiation (e.g. 2 ** 3 = 8)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94576" y="1051583"/>
            <a:ext cx="1112987" cy="59112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=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559964" y="1035835"/>
            <a:ext cx="4253345" cy="599002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Assign value to variable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80721" y="1878237"/>
            <a:ext cx="1126841" cy="59112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+=, -=,</a:t>
            </a:r>
          </a:p>
          <a:p>
            <a:pPr algn="ctr"/>
            <a:r>
              <a:rPr lang="en-US" sz="1600" dirty="0" smtClean="0">
                <a:latin typeface="Calibri (Corps)"/>
              </a:rPr>
              <a:t>…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59964" y="1870363"/>
            <a:ext cx="4253345" cy="599002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Perform calculation and re-assign result to variable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59963" y="2712762"/>
            <a:ext cx="4253345" cy="599002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Increment/Decrement</a:t>
            </a:r>
          </a:p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Variable value + re-assign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62247" y="2704891"/>
            <a:ext cx="1126841" cy="59112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++, --</a:t>
            </a:r>
            <a:endParaRPr lang="en-US" sz="1600" dirty="0" smtClean="0">
              <a:latin typeface="Calibri (Corps)"/>
            </a:endParaRPr>
          </a:p>
        </p:txBody>
      </p:sp>
    </p:spTree>
    <p:extLst>
      <p:ext uri="{BB962C8B-B14F-4D97-AF65-F5344CB8AC3E}">
        <p14:creationId xmlns:p14="http://schemas.microsoft.com/office/powerpoint/2010/main" val="1873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398" y="1013270"/>
            <a:ext cx="2623129" cy="704693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Numbers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Data Types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71271" y="1013271"/>
            <a:ext cx="2927929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2, -3, 22.959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93343" y="1013271"/>
            <a:ext cx="4322620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Important for calculations and code where you need to “work with a number”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9488" y="2177054"/>
            <a:ext cx="2623129" cy="704693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String (Text)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94361" y="2177055"/>
            <a:ext cx="2927929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‘Hi’, “Hi”, `Hi`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16433" y="2177055"/>
            <a:ext cx="4322620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Important for outputting results, gathering input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6397" y="3340838"/>
            <a:ext cx="2623129" cy="704693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Booleans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94361" y="3340838"/>
            <a:ext cx="2927929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True/False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16433" y="3340838"/>
            <a:ext cx="4322620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Important for conditional code and situations where you only have 2 options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9488" y="4504622"/>
            <a:ext cx="2623129" cy="704693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String (Text)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94361" y="4504621"/>
            <a:ext cx="2927929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{ name : ‘Max’,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Age: 31</a:t>
            </a:r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}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16433" y="4504621"/>
            <a:ext cx="4322620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Important for grouped/ related data, helps you with organizing data.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9488" y="5668406"/>
            <a:ext cx="2623129" cy="704693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Arrays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94361" y="5668407"/>
            <a:ext cx="2927929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[1,3,5]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6433" y="5668407"/>
            <a:ext cx="4322620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Important for list data, unknown amounts of data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How A Script Gets Executed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604980" y="1200727"/>
            <a:ext cx="4253346" cy="2660073"/>
            <a:chOff x="2877126" y="1117600"/>
            <a:chExt cx="4253346" cy="2660073"/>
          </a:xfrm>
        </p:grpSpPr>
        <p:sp>
          <p:nvSpPr>
            <p:cNvPr id="28" name="Rectangle 27"/>
            <p:cNvSpPr/>
            <p:nvPr/>
          </p:nvSpPr>
          <p:spPr>
            <a:xfrm>
              <a:off x="2877126" y="1117600"/>
              <a:ext cx="4253345" cy="59112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alibri (Corps)"/>
                </a:rPr>
                <a:t>Index.html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77127" y="1708728"/>
              <a:ext cx="4253345" cy="2068945"/>
            </a:xfrm>
            <a:prstGeom prst="rect">
              <a:avLst/>
            </a:prstGeom>
            <a:solidFill>
              <a:srgbClr val="FF9900">
                <a:alpha val="30196"/>
              </a:srgb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&lt;head&gt; … &lt;/head&gt;</a:t>
              </a:r>
            </a:p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&lt;body&gt;</a:t>
              </a:r>
            </a:p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&lt;script src=“app.js”&gt;&lt;/script&gt;</a:t>
              </a:r>
            </a:p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…</a:t>
              </a:r>
            </a:p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&lt;/body&gt;</a:t>
              </a:r>
              <a:endParaRPr lang="en-US" sz="2000" dirty="0" smtClean="0">
                <a:solidFill>
                  <a:srgbClr val="FF9900"/>
                </a:solidFill>
              </a:endParaRP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7338288" y="1200727"/>
            <a:ext cx="4253345" cy="2660073"/>
            <a:chOff x="5703453" y="3860800"/>
            <a:chExt cx="3237348" cy="2281381"/>
          </a:xfrm>
        </p:grpSpPr>
        <p:sp>
          <p:nvSpPr>
            <p:cNvPr id="12" name="Rectangle 11"/>
            <p:cNvSpPr/>
            <p:nvPr/>
          </p:nvSpPr>
          <p:spPr>
            <a:xfrm>
              <a:off x="5703453" y="3860800"/>
              <a:ext cx="3237348" cy="704693"/>
            </a:xfrm>
            <a:prstGeom prst="rect">
              <a:avLst/>
            </a:prstGeom>
            <a:solidFill>
              <a:srgbClr val="660066"/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libri (Corps)"/>
                  <a:cs typeface="Segoe UI Light" panose="020B0502040204020203" pitchFamily="34" charset="0"/>
                </a:rPr>
                <a:t>app.js</a:t>
              </a:r>
              <a:endParaRPr lang="en-US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03453" y="4583124"/>
              <a:ext cx="3237348" cy="1559057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Let userName = ‘Max’;</a:t>
              </a:r>
            </a:p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Title.textContent = userName</a:t>
              </a:r>
              <a:endPara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Flèche vers le bas 14"/>
          <p:cNvSpPr/>
          <p:nvPr/>
        </p:nvSpPr>
        <p:spPr>
          <a:xfrm>
            <a:off x="5793506" y="1200727"/>
            <a:ext cx="609600" cy="4004149"/>
          </a:xfrm>
          <a:prstGeom prst="downArrow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Calibri (Corps)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71634" y="5425186"/>
            <a:ext cx="4253344" cy="113743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Code is parsed, compiled and executed from top to bottom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2978" y="2669309"/>
            <a:ext cx="3237347" cy="387927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en angle 8"/>
          <p:cNvCxnSpPr>
            <a:stCxn id="6" idx="3"/>
            <a:endCxn id="12" idx="0"/>
          </p:cNvCxnSpPr>
          <p:nvPr/>
        </p:nvCxnSpPr>
        <p:spPr>
          <a:xfrm flipV="1">
            <a:off x="4350325" y="1200727"/>
            <a:ext cx="5114636" cy="1662546"/>
          </a:xfrm>
          <a:prstGeom prst="bentConnector4">
            <a:avLst>
              <a:gd name="adj1" fmla="val 17652"/>
              <a:gd name="adj2" fmla="val 113750"/>
            </a:avLst>
          </a:prstGeom>
          <a:ln w="57150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9527" y="2078180"/>
            <a:ext cx="3893128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(1) Define Function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Functions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9527" y="2948853"/>
            <a:ext cx="3893128" cy="136315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Function greetUser(name)  {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Alert(‘Hi ’ + name)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}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85891" y="4034920"/>
            <a:ext cx="3893128" cy="1146680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As often as you want, passing in (different) parameter values!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85891" y="3056550"/>
            <a:ext cx="3893128" cy="748145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greetUser(‘Max’);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85890" y="2078180"/>
            <a:ext cx="3893128" cy="748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(2) Call Function</a:t>
            </a:r>
            <a:endParaRPr lang="en-US" sz="1600" dirty="0" smtClean="0">
              <a:latin typeface="Calibri (Corps)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1398" y="925686"/>
            <a:ext cx="4371110" cy="67936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“Code on Demand”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9527" y="4520514"/>
            <a:ext cx="3893128" cy="187105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You can (but don’t have to) use </a:t>
            </a:r>
            <a:r>
              <a:rPr lang="en-US" b="1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parameters</a:t>
            </a:r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 (e.g. name) and you can (but don’t have to) return values (via </a:t>
            </a:r>
            <a:r>
              <a:rPr lang="en-US" b="1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return</a:t>
            </a:r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)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Flèche droite 19"/>
          <p:cNvSpPr/>
          <p:nvPr/>
        </p:nvSpPr>
        <p:spPr>
          <a:xfrm>
            <a:off x="4689761" y="2063385"/>
            <a:ext cx="2154385" cy="74814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Calibri (Corps)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6653" y="5411825"/>
            <a:ext cx="3893128" cy="1146680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Every function execution then runs independent from (possible) other executions.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1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Null/undefined/</a:t>
            </a:r>
            <a:r>
              <a:rPr lang="en-US" sz="2800" b="1" dirty="0" err="1" smtClean="0">
                <a:ea typeface="Segoe UI Black" panose="020B0A02040204020203" pitchFamily="34" charset="0"/>
                <a:cs typeface="Segoe UI Semibold" panose="020B0702040204020203" pitchFamily="34" charset="0"/>
              </a:rPr>
              <a:t>NaN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527" y="2078180"/>
            <a:ext cx="2854037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undefined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526" y="2939617"/>
            <a:ext cx="2854037" cy="106896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Default value of uninitialized variables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398" y="925686"/>
            <a:ext cx="4371110" cy="67936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Special Values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9525" y="4187321"/>
            <a:ext cx="2854037" cy="126213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You shouldn’t assign undefined as a value manually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2581" y="2078180"/>
            <a:ext cx="2854037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null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62580" y="2939617"/>
            <a:ext cx="2854037" cy="106896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Never assumed by default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2580" y="4187321"/>
            <a:ext cx="2854037" cy="126213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You can assign this is a value if you want to “reset” / “clear” a variable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9524" y="5595866"/>
            <a:ext cx="6627093" cy="63515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NOT entirely equal!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35635" y="2078180"/>
            <a:ext cx="2854037" cy="74814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NaN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35634" y="3034975"/>
            <a:ext cx="2854038" cy="973608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Technically, it’s of type number and can therefore be used in calculations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949207">
            <a:off x="10359605" y="1828618"/>
            <a:ext cx="1643078" cy="499123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Not a type!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35634" y="4187321"/>
            <a:ext cx="2854038" cy="1262134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It yields a new </a:t>
            </a:r>
            <a:r>
              <a:rPr lang="en-US" dirty="0" err="1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NaN</a:t>
            </a:r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 and it’s the result of invalid calculations (e.g. 3 * ‘hi’)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545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577</Words>
  <Application>Microsoft Office PowerPoint</Application>
  <PresentationFormat>Grand écran</PresentationFormat>
  <Paragraphs>111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(Corps)</vt:lpstr>
      <vt:lpstr>Calibri Light</vt:lpstr>
      <vt:lpstr>Segoe UI Black</vt:lpstr>
      <vt:lpstr>Segoe UI Light</vt:lpstr>
      <vt:lpstr>Segoe UI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DRRONIDZ</dc:creator>
  <cp:lastModifiedBy>DRRONIDZ</cp:lastModifiedBy>
  <cp:revision>199</cp:revision>
  <dcterms:created xsi:type="dcterms:W3CDTF">2021-09-04T14:58:58Z</dcterms:created>
  <dcterms:modified xsi:type="dcterms:W3CDTF">2021-09-06T22:54:32Z</dcterms:modified>
</cp:coreProperties>
</file>