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77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76"/>
            <p14:sldId id="277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CF600"/>
    <a:srgbClr val="321547"/>
    <a:srgbClr val="CC3399"/>
    <a:srgbClr val="ED7D31"/>
    <a:srgbClr val="FFFFFF"/>
    <a:srgbClr val="FFC000"/>
    <a:srgbClr val="FF9900"/>
    <a:srgbClr val="FF505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More about Functions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Beyond function basic() {}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4329" y="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Garbage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8093" y="458311"/>
            <a:ext cx="3638034" cy="692071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How is this memory managed?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324993" y="2680798"/>
            <a:ext cx="3621504" cy="3584439"/>
            <a:chOff x="1780673" y="2805049"/>
            <a:chExt cx="3621504" cy="3584439"/>
          </a:xfrm>
        </p:grpSpPr>
        <p:sp>
          <p:nvSpPr>
            <p:cNvPr id="7" name="Rectangle 6"/>
            <p:cNvSpPr/>
            <p:nvPr/>
          </p:nvSpPr>
          <p:spPr>
            <a:xfrm>
              <a:off x="1780673" y="2805049"/>
              <a:ext cx="3621504" cy="2723856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0673" y="5528905"/>
              <a:ext cx="3621504" cy="860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Heap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56613" y="2986747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A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88942" y="3723070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B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8330" y="462598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C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7278" y="438662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D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3" name="Flèche droite 12"/>
          <p:cNvSpPr/>
          <p:nvPr/>
        </p:nvSpPr>
        <p:spPr>
          <a:xfrm rot="6646972">
            <a:off x="3049141" y="1675046"/>
            <a:ext cx="1457067" cy="746614"/>
          </a:xfrm>
          <a:prstGeom prst="rightArrow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06127" y="2680798"/>
            <a:ext cx="4041882" cy="65194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(V8’s) Garbage Collector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6127" y="3447204"/>
            <a:ext cx="4041882" cy="179085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Periodically checks Heap for unused objects (objects without references)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06127" y="5425982"/>
            <a:ext cx="4041882" cy="83925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Removes unused objects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Flèche droite 16"/>
          <p:cNvSpPr/>
          <p:nvPr/>
        </p:nvSpPr>
        <p:spPr>
          <a:xfrm rot="10800000">
            <a:off x="5125434" y="3609231"/>
            <a:ext cx="1601755" cy="733401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5125434" y="4504659"/>
            <a:ext cx="1601755" cy="733401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Flèche droite 18"/>
          <p:cNvSpPr/>
          <p:nvPr/>
        </p:nvSpPr>
        <p:spPr>
          <a:xfrm rot="10800000">
            <a:off x="5087110" y="5425982"/>
            <a:ext cx="1601755" cy="733401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45157" y="1295894"/>
            <a:ext cx="3638034" cy="123939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Beware of “Memory Leaks”: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Unused objects, where you still hold references to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9006" y="97455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Different Ways of Creating Functions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9006" y="1917734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Anonymous Functions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9006" y="286090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Callback Functions &amp; Functions in Functions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9006" y="3804084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Default Arguments &amp; Rest Operator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9006" y="4747259"/>
            <a:ext cx="6584678" cy="813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Bind() &amp; More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What We Already Know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9006" y="974559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Functions are “Code on Demand”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9006" y="2141372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Variables and constants created in functions “belong” to that function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9006" y="3308185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Functions CAN take parameters (arguments) and CAN return a value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9006" y="4474998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Functions can be called multiple times (with different arguments)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9006" y="5641811"/>
            <a:ext cx="6584678" cy="103707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Functions can be called “directly” and “indirectly”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A Different Way of Defining Functions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527" y="1118938"/>
            <a:ext cx="5538294" cy="73392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Functions Declaration / Function Statement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97053" y="1118938"/>
            <a:ext cx="5538294" cy="73392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Functions Expression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528" y="2254617"/>
            <a:ext cx="5538294" cy="15593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Function multiply (a,b) {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return a*b;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7053" y="2254617"/>
            <a:ext cx="5538294" cy="1559394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multiply =Function multiply (a,b) {</a:t>
            </a:r>
          </a:p>
          <a:p>
            <a:r>
              <a:rPr lang="en-US" sz="24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 return a*b;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}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527" y="4215765"/>
            <a:ext cx="5538294" cy="113567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Hoisted to top, can be declared anywhere in the file (i.e. also after it’s used)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7053" y="4215765"/>
            <a:ext cx="5538294" cy="113567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Hoisted to top but not initialized/ defined, </a:t>
            </a:r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can’t</a:t>
            </a:r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 be declared anywhere in the file (i.e. not after it’s used)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ES5 vs ES6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5999898" y="193964"/>
            <a:ext cx="12032" cy="6279025"/>
          </a:xfrm>
          <a:prstGeom prst="line">
            <a:avLst/>
          </a:prstGeom>
          <a:ln w="76200">
            <a:solidFill>
              <a:srgbClr val="CC33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6503" y="2282221"/>
            <a:ext cx="5694704" cy="624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ES5 (and older)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0622" y="2282220"/>
            <a:ext cx="5694704" cy="62432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ES6 (and newer): Modern JavaScript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Flèche droite 4"/>
          <p:cNvSpPr/>
          <p:nvPr/>
        </p:nvSpPr>
        <p:spPr>
          <a:xfrm>
            <a:off x="489527" y="1004625"/>
            <a:ext cx="11445799" cy="1089631"/>
          </a:xfrm>
          <a:prstGeom prst="rightArrow">
            <a:avLst/>
          </a:prstGeom>
          <a:solidFill>
            <a:srgbClr val="CC33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JavaScript Evolution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543" y="3094515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Support in basically all browser, including old IE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543" y="4170418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Only had var, not let or const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543" y="5246321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Generally same syntax as ES6, but quite some missing features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9142" y="3094515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Supported in modern browsers, can (mostly) be transpiled to ES5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7663" y="4170418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Many new features that help us write cleaner, better &amp; faster code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57663" y="5246321"/>
            <a:ext cx="5677663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Still under active development, but ES6 was a big step forward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Flèche droite 16"/>
          <p:cNvSpPr/>
          <p:nvPr/>
        </p:nvSpPr>
        <p:spPr>
          <a:xfrm rot="5400000">
            <a:off x="8268993" y="1479264"/>
            <a:ext cx="1409269" cy="587553"/>
          </a:xfrm>
          <a:prstGeom prst="right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62876" y="123295"/>
            <a:ext cx="3621504" cy="88133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Taught in this course (from the beginning on)!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0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Var vs let vs const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1047" y="1083217"/>
            <a:ext cx="3621504" cy="92002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let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296" y="1083219"/>
            <a:ext cx="3668904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var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70308" y="1083217"/>
            <a:ext cx="3621504" cy="92002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const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296" y="2369281"/>
            <a:ext cx="3668904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Creates a variable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1047" y="2369277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Creates a variable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296" y="3623254"/>
            <a:ext cx="3668904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Available since … ever</a:t>
            </a:r>
            <a:endParaRPr lang="en-US" sz="24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1047" y="3623252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Available since ES6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70308" y="2369277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Creates a constant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70308" y="3623250"/>
            <a:ext cx="3621504" cy="887942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Available since ES6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9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JavaScript Engines &amp; What They Do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49" y="1089071"/>
            <a:ext cx="2934978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 &lt;Your Code&gt;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948" y="2218723"/>
            <a:ext cx="293497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name = ‘Max’;</a:t>
            </a:r>
          </a:p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Alert(name)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1080" y="1136731"/>
            <a:ext cx="7955877" cy="6339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Browser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841081" y="2097510"/>
            <a:ext cx="3621504" cy="3574317"/>
            <a:chOff x="4451684" y="2212871"/>
            <a:chExt cx="3621504" cy="3574317"/>
          </a:xfrm>
        </p:grpSpPr>
        <p:sp>
          <p:nvSpPr>
            <p:cNvPr id="8" name="Rectangle 7"/>
            <p:cNvSpPr/>
            <p:nvPr/>
          </p:nvSpPr>
          <p:spPr>
            <a:xfrm>
              <a:off x="4451684" y="2212871"/>
              <a:ext cx="3621504" cy="92002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JavaScript Parsing &amp; Execution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51684" y="3132897"/>
              <a:ext cx="3621504" cy="2654291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4" name="Connecteur en angle 13"/>
          <p:cNvCxnSpPr>
            <a:stCxn id="6" idx="3"/>
            <a:endCxn id="11" idx="1"/>
          </p:cNvCxnSpPr>
          <p:nvPr/>
        </p:nvCxnSpPr>
        <p:spPr>
          <a:xfrm>
            <a:off x="3019927" y="2662692"/>
            <a:ext cx="976507" cy="1226805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20897087">
            <a:off x="4037570" y="990950"/>
            <a:ext cx="2767263" cy="689080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Details depend on Browser/Engine used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2" name="Groupe 31"/>
          <p:cNvGrpSpPr/>
          <p:nvPr/>
        </p:nvGrpSpPr>
        <p:grpSpPr>
          <a:xfrm>
            <a:off x="3996434" y="3141852"/>
            <a:ext cx="3660649" cy="2335594"/>
            <a:chOff x="4578015" y="3101551"/>
            <a:chExt cx="3660649" cy="2335594"/>
          </a:xfrm>
        </p:grpSpPr>
        <p:sp>
          <p:nvSpPr>
            <p:cNvPr id="11" name="Rectangle 10"/>
            <p:cNvSpPr/>
            <p:nvPr/>
          </p:nvSpPr>
          <p:spPr>
            <a:xfrm>
              <a:off x="4578015" y="3499152"/>
              <a:ext cx="3368842" cy="700088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 </a:t>
              </a:r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Interpreter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8015" y="4737057"/>
              <a:ext cx="3368842" cy="700088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 </a:t>
              </a:r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Compiler (JiT)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497051" y="4237316"/>
              <a:ext cx="14498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21547"/>
                  </a:solidFill>
                </a:rPr>
                <a:t>Bytecode</a:t>
              </a:r>
              <a:endParaRPr lang="en-US" sz="2400" dirty="0">
                <a:solidFill>
                  <a:srgbClr val="321547"/>
                </a:solidFill>
              </a:endParaRPr>
            </a:p>
          </p:txBody>
        </p:sp>
        <p:cxnSp>
          <p:nvCxnSpPr>
            <p:cNvPr id="20" name="Connecteur droit avec flèche 19"/>
            <p:cNvCxnSpPr>
              <a:stCxn id="11" idx="2"/>
              <a:endCxn id="12" idx="0"/>
            </p:cNvCxnSpPr>
            <p:nvPr/>
          </p:nvCxnSpPr>
          <p:spPr>
            <a:xfrm>
              <a:off x="6262436" y="4199240"/>
              <a:ext cx="0" cy="537817"/>
            </a:xfrm>
            <a:prstGeom prst="straightConnector1">
              <a:avLst/>
            </a:prstGeom>
            <a:ln w="57150">
              <a:solidFill>
                <a:srgbClr val="3215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 rot="320747">
              <a:off x="6067939" y="3101551"/>
              <a:ext cx="2170725" cy="552326"/>
            </a:xfrm>
            <a:prstGeom prst="rect">
              <a:avLst/>
            </a:prstGeom>
            <a:solidFill>
              <a:srgbClr val="FCF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 (Corps)"/>
                  <a:cs typeface="Segoe UI Light" panose="020B0502040204020203" pitchFamily="34" charset="0"/>
                </a:rPr>
                <a:t>Starts execution!</a:t>
              </a:r>
              <a:endParaRPr lang="en-US" sz="2000" b="1" dirty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49620" y="6220718"/>
            <a:ext cx="7947338" cy="54351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Your Computer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8175454" y="2067696"/>
            <a:ext cx="3621504" cy="3574317"/>
            <a:chOff x="283106" y="3778953"/>
            <a:chExt cx="3621504" cy="2862479"/>
          </a:xfrm>
        </p:grpSpPr>
        <p:sp>
          <p:nvSpPr>
            <p:cNvPr id="28" name="Rectangle 27"/>
            <p:cNvSpPr/>
            <p:nvPr/>
          </p:nvSpPr>
          <p:spPr>
            <a:xfrm>
              <a:off x="283106" y="4460042"/>
              <a:ext cx="3621504" cy="2181390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</a:rPr>
                <a:t>Communication Bridges between JavaScript and (C++) Logic built into the Browser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3106" y="3778953"/>
              <a:ext cx="3621504" cy="68919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Browser APIs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</p:grpSp>
      <p:cxnSp>
        <p:nvCxnSpPr>
          <p:cNvPr id="36" name="Connecteur en angle 35"/>
          <p:cNvCxnSpPr>
            <a:stCxn id="9" idx="3"/>
            <a:endCxn id="29" idx="1"/>
          </p:cNvCxnSpPr>
          <p:nvPr/>
        </p:nvCxnSpPr>
        <p:spPr>
          <a:xfrm flipV="1">
            <a:off x="7462585" y="2497988"/>
            <a:ext cx="712869" cy="1846694"/>
          </a:xfrm>
          <a:prstGeom prst="bentConnector3">
            <a:avLst/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175454" y="5671827"/>
            <a:ext cx="335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21547"/>
                </a:solidFill>
              </a:rPr>
              <a:t>Compiled machine code</a:t>
            </a:r>
            <a:endParaRPr lang="en-US" sz="2400" dirty="0">
              <a:solidFill>
                <a:srgbClr val="321547"/>
              </a:solidFill>
            </a:endParaRPr>
          </a:p>
        </p:txBody>
      </p:sp>
      <p:cxnSp>
        <p:nvCxnSpPr>
          <p:cNvPr id="38" name="Connecteur en angle 37"/>
          <p:cNvCxnSpPr>
            <a:stCxn id="12" idx="2"/>
            <a:endCxn id="27" idx="0"/>
          </p:cNvCxnSpPr>
          <p:nvPr/>
        </p:nvCxnSpPr>
        <p:spPr>
          <a:xfrm rot="16200000" flipH="1">
            <a:off x="6380436" y="4777865"/>
            <a:ext cx="743272" cy="2142434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276410" y="3177971"/>
            <a:ext cx="2302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21547"/>
                </a:solidFill>
              </a:rPr>
              <a:t>Parses script &amp; </a:t>
            </a:r>
          </a:p>
          <a:p>
            <a:r>
              <a:rPr lang="en-US" sz="2400" dirty="0" smtClean="0">
                <a:solidFill>
                  <a:srgbClr val="321547"/>
                </a:solidFill>
              </a:rPr>
              <a:t>Starts execution</a:t>
            </a:r>
            <a:endParaRPr lang="en-US" sz="2400" dirty="0">
              <a:solidFill>
                <a:srgbClr val="321547"/>
              </a:solidFill>
            </a:endParaRPr>
          </a:p>
        </p:txBody>
      </p:sp>
      <p:cxnSp>
        <p:nvCxnSpPr>
          <p:cNvPr id="43" name="Connecteur en angle 42"/>
          <p:cNvCxnSpPr>
            <a:endCxn id="27" idx="3"/>
          </p:cNvCxnSpPr>
          <p:nvPr/>
        </p:nvCxnSpPr>
        <p:spPr>
          <a:xfrm rot="16200000" flipH="1">
            <a:off x="9314186" y="4009701"/>
            <a:ext cx="4963061" cy="2484"/>
          </a:xfrm>
          <a:prstGeom prst="bentConnector4">
            <a:avLst>
              <a:gd name="adj1" fmla="val -253"/>
              <a:gd name="adj2" fmla="val 9302899"/>
            </a:avLst>
          </a:prstGeom>
          <a:ln w="57150"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4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0424" y="143683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How Code Gets Executed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0672" y="717184"/>
            <a:ext cx="7920183" cy="637674"/>
          </a:xfrm>
          <a:prstGeom prst="rect">
            <a:avLst/>
          </a:prstGeom>
          <a:solidFill>
            <a:srgbClr val="660066"/>
          </a:solidFill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Inside the JavaScript Engine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672" y="1378174"/>
            <a:ext cx="7920182" cy="57267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“The thing that executes your code”</a:t>
            </a:r>
            <a:endParaRPr lang="en-US" sz="2000" b="1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79351" y="2805049"/>
            <a:ext cx="3621504" cy="2723856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9351" y="5528905"/>
            <a:ext cx="3621504" cy="8605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Stack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765814" y="545734"/>
            <a:ext cx="2145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The Stack controls “which thing is happening”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43771" y="4113521"/>
            <a:ext cx="1588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Memory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Allocation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Stores data in your system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Memory and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Manages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Access to it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1780673" y="2805049"/>
            <a:ext cx="3621504" cy="3584439"/>
            <a:chOff x="1780673" y="2805049"/>
            <a:chExt cx="3621504" cy="3584439"/>
          </a:xfrm>
        </p:grpSpPr>
        <p:sp>
          <p:nvSpPr>
            <p:cNvPr id="7" name="Rectangle 6"/>
            <p:cNvSpPr/>
            <p:nvPr/>
          </p:nvSpPr>
          <p:spPr>
            <a:xfrm>
              <a:off x="1780673" y="2805049"/>
              <a:ext cx="3621504" cy="2723856"/>
            </a:xfrm>
            <a:prstGeom prst="rect">
              <a:avLst/>
            </a:prstGeom>
            <a:solidFill>
              <a:srgbClr val="ED7D31">
                <a:alpha val="29020"/>
              </a:srgb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0673" y="5528905"/>
              <a:ext cx="3621504" cy="8605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Heap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6613" y="2986747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A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88942" y="3723070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B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8330" y="462598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C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97278" y="4386628"/>
              <a:ext cx="785456" cy="7363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alibri (Corps)"/>
                  <a:cs typeface="Segoe UI Light" panose="020B0502040204020203" pitchFamily="34" charset="0"/>
                </a:rPr>
                <a:t>D</a:t>
              </a:r>
              <a:endParaRPr lang="en-US" sz="2000" dirty="0"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295919" y="3574235"/>
            <a:ext cx="3164305" cy="59274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getName()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7950" y="4267539"/>
            <a:ext cx="3164305" cy="4806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Greet()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95919" y="4881638"/>
            <a:ext cx="3164305" cy="48067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(anonymous)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07950" y="2921552"/>
            <a:ext cx="3164305" cy="54738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Prompt()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23" name="Connecteur en angle 22"/>
          <p:cNvCxnSpPr>
            <a:stCxn id="6" idx="3"/>
            <a:endCxn id="11" idx="2"/>
          </p:cNvCxnSpPr>
          <p:nvPr/>
        </p:nvCxnSpPr>
        <p:spPr>
          <a:xfrm flipH="1">
            <a:off x="7890103" y="1664510"/>
            <a:ext cx="1810751" cy="4724978"/>
          </a:xfrm>
          <a:prstGeom prst="bentConnector4">
            <a:avLst>
              <a:gd name="adj1" fmla="val -128903"/>
              <a:gd name="adj2" fmla="val 10483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9765814" y="3557305"/>
            <a:ext cx="2145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Execution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Context</a:t>
            </a:r>
          </a:p>
          <a:p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Manages your program flow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(function calls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and communication)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0672" y="2041714"/>
            <a:ext cx="7920182" cy="574491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JavaScript is single-threaded: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“One thing happens at a time”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9765815" y="1950846"/>
            <a:ext cx="2145633" cy="1217010"/>
            <a:chOff x="9765815" y="2776863"/>
            <a:chExt cx="2145633" cy="1217010"/>
          </a:xfrm>
        </p:grpSpPr>
        <p:sp>
          <p:nvSpPr>
            <p:cNvPr id="33" name="Rectangle 32"/>
            <p:cNvSpPr/>
            <p:nvPr/>
          </p:nvSpPr>
          <p:spPr>
            <a:xfrm>
              <a:off x="9765815" y="3230537"/>
              <a:ext cx="2145633" cy="7633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 (Corps)"/>
                  <a:cs typeface="Segoe UI Light" panose="020B0502040204020203" pitchFamily="34" charset="0"/>
                </a:rPr>
                <a:t>(Event Loop)</a:t>
              </a:r>
              <a:endParaRPr lang="en-US" sz="2000" dirty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866381" y="2776863"/>
              <a:ext cx="1944499" cy="692071"/>
            </a:xfrm>
            <a:prstGeom prst="rect">
              <a:avLst/>
            </a:prstGeom>
            <a:solidFill>
              <a:srgbClr val="FCF6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 (Corps)"/>
                  <a:cs typeface="Segoe UI Light" panose="020B0502040204020203" pitchFamily="34" charset="0"/>
                </a:rPr>
                <a:t>Will become important later</a:t>
              </a:r>
              <a:endParaRPr lang="en-US" sz="2000" dirty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97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2687" y="716092"/>
            <a:ext cx="5630052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Two Categories of Types/Values in JavaScript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4329" y="0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Primitive vs Reference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329" y="2299140"/>
            <a:ext cx="5085229" cy="74374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Primitive Values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5877" y="2299140"/>
            <a:ext cx="5085229" cy="74374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Reference Values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cxnSp>
        <p:nvCxnSpPr>
          <p:cNvPr id="8" name="Connecteur en angle 7"/>
          <p:cNvCxnSpPr>
            <a:stCxn id="4" idx="2"/>
            <a:endCxn id="6" idx="0"/>
          </p:cNvCxnSpPr>
          <p:nvPr/>
        </p:nvCxnSpPr>
        <p:spPr>
          <a:xfrm rot="5400000">
            <a:off x="3995819" y="447245"/>
            <a:ext cx="663021" cy="3040769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>
            <a:stCxn id="4" idx="2"/>
            <a:endCxn id="7" idx="0"/>
          </p:cNvCxnSpPr>
          <p:nvPr/>
        </p:nvCxnSpPr>
        <p:spPr>
          <a:xfrm rot="16200000" flipH="1">
            <a:off x="7246592" y="237239"/>
            <a:ext cx="663021" cy="3460779"/>
          </a:xfrm>
          <a:prstGeom prst="bentConnector3">
            <a:avLst>
              <a:gd name="adj1" fmla="val 50000"/>
            </a:avLst>
          </a:prstGeom>
          <a:ln w="57150">
            <a:solidFill>
              <a:srgbClr val="3215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4328" y="3261933"/>
            <a:ext cx="508522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Strings, Numbers, Booleans, null, undefined, Symbol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27" y="4374832"/>
            <a:ext cx="508522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Stored in memory (normally on Stack),</a:t>
            </a:r>
          </a:p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Variable stores value itself</a:t>
            </a:r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327" y="5481822"/>
            <a:ext cx="5085229" cy="88793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Copying a variable (assign to different variable) </a:t>
            </a:r>
            <a:r>
              <a:rPr lang="en-US" sz="2000" b="1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copies the value</a:t>
            </a:r>
            <a:endParaRPr lang="en-US" sz="2000" b="1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65876" y="3261933"/>
            <a:ext cx="5085229" cy="887938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All other objects (“more expensive to create”)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65876" y="4374832"/>
            <a:ext cx="5085229" cy="887938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Stored in memory (Heap), variable stores a pointer (address) to location in memory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65876" y="5481822"/>
            <a:ext cx="5085229" cy="887938"/>
          </a:xfrm>
          <a:prstGeom prst="rect">
            <a:avLst/>
          </a:prstGeom>
          <a:solidFill>
            <a:srgbClr val="ED7D31">
              <a:alpha val="29020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Copying a variable (assign to different variable) </a:t>
            </a:r>
            <a:r>
              <a:rPr lang="en-US" sz="2000" b="1" dirty="0" smtClean="0">
                <a:solidFill>
                  <a:schemeClr val="accent2"/>
                </a:solidFill>
              </a:rPr>
              <a:t>copies the pointer/reference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58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574</Words>
  <Application>Microsoft Office PowerPoint</Application>
  <PresentationFormat>Grand écran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485</cp:revision>
  <dcterms:created xsi:type="dcterms:W3CDTF">2021-09-04T14:58:58Z</dcterms:created>
  <dcterms:modified xsi:type="dcterms:W3CDTF">2021-09-10T14:06:31Z</dcterms:modified>
</cp:coreProperties>
</file>