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9933"/>
    <a:srgbClr val="FCF600"/>
    <a:srgbClr val="FF9900"/>
    <a:srgbClr val="CC0099"/>
    <a:srgbClr val="6600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7500" y="120596"/>
            <a:ext cx="10515600" cy="55340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Calibri "/>
              </a:rPr>
              <a:t>What is JavaScript?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Calibri "/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62757"/>
              </p:ext>
            </p:extLst>
          </p:nvPr>
        </p:nvGraphicFramePr>
        <p:xfrm>
          <a:off x="711200" y="719666"/>
          <a:ext cx="104119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1900">
                  <a:extLst>
                    <a:ext uri="{9D8B030D-6E8A-4147-A177-3AD203B41FA5}">
                      <a16:colId xmlns:a16="http://schemas.microsoft.com/office/drawing/2014/main" val="2166301868"/>
                    </a:ext>
                  </a:extLst>
                </a:gridCol>
              </a:tblGrid>
              <a:tr h="619607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JavaScript</a:t>
                      </a:r>
                      <a:r>
                        <a:rPr lang="en-US" sz="2000" b="0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 is a </a:t>
                      </a:r>
                      <a:r>
                        <a:rPr lang="en-US" sz="2000" b="1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dynamic, interpreted </a:t>
                      </a:r>
                      <a:r>
                        <a:rPr lang="en-US" sz="2000" b="0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and</a:t>
                      </a:r>
                      <a:r>
                        <a:rPr lang="en-US" sz="2000" b="1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 weakly typed </a:t>
                      </a:r>
                      <a:r>
                        <a:rPr lang="en-US" sz="2000" b="0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programming language which </a:t>
                      </a:r>
                      <a:r>
                        <a:rPr lang="en-US" sz="2000" b="1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is compiled at runtime. </a:t>
                      </a:r>
                      <a:r>
                        <a:rPr lang="en-US" sz="2000" b="0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It can be executed as part of a webpage in a browser or directly on any machine </a:t>
                      </a:r>
                      <a:r>
                        <a:rPr lang="en-US" sz="2000" b="1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(“host environment”).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T="91440" marB="91440" anchor="ctr" anchorCtr="1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32390"/>
                  </a:ext>
                </a:extLst>
              </a:tr>
            </a:tbl>
          </a:graphicData>
        </a:graphic>
      </p:graphicFrame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31521"/>
              </p:ext>
            </p:extLst>
          </p:nvPr>
        </p:nvGraphicFramePr>
        <p:xfrm>
          <a:off x="711200" y="4324819"/>
          <a:ext cx="104119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1900">
                  <a:extLst>
                    <a:ext uri="{9D8B030D-6E8A-4147-A177-3AD203B41FA5}">
                      <a16:colId xmlns:a16="http://schemas.microsoft.com/office/drawing/2014/main" val="2166301868"/>
                    </a:ext>
                  </a:extLst>
                </a:gridCol>
              </a:tblGrid>
              <a:tr h="619607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JavaScript</a:t>
                      </a:r>
                      <a:r>
                        <a:rPr lang="en-US" sz="2000" b="0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 was created </a:t>
                      </a:r>
                      <a:r>
                        <a:rPr lang="en-US" sz="2000" b="1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to make webpages more dynamic </a:t>
                      </a:r>
                      <a:r>
                        <a:rPr lang="en-US" sz="2000" b="0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(e.g. change content on a page directly from inside the browser). Originally, it was called LiveScript due to the popularity of Java, it was renamed to JavaScript.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T="91440" marB="91440" anchor="ctr" anchorCtr="1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32390"/>
                  </a:ext>
                </a:extLst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30026"/>
              </p:ext>
            </p:extLst>
          </p:nvPr>
        </p:nvGraphicFramePr>
        <p:xfrm>
          <a:off x="711200" y="5619977"/>
          <a:ext cx="10411900" cy="61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1900">
                  <a:extLst>
                    <a:ext uri="{9D8B030D-6E8A-4147-A177-3AD203B41FA5}">
                      <a16:colId xmlns:a16="http://schemas.microsoft.com/office/drawing/2014/main" val="2166301868"/>
                    </a:ext>
                  </a:extLst>
                </a:gridCol>
              </a:tblGrid>
              <a:tr h="619607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JavaScript</a:t>
                      </a:r>
                      <a:r>
                        <a:rPr lang="en-US" sz="2400" b="0" baseline="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 is totally </a:t>
                      </a:r>
                      <a:r>
                        <a:rPr lang="en-US" sz="2400" b="1" baseline="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independent</a:t>
                      </a:r>
                      <a:r>
                        <a:rPr lang="en-US" sz="2400" b="0" baseline="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 from Java and has </a:t>
                      </a:r>
                      <a:r>
                        <a:rPr lang="en-US" sz="2400" b="1" baseline="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nothing in common with Java!</a:t>
                      </a:r>
                      <a:endParaRPr lang="en-US" sz="24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T="91440" marB="91440">
                    <a:lnL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32390"/>
                  </a:ext>
                </a:extLst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76876"/>
              </p:ext>
            </p:extLst>
          </p:nvPr>
        </p:nvGraphicFramePr>
        <p:xfrm>
          <a:off x="711200" y="2014823"/>
          <a:ext cx="104119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1900">
                  <a:extLst>
                    <a:ext uri="{9D8B030D-6E8A-4147-A177-3AD203B41FA5}">
                      <a16:colId xmlns:a16="http://schemas.microsoft.com/office/drawing/2014/main" val="2166301868"/>
                    </a:ext>
                  </a:extLst>
                </a:gridCol>
              </a:tblGrid>
              <a:tr h="61960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Dynamic, interpreted </a:t>
                      </a: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means that code is not pre-compiled</a:t>
                      </a:r>
                      <a:r>
                        <a:rPr lang="en-US" sz="2000" b="0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 but instead evaluated, compiled and executed at runtime (e.g. when the browser executes the script).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T="91440" marB="91440" anchor="ctr" anchorCtr="1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32390"/>
                  </a:ext>
                </a:extLst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33309"/>
              </p:ext>
            </p:extLst>
          </p:nvPr>
        </p:nvGraphicFramePr>
        <p:xfrm>
          <a:off x="711200" y="3005181"/>
          <a:ext cx="10411900" cy="112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1900">
                  <a:extLst>
                    <a:ext uri="{9D8B030D-6E8A-4147-A177-3AD203B41FA5}">
                      <a16:colId xmlns:a16="http://schemas.microsoft.com/office/drawing/2014/main" val="2166301868"/>
                    </a:ext>
                  </a:extLst>
                </a:gridCol>
              </a:tblGrid>
              <a:tr h="112176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7030A0"/>
                          </a:solidFill>
                          <a:latin typeface="+mn-lt"/>
                        </a:rPr>
                        <a:t>Weakly</a:t>
                      </a:r>
                      <a:r>
                        <a:rPr lang="en-US" sz="2000" b="1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 typed </a:t>
                      </a:r>
                      <a:r>
                        <a:rPr lang="en-US" sz="2000" b="0" baseline="0" dirty="0" smtClean="0">
                          <a:solidFill>
                            <a:srgbClr val="7030A0"/>
                          </a:solidFill>
                          <a:latin typeface="+mn-lt"/>
                        </a:rPr>
                        <a:t>languages assign types (like “number”) to variables (data containers) at runtime – i.e. you (the developer) can’t set the types you want to use in certain places in advance. Only indirectly by making sure you’re always working with the correct values.</a:t>
                      </a:r>
                      <a:endParaRPr lang="en-US" sz="2000" b="1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T="91440" marB="91440" anchor="ctr" anchorCtr="1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32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7500" y="120596"/>
            <a:ext cx="10515600" cy="42434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Calibri "/>
              </a:rPr>
              <a:t>Client-side (Browser) vs Server-side (NodeJS)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Calibri 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7500" y="1045648"/>
            <a:ext cx="4840697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Client-side (Browser)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12736" y="1045648"/>
            <a:ext cx="4840697" cy="810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Server-side (NodeJS)</a:t>
            </a:r>
            <a:endParaRPr lang="en-US" dirty="0" smtClean="0">
              <a:latin typeface="MADE TOMMY" panose="02000503000000020004" pitchFamily="5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12733" y="2031196"/>
            <a:ext cx="4840697" cy="1108766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Why not use JavaScript outside of the browser? Allows for code &amp; knowledge re-usage!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12732" y="3314648"/>
            <a:ext cx="4840697" cy="748550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Extracted V8 engine to run JavaScript anywhere</a:t>
            </a:r>
            <a:endParaRPr lang="en-US" sz="2000" dirty="0">
              <a:solidFill>
                <a:srgbClr val="FF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12731" y="4237885"/>
            <a:ext cx="4840697" cy="1034476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Special non-browser APIs (e.g. to work with file system, incoming Http requests etc.)</a:t>
            </a:r>
            <a:endParaRPr lang="en-US" sz="2000" dirty="0">
              <a:solidFill>
                <a:srgbClr val="FF99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7494" y="2030995"/>
            <a:ext cx="4840697" cy="720839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The origin of JavaScript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7494" y="2926319"/>
            <a:ext cx="4840697" cy="1136477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Different browser vendors provide their own </a:t>
            </a:r>
            <a:r>
              <a:rPr lang="en-US" sz="2000" b="1" dirty="0" smtClean="0">
                <a:solidFill>
                  <a:srgbClr val="7030A0"/>
                </a:solidFill>
              </a:rPr>
              <a:t>JavaScript</a:t>
            </a:r>
            <a:r>
              <a:rPr lang="en-US" sz="2000" dirty="0" smtClean="0">
                <a:solidFill>
                  <a:srgbClr val="7030A0"/>
                </a:solidFill>
              </a:rPr>
              <a:t> execution </a:t>
            </a:r>
            <a:r>
              <a:rPr lang="en-US" sz="2000" b="1" dirty="0" smtClean="0">
                <a:solidFill>
                  <a:srgbClr val="7030A0"/>
                </a:solidFill>
              </a:rPr>
              <a:t>engines</a:t>
            </a:r>
            <a:r>
              <a:rPr lang="en-US" sz="2000" dirty="0" smtClean="0">
                <a:solidFill>
                  <a:srgbClr val="7030A0"/>
                </a:solidFill>
              </a:rPr>
              <a:t> (e.g. </a:t>
            </a:r>
            <a:r>
              <a:rPr lang="en-US" sz="2000" b="1" dirty="0" smtClean="0">
                <a:solidFill>
                  <a:srgbClr val="7030A0"/>
                </a:solidFill>
              </a:rPr>
              <a:t>V8</a:t>
            </a:r>
            <a:r>
              <a:rPr lang="en-US" sz="2000" dirty="0" smtClean="0">
                <a:solidFill>
                  <a:srgbClr val="7030A0"/>
                </a:solidFill>
              </a:rPr>
              <a:t>)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494" y="4237281"/>
            <a:ext cx="4840697" cy="868623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Allows interaction with web page and browser APIs (e.g. get user location)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494" y="5785956"/>
            <a:ext cx="10945934" cy="53945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Syntax, concepts, core features etc. are exactly the same!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7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7500" y="120596"/>
            <a:ext cx="10515600" cy="42434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Calibri "/>
              </a:rPr>
              <a:t>Why Browser-side First?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Calibri 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7500" y="1045648"/>
            <a:ext cx="3742827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It’s JavaScript's Origin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43513" y="2981218"/>
            <a:ext cx="3354906" cy="948300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You easily learn Node.js after learning JS in general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4528540" y="3094949"/>
            <a:ext cx="1336760" cy="720839"/>
          </a:xfrm>
          <a:prstGeom prst="rightArrow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7500" y="2047793"/>
            <a:ext cx="3742827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No Alternatives to JavaScript in the Browser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7500" y="3049938"/>
            <a:ext cx="3742827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Node.js uses the same Syntax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0034" y="4052083"/>
            <a:ext cx="3742827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It’s more fun to learn it with a nice UI!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7500" y="120596"/>
            <a:ext cx="10515600" cy="42434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Calibri "/>
              </a:rPr>
              <a:t>A Brief Overview Of The JavaScript History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Calibri 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75720" y="986579"/>
            <a:ext cx="1867846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1995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84810" y="986579"/>
            <a:ext cx="8083917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ADE TOMMY" panose="02000503000000020004" pitchFamily="50" charset="0"/>
              </a:rPr>
              <a:t>Netscape introduces “LiveScript” / “JavaScript”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5720" y="2071852"/>
            <a:ext cx="1867846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1996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810" y="2071852"/>
            <a:ext cx="8083917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ADE TOMMY" panose="02000503000000020004" pitchFamily="50" charset="0"/>
              </a:rPr>
              <a:t>Microsoft releases its own version for IE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5720" y="3157125"/>
            <a:ext cx="1867846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Late 1996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4810" y="3157125"/>
            <a:ext cx="8083917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ADE TOMMY" panose="02000503000000020004" pitchFamily="50" charset="0"/>
              </a:rPr>
              <a:t>JavaScript submitted to ECMA international to start standardization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75720" y="4242398"/>
            <a:ext cx="1867846" cy="10777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1997 - 2005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84810" y="4242397"/>
            <a:ext cx="8083917" cy="107774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ADE TOMMY" panose="02000503000000020004" pitchFamily="50" charset="0"/>
              </a:rPr>
              <a:t>Standardization efforts, Microsoft didn’t really join and support the standardized JS version though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75720" y="5594555"/>
            <a:ext cx="1867846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2006 - 2011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84809" y="5594554"/>
            <a:ext cx="8083917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ADE TOMMY" panose="02000503000000020004" pitchFamily="50" charset="0"/>
              </a:rPr>
              <a:t>Huge progress in JavaScript ecosystem, Microsoft eventually joined forces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7500" y="120596"/>
            <a:ext cx="10515600" cy="42434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Calibri "/>
              </a:rPr>
              <a:t>JavaScript &amp; ECMAScript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Calibri 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7500" y="1045648"/>
            <a:ext cx="4840697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ECMAScript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12736" y="1045648"/>
            <a:ext cx="4840697" cy="810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Server-side (NodeJS)</a:t>
            </a:r>
            <a:endParaRPr lang="en-US" dirty="0" smtClean="0">
              <a:latin typeface="MADE TOMMY" panose="02000503000000020004" pitchFamily="5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12730" y="2280192"/>
            <a:ext cx="4840697" cy="1283653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The most famous ECMAScript implementation (others would be “ActionScript” or “JScript”)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12731" y="3813522"/>
            <a:ext cx="4840697" cy="1420992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Each browser comes with its own JavaScript engine that also defines which features are actually supported</a:t>
            </a:r>
            <a:endParaRPr lang="en-US" sz="2000" dirty="0">
              <a:solidFill>
                <a:srgbClr val="FF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12731" y="5475353"/>
            <a:ext cx="4840697" cy="868623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Under active development!</a:t>
            </a:r>
            <a:endParaRPr lang="en-US" sz="2000" dirty="0">
              <a:solidFill>
                <a:srgbClr val="FF99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7492" y="2280193"/>
            <a:ext cx="4840697" cy="1283653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A standards organization that evolves the ECMAScript language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7492" y="3813522"/>
            <a:ext cx="4840697" cy="1420992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ECMAScript isn’t directly used but browser vendors (Google with Chrome, Mozilla with Firefox etc.) implement the standard into their JS engines 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491" y="5484190"/>
            <a:ext cx="4840697" cy="868623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Under active development!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5586321" y="1133394"/>
            <a:ext cx="988291" cy="63537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MADE TOMMY" panose="02000503000000020004" pitchFamily="50" charset="0"/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5586321" y="5591979"/>
            <a:ext cx="988291" cy="63537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MADE TOMMY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7500" y="120596"/>
            <a:ext cx="10515600" cy="42434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Calibri "/>
              </a:rPr>
              <a:t>Client-side (Browser) vs Server-side (NodeJS)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Calibri 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7492" y="2327163"/>
            <a:ext cx="4840697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We need a better code editor 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34037" y="2371486"/>
            <a:ext cx="4840697" cy="810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We need an environment where we can test our webpage / code</a:t>
            </a:r>
            <a:endParaRPr lang="en-US" dirty="0" smtClean="0">
              <a:latin typeface="MADE TOMMY" panose="02000503000000020004" pitchFamily="5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89846" y="3355644"/>
            <a:ext cx="2726835" cy="748550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Google Chrome</a:t>
            </a:r>
            <a:endParaRPr lang="en-US" sz="2000" dirty="0">
              <a:solidFill>
                <a:srgbClr val="FF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58849" y="4498266"/>
            <a:ext cx="3168072" cy="868019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Browser Developer Tools</a:t>
            </a:r>
            <a:endParaRPr lang="en-US" sz="2000" dirty="0">
              <a:solidFill>
                <a:srgbClr val="FF99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7492" y="4571857"/>
            <a:ext cx="4840697" cy="720839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Core Extensions &amp; Configuration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493" y="3295608"/>
            <a:ext cx="4840697" cy="868623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Intellij IDEA or Visual Studio Code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81603" y="719430"/>
            <a:ext cx="4130761" cy="93526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Writing code in the system text editor is too </a:t>
            </a:r>
            <a:r>
              <a:rPr lang="en-US" sz="2000" b="1" dirty="0" smtClean="0">
                <a:solidFill>
                  <a:schemeClr val="tx1"/>
                </a:solidFill>
              </a:rPr>
              <a:t>cumbersome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Plus 2"/>
          <p:cNvSpPr/>
          <p:nvPr/>
        </p:nvSpPr>
        <p:spPr>
          <a:xfrm>
            <a:off x="2649149" y="3963486"/>
            <a:ext cx="757382" cy="818705"/>
          </a:xfrm>
          <a:prstGeom prst="mathPlus">
            <a:avLst/>
          </a:prstGeom>
          <a:solidFill>
            <a:srgbClr val="CC00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8474572" y="3899494"/>
            <a:ext cx="757382" cy="755991"/>
          </a:xfrm>
          <a:prstGeom prst="mathPlus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en angle 4"/>
          <p:cNvCxnSpPr>
            <a:stCxn id="11" idx="2"/>
            <a:endCxn id="19" idx="0"/>
          </p:cNvCxnSpPr>
          <p:nvPr/>
        </p:nvCxnSpPr>
        <p:spPr>
          <a:xfrm rot="5400000">
            <a:off x="4001181" y="681360"/>
            <a:ext cx="672464" cy="2619143"/>
          </a:xfrm>
          <a:prstGeom prst="bentConnector3">
            <a:avLst>
              <a:gd name="adj1" fmla="val 55494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11" idx="2"/>
            <a:endCxn id="21" idx="0"/>
          </p:cNvCxnSpPr>
          <p:nvPr/>
        </p:nvCxnSpPr>
        <p:spPr>
          <a:xfrm rot="16200000" flipH="1">
            <a:off x="6842292" y="459391"/>
            <a:ext cx="716787" cy="3107402"/>
          </a:xfrm>
          <a:prstGeom prst="bentConnector3">
            <a:avLst>
              <a:gd name="adj1" fmla="val 5257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3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7500" y="120596"/>
            <a:ext cx="10515600" cy="55340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Calibri "/>
              </a:rPr>
              <a:t>How Do Webpages Work?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Calibri 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607500" y="923433"/>
            <a:ext cx="9138728" cy="5529043"/>
            <a:chOff x="598264" y="904961"/>
            <a:chExt cx="9138728" cy="5529043"/>
          </a:xfrm>
        </p:grpSpPr>
        <p:grpSp>
          <p:nvGrpSpPr>
            <p:cNvPr id="5" name="Groupe 4"/>
            <p:cNvGrpSpPr/>
            <p:nvPr/>
          </p:nvGrpSpPr>
          <p:grpSpPr>
            <a:xfrm>
              <a:off x="598264" y="904961"/>
              <a:ext cx="9138728" cy="4454453"/>
              <a:chOff x="478191" y="1588452"/>
              <a:chExt cx="9138728" cy="445445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78191" y="3163389"/>
                <a:ext cx="1256146" cy="95134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latin typeface="MADE TOMMY" panose="02000503000000020004" pitchFamily="50" charset="0"/>
                  </a:rPr>
                  <a:t>User</a:t>
                </a:r>
                <a:endParaRPr lang="en-US" sz="2400" b="1" dirty="0" smtClean="0">
                  <a:latin typeface="MADE TOMMY" panose="02000503000000020004" pitchFamily="50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189788" y="2049229"/>
                <a:ext cx="1375492" cy="323104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latin typeface="MADE TOMMY" panose="02000503000000020004" pitchFamily="50" charset="0"/>
                  </a:rPr>
                  <a:t>Client (Browser)</a:t>
                </a:r>
                <a:endParaRPr lang="en-US" sz="1600" b="1" dirty="0" smtClean="0">
                  <a:latin typeface="MADE TOMMY" panose="02000503000000020004" pitchFamily="50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467866" y="2031327"/>
                <a:ext cx="1149053" cy="32310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latin typeface="MADE TOMMY" panose="02000503000000020004" pitchFamily="50" charset="0"/>
                  </a:rPr>
                  <a:t>Server</a:t>
                </a:r>
                <a:endParaRPr lang="en-US" b="1" dirty="0" smtClean="0">
                  <a:latin typeface="MADE TOMMY" panose="02000503000000020004" pitchFamily="50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18479" y="3724511"/>
                <a:ext cx="3634508" cy="15378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latin typeface="MADE TOMMY" panose="02000503000000020004" pitchFamily="50" charset="0"/>
                </a:endParaRPr>
              </a:p>
            </p:txBody>
          </p:sp>
          <p:sp>
            <p:nvSpPr>
              <p:cNvPr id="12" name="Flèche droite 11"/>
              <p:cNvSpPr/>
              <p:nvPr/>
            </p:nvSpPr>
            <p:spPr>
              <a:xfrm>
                <a:off x="4993260" y="4003911"/>
                <a:ext cx="3084946" cy="471055"/>
              </a:xfrm>
              <a:prstGeom prst="rightArrow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5947491" y="3739585"/>
                <a:ext cx="1256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  <a:latin typeface="MADE TOMMY" panose="02000503000000020004" pitchFamily="50" charset="0"/>
                  </a:rPr>
                  <a:t>Request</a:t>
                </a:r>
              </a:p>
            </p:txBody>
          </p:sp>
          <p:sp>
            <p:nvSpPr>
              <p:cNvPr id="14" name="Demi-tour 13"/>
              <p:cNvSpPr/>
              <p:nvPr/>
            </p:nvSpPr>
            <p:spPr>
              <a:xfrm rot="12216827">
                <a:off x="5976623" y="4423764"/>
                <a:ext cx="843140" cy="720923"/>
              </a:xfrm>
              <a:prstGeom prst="uturnArrow">
                <a:avLst>
                  <a:gd name="adj1" fmla="val 13775"/>
                  <a:gd name="adj2" fmla="val 25000"/>
                  <a:gd name="adj3" fmla="val 24723"/>
                  <a:gd name="adj4" fmla="val 49287"/>
                  <a:gd name="adj5" fmla="val 7401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e 14"/>
              <p:cNvGrpSpPr/>
              <p:nvPr/>
            </p:nvGrpSpPr>
            <p:grpSpPr>
              <a:xfrm>
                <a:off x="4726132" y="1588452"/>
                <a:ext cx="3634508" cy="1980731"/>
                <a:chOff x="3881583" y="1598361"/>
                <a:chExt cx="3634508" cy="198073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881583" y="2041236"/>
                  <a:ext cx="3634508" cy="153785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 smtClean="0">
                    <a:latin typeface="MADE TOMMY" panose="02000503000000020004" pitchFamily="50" charset="0"/>
                  </a:endParaRPr>
                </a:p>
              </p:txBody>
            </p:sp>
            <p:sp>
              <p:nvSpPr>
                <p:cNvPr id="20" name="Flèche droite 19"/>
                <p:cNvSpPr/>
                <p:nvPr/>
              </p:nvSpPr>
              <p:spPr>
                <a:xfrm>
                  <a:off x="4162714" y="2339109"/>
                  <a:ext cx="3084946" cy="471055"/>
                </a:xfrm>
                <a:prstGeom prst="rightArrow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1" name="Flèche droite 20"/>
                <p:cNvSpPr/>
                <p:nvPr/>
              </p:nvSpPr>
              <p:spPr>
                <a:xfrm rot="10800000">
                  <a:off x="4162714" y="2872509"/>
                  <a:ext cx="3084946" cy="471055"/>
                </a:xfrm>
                <a:prstGeom prst="rightArrow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ZoneTexte 21"/>
                <p:cNvSpPr txBox="1"/>
                <p:nvPr/>
              </p:nvSpPr>
              <p:spPr>
                <a:xfrm>
                  <a:off x="5098474" y="2075873"/>
                  <a:ext cx="12007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  <a:latin typeface="MADE TOMMY" panose="02000503000000020004" pitchFamily="50" charset="0"/>
                    </a:rPr>
                    <a:t>Request</a:t>
                  </a:r>
                </a:p>
              </p:txBody>
            </p:sp>
            <p:sp>
              <p:nvSpPr>
                <p:cNvPr id="23" name="ZoneTexte 22"/>
                <p:cNvSpPr txBox="1"/>
                <p:nvPr/>
              </p:nvSpPr>
              <p:spPr>
                <a:xfrm>
                  <a:off x="5107709" y="3192443"/>
                  <a:ext cx="14962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MADE TOMMY" panose="02000503000000020004" pitchFamily="50" charset="0"/>
                    </a:rPr>
                    <a:t>Response</a:t>
                  </a:r>
                </a:p>
              </p:txBody>
            </p:sp>
            <p:sp>
              <p:nvSpPr>
                <p:cNvPr id="24" name="ZoneTexte 23"/>
                <p:cNvSpPr txBox="1"/>
                <p:nvPr/>
              </p:nvSpPr>
              <p:spPr>
                <a:xfrm>
                  <a:off x="4972337" y="1598361"/>
                  <a:ext cx="14007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/>
                    <a:t>Initial Visit</a:t>
                  </a:r>
                  <a:endParaRPr lang="en-US" sz="2000" b="1" dirty="0"/>
                </a:p>
              </p:txBody>
            </p:sp>
          </p:grpSp>
          <p:sp>
            <p:nvSpPr>
              <p:cNvPr id="16" name="ZoneTexte 15"/>
              <p:cNvSpPr txBox="1"/>
              <p:nvPr/>
            </p:nvSpPr>
            <p:spPr>
              <a:xfrm>
                <a:off x="5367334" y="5335019"/>
                <a:ext cx="26661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User clicks a button to submit a form</a:t>
                </a:r>
                <a:endParaRPr lang="en-US" sz="2000" b="1" dirty="0"/>
              </a:p>
            </p:txBody>
          </p:sp>
          <p:sp>
            <p:nvSpPr>
              <p:cNvPr id="17" name="Flèche droite 16"/>
              <p:cNvSpPr/>
              <p:nvPr/>
            </p:nvSpPr>
            <p:spPr>
              <a:xfrm>
                <a:off x="1887536" y="3411921"/>
                <a:ext cx="1221825" cy="469851"/>
              </a:xfrm>
              <a:prstGeom prst="rightArrow">
                <a:avLst/>
              </a:prstGeom>
              <a:solidFill>
                <a:srgbClr val="CC0099">
                  <a:alpha val="50196"/>
                </a:srgb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1887536" y="2861297"/>
                <a:ext cx="10442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Visit &amp;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interact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022375" y="5565786"/>
              <a:ext cx="1893455" cy="86821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JavaScript makes this more               “ reactive”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èche droite 6"/>
            <p:cNvSpPr/>
            <p:nvPr/>
          </p:nvSpPr>
          <p:spPr>
            <a:xfrm rot="16200000">
              <a:off x="3592240" y="4821969"/>
              <a:ext cx="810734" cy="469851"/>
            </a:xfrm>
            <a:prstGeom prst="rightArrow">
              <a:avLst/>
            </a:prstGeom>
            <a:solidFill>
              <a:srgbClr val="FFFF00">
                <a:alpha val="5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81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7500" y="120596"/>
            <a:ext cx="10515600" cy="55340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Calibri "/>
              </a:rPr>
              <a:t>What is JavaScript?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Calibri 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9901" y="2659947"/>
            <a:ext cx="2456873" cy="1644073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Dynamic, weakly-typed </a:t>
            </a:r>
            <a:r>
              <a:rPr lang="en-US" sz="2000" dirty="0" smtClean="0">
                <a:solidFill>
                  <a:srgbClr val="7030A0"/>
                </a:solidFill>
              </a:rPr>
              <a:t>programming language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38235" y="5091734"/>
            <a:ext cx="2456873" cy="1454981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Most prominent use-case: </a:t>
            </a:r>
            <a:r>
              <a:rPr lang="en-US" sz="2000" b="1" dirty="0" smtClean="0">
                <a:solidFill>
                  <a:srgbClr val="7030A0"/>
                </a:solidFill>
              </a:rPr>
              <a:t>Run code in a browser</a:t>
            </a:r>
            <a:r>
              <a:rPr lang="en-US" sz="2000" dirty="0" smtClean="0">
                <a:solidFill>
                  <a:srgbClr val="7030A0"/>
                </a:solidFill>
              </a:rPr>
              <a:t> (on a webpage)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686" y="2507619"/>
            <a:ext cx="1371600" cy="1371600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b" anchorCtr="0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MADE TOMMY" panose="02000503000000020004" pitchFamily="50" charset="0"/>
              </a:rPr>
              <a:t>JS</a:t>
            </a:r>
            <a:endParaRPr lang="en-US" sz="3200" b="1" dirty="0">
              <a:solidFill>
                <a:schemeClr val="tx1"/>
              </a:solidFill>
              <a:latin typeface="MADE TOMMY" panose="02000503000000020004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66386" y="201120"/>
            <a:ext cx="2456873" cy="1140569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Interpreted, </a:t>
            </a:r>
            <a:r>
              <a:rPr lang="en-US" sz="2000" dirty="0" smtClean="0">
                <a:solidFill>
                  <a:srgbClr val="7030A0"/>
                </a:solidFill>
              </a:rPr>
              <a:t>“on the fly” compiled language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98198" y="2474605"/>
            <a:ext cx="2456873" cy="1644073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“</a:t>
            </a:r>
            <a:r>
              <a:rPr lang="en-US" sz="2000" b="1" dirty="0" smtClean="0">
                <a:solidFill>
                  <a:srgbClr val="7030A0"/>
                </a:solidFill>
              </a:rPr>
              <a:t>Hosted</a:t>
            </a:r>
            <a:r>
              <a:rPr lang="en-US" sz="2000" dirty="0" smtClean="0">
                <a:solidFill>
                  <a:srgbClr val="7030A0"/>
                </a:solidFill>
              </a:rPr>
              <a:t> language”: Runs in </a:t>
            </a:r>
            <a:r>
              <a:rPr lang="en-US" sz="2000" b="1" dirty="0" smtClean="0">
                <a:solidFill>
                  <a:srgbClr val="7030A0"/>
                </a:solidFill>
              </a:rPr>
              <a:t>different environments</a:t>
            </a:r>
            <a:r>
              <a:rPr lang="en-US" sz="2000" dirty="0" smtClean="0">
                <a:solidFill>
                  <a:srgbClr val="7030A0"/>
                </a:solidFill>
              </a:rPr>
              <a:t> (e.g. in browser)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7057627" y="3111297"/>
            <a:ext cx="1206230" cy="370687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droite 20"/>
          <p:cNvSpPr/>
          <p:nvPr/>
        </p:nvSpPr>
        <p:spPr>
          <a:xfrm rot="10800000">
            <a:off x="4211115" y="3111297"/>
            <a:ext cx="1206230" cy="370687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 droite 21"/>
          <p:cNvSpPr/>
          <p:nvPr/>
        </p:nvSpPr>
        <p:spPr>
          <a:xfrm rot="16200000">
            <a:off x="5826275" y="1691188"/>
            <a:ext cx="937098" cy="371707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èche droite 22"/>
          <p:cNvSpPr/>
          <p:nvPr/>
        </p:nvSpPr>
        <p:spPr>
          <a:xfrm rot="5400000">
            <a:off x="5826275" y="4350700"/>
            <a:ext cx="937098" cy="371707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eur en angle 30"/>
          <p:cNvCxnSpPr>
            <a:stCxn id="27" idx="2"/>
            <a:endCxn id="18" idx="3"/>
          </p:cNvCxnSpPr>
          <p:nvPr/>
        </p:nvCxnSpPr>
        <p:spPr>
          <a:xfrm rot="5400000">
            <a:off x="8440332" y="3420146"/>
            <a:ext cx="689627" cy="2327773"/>
          </a:xfrm>
          <a:prstGeom prst="bentConnector2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èche droite 28"/>
          <p:cNvSpPr/>
          <p:nvPr/>
        </p:nvSpPr>
        <p:spPr>
          <a:xfrm rot="5400000">
            <a:off x="4501150" y="2832237"/>
            <a:ext cx="2931498" cy="469851"/>
          </a:xfrm>
          <a:prstGeom prst="rightArrow">
            <a:avLst/>
          </a:prstGeom>
          <a:solidFill>
            <a:srgbClr val="FFFF00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7500" y="120596"/>
            <a:ext cx="10515600" cy="42434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Calibri "/>
              </a:rPr>
              <a:t>How Is JavaScript Executed?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Calibri 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20468" y="2123688"/>
            <a:ext cx="2892861" cy="2004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JavaScript Engine</a:t>
            </a:r>
            <a:endParaRPr lang="en-US" dirty="0" smtClean="0">
              <a:latin typeface="MADE TOMMY" panose="02000503000000020004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409" y="1990370"/>
            <a:ext cx="3308718" cy="5588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Built-into the Browser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12540" y="916339"/>
            <a:ext cx="3308718" cy="5588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&lt;Your Code&gt;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12540" y="4659120"/>
            <a:ext cx="3308718" cy="53945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Effect on Webpage!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0409" y="2846738"/>
            <a:ext cx="3308718" cy="558866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V8 </a:t>
            </a:r>
            <a:r>
              <a:rPr lang="en-US" sz="2000" dirty="0" smtClean="0">
                <a:solidFill>
                  <a:srgbClr val="7030A0"/>
                </a:solidFill>
              </a:rPr>
              <a:t>(Chrome)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0409" y="3703106"/>
            <a:ext cx="3308718" cy="558866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SpiderMonkey </a:t>
            </a:r>
            <a:r>
              <a:rPr lang="en-US" sz="2000" dirty="0" smtClean="0">
                <a:solidFill>
                  <a:srgbClr val="7030A0"/>
                </a:solidFill>
              </a:rPr>
              <a:t>(Firefox)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94672" y="2013123"/>
            <a:ext cx="3308718" cy="558866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9900"/>
                </a:solidFill>
              </a:rPr>
              <a:t>Parse Code</a:t>
            </a:r>
            <a:endParaRPr lang="en-US" sz="2000" dirty="0">
              <a:solidFill>
                <a:srgbClr val="FF99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94672" y="2846738"/>
            <a:ext cx="3308718" cy="558866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9900"/>
                </a:solidFill>
              </a:rPr>
              <a:t>Compile to Machine Code</a:t>
            </a:r>
            <a:endParaRPr lang="en-US" sz="2000" dirty="0">
              <a:solidFill>
                <a:srgbClr val="FF99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94672" y="3680353"/>
            <a:ext cx="3308718" cy="558866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9900"/>
                </a:solidFill>
              </a:rPr>
              <a:t>Executed Machine Code</a:t>
            </a:r>
            <a:endParaRPr lang="en-US" sz="2000" dirty="0">
              <a:solidFill>
                <a:srgbClr val="FF9900"/>
              </a:solidFill>
            </a:endParaRPr>
          </a:p>
        </p:txBody>
      </p:sp>
      <p:cxnSp>
        <p:nvCxnSpPr>
          <p:cNvPr id="5" name="Connecteur en angle 4"/>
          <p:cNvCxnSpPr>
            <a:stCxn id="27" idx="3"/>
            <a:endCxn id="28" idx="3"/>
          </p:cNvCxnSpPr>
          <p:nvPr/>
        </p:nvCxnSpPr>
        <p:spPr>
          <a:xfrm flipH="1">
            <a:off x="11470197" y="3959786"/>
            <a:ext cx="133193" cy="1135135"/>
          </a:xfrm>
          <a:prstGeom prst="bentConnector3">
            <a:avLst>
              <a:gd name="adj1" fmla="val -171631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25" idx="2"/>
            <a:endCxn id="26" idx="0"/>
          </p:cNvCxnSpPr>
          <p:nvPr/>
        </p:nvCxnSpPr>
        <p:spPr>
          <a:xfrm>
            <a:off x="9949031" y="2571989"/>
            <a:ext cx="0" cy="274749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6" idx="2"/>
            <a:endCxn id="27" idx="0"/>
          </p:cNvCxnSpPr>
          <p:nvPr/>
        </p:nvCxnSpPr>
        <p:spPr>
          <a:xfrm>
            <a:off x="9949031" y="3405604"/>
            <a:ext cx="0" cy="274749"/>
          </a:xfrm>
          <a:prstGeom prst="straightConnector1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082224" y="4751835"/>
            <a:ext cx="1387973" cy="686172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On a Single </a:t>
            </a:r>
            <a:r>
              <a:rPr lang="en-US" sz="2000" b="1" dirty="0" smtClean="0">
                <a:solidFill>
                  <a:srgbClr val="7030A0"/>
                </a:solidFill>
              </a:rPr>
              <a:t>Thread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7500" y="120596"/>
            <a:ext cx="10515600" cy="42434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Calibri "/>
              </a:rPr>
              <a:t>Dynamic? Weakly Typed?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Calibri 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7500" y="1045648"/>
            <a:ext cx="4840697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Dynamic, interpreted Programming Language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12736" y="1045648"/>
            <a:ext cx="4840697" cy="810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Weakly Typed Programming Language</a:t>
            </a:r>
            <a:endParaRPr lang="en-US" dirty="0" smtClean="0">
              <a:latin typeface="MADE TOMMY" panose="02000503000000020004" pitchFamily="5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12735" y="2077779"/>
            <a:ext cx="4840697" cy="739311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Data types are assumed (e.g. assigned to variables) automatically</a:t>
            </a:r>
            <a:endParaRPr lang="en-US" sz="2000" dirty="0">
              <a:solidFill>
                <a:srgbClr val="FF99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2735" y="3038359"/>
            <a:ext cx="4840697" cy="739311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You don’t define that some variable has to hold a certain value (e.g. a number)</a:t>
            </a:r>
            <a:endParaRPr lang="en-US" sz="2000" dirty="0">
              <a:solidFill>
                <a:srgbClr val="FF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12734" y="3998939"/>
            <a:ext cx="4840697" cy="739311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Data types are not set in stone but can change</a:t>
            </a:r>
            <a:endParaRPr lang="en-US" sz="2000" dirty="0">
              <a:solidFill>
                <a:srgbClr val="FF99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7499" y="2077779"/>
            <a:ext cx="4840697" cy="739311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Not pre-compiled, instead parsed and compiled “on the fly” (e.g. in the browser)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7499" y="3038359"/>
            <a:ext cx="4840697" cy="739311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Code evaluated and executed at runtime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498" y="3998939"/>
            <a:ext cx="4840697" cy="739311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Code can change at runtime (e.g. type of a variable)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" name="Plus 2"/>
          <p:cNvSpPr/>
          <p:nvPr/>
        </p:nvSpPr>
        <p:spPr>
          <a:xfrm>
            <a:off x="5729484" y="1100096"/>
            <a:ext cx="701964" cy="701965"/>
          </a:xfrm>
          <a:prstGeom prst="mathPlus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7500" y="120596"/>
            <a:ext cx="10515600" cy="42434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Calibri "/>
              </a:rPr>
              <a:t>JavaScript Runs On a Host Environment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Calibri 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7500" y="1045648"/>
            <a:ext cx="4840697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Browser-side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12736" y="1045648"/>
            <a:ext cx="4840697" cy="810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“Other” (e.g. Server-side)</a:t>
            </a:r>
            <a:endParaRPr lang="en-US" dirty="0" smtClean="0">
              <a:latin typeface="MADE TOMMY" panose="02000503000000020004" pitchFamily="5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12735" y="2077779"/>
            <a:ext cx="4840697" cy="1108766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Google’s JavaScript </a:t>
            </a:r>
            <a:r>
              <a:rPr lang="en-US" sz="2000" b="1" dirty="0" smtClean="0">
                <a:solidFill>
                  <a:srgbClr val="FF9900"/>
                </a:solidFill>
              </a:rPr>
              <a:t>Engine (V8) </a:t>
            </a:r>
            <a:r>
              <a:rPr lang="en-US" sz="2000" dirty="0" smtClean="0">
                <a:solidFill>
                  <a:srgbClr val="FF9900"/>
                </a:solidFill>
              </a:rPr>
              <a:t>was extracted to run JavaScript anywhere </a:t>
            </a:r>
          </a:p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(called “</a:t>
            </a:r>
            <a:r>
              <a:rPr lang="en-US" sz="2000" b="1" dirty="0" smtClean="0">
                <a:solidFill>
                  <a:srgbClr val="FF9900"/>
                </a:solidFill>
              </a:rPr>
              <a:t>Node.js</a:t>
            </a:r>
            <a:r>
              <a:rPr lang="en-US" sz="2000" dirty="0" smtClean="0">
                <a:solidFill>
                  <a:srgbClr val="FF9900"/>
                </a:solidFill>
              </a:rPr>
              <a:t>”)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2734" y="3407814"/>
            <a:ext cx="4840697" cy="1200329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9900"/>
                </a:solidFill>
              </a:rPr>
              <a:t>Node.js</a:t>
            </a:r>
            <a:r>
              <a:rPr lang="en-US" sz="2000" dirty="0" smtClean="0">
                <a:solidFill>
                  <a:srgbClr val="FF9900"/>
                </a:solidFill>
              </a:rPr>
              <a:t> can be executed on any machine and is therefore often used to build web backends (</a:t>
            </a:r>
            <a:r>
              <a:rPr lang="en-US" sz="2000" b="1" dirty="0" smtClean="0">
                <a:solidFill>
                  <a:srgbClr val="FF9900"/>
                </a:solidFill>
              </a:rPr>
              <a:t>server-side</a:t>
            </a:r>
            <a:r>
              <a:rPr lang="en-US" sz="2000" dirty="0" smtClean="0">
                <a:solidFill>
                  <a:srgbClr val="FF9900"/>
                </a:solidFill>
              </a:rPr>
              <a:t> JavaScript)</a:t>
            </a:r>
            <a:endParaRPr lang="en-US" sz="2000" dirty="0">
              <a:solidFill>
                <a:srgbClr val="FF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12733" y="4829412"/>
            <a:ext cx="4840697" cy="1034476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9900"/>
                </a:solidFill>
              </a:rPr>
              <a:t>Node.js</a:t>
            </a:r>
            <a:r>
              <a:rPr lang="en-US" sz="2000" dirty="0" smtClean="0">
                <a:solidFill>
                  <a:srgbClr val="FF9900"/>
                </a:solidFill>
              </a:rPr>
              <a:t> CAN </a:t>
            </a:r>
            <a:r>
              <a:rPr lang="en-US" sz="2000" b="1" dirty="0" smtClean="0">
                <a:solidFill>
                  <a:srgbClr val="FF9900"/>
                </a:solidFill>
              </a:rPr>
              <a:t>access</a:t>
            </a:r>
            <a:r>
              <a:rPr lang="en-US" sz="2000" dirty="0" smtClean="0">
                <a:solidFill>
                  <a:srgbClr val="FF9900"/>
                </a:solidFill>
              </a:rPr>
              <a:t> the local file system, </a:t>
            </a:r>
            <a:r>
              <a:rPr lang="en-US" sz="2000" b="1" dirty="0" smtClean="0">
                <a:solidFill>
                  <a:srgbClr val="FF9900"/>
                </a:solidFill>
              </a:rPr>
              <a:t>interact</a:t>
            </a:r>
            <a:r>
              <a:rPr lang="en-US" sz="2000" dirty="0" smtClean="0">
                <a:solidFill>
                  <a:srgbClr val="FF9900"/>
                </a:solidFill>
              </a:rPr>
              <a:t> with the operating system etc. It </a:t>
            </a:r>
            <a:r>
              <a:rPr lang="en-US" sz="2000" b="1" dirty="0" smtClean="0">
                <a:solidFill>
                  <a:srgbClr val="FF9900"/>
                </a:solidFill>
              </a:rPr>
              <a:t>CAN’T</a:t>
            </a:r>
            <a:r>
              <a:rPr lang="en-US" sz="2000" dirty="0" smtClean="0">
                <a:solidFill>
                  <a:srgbClr val="FF9900"/>
                </a:solidFill>
              </a:rPr>
              <a:t> manipulate </a:t>
            </a:r>
            <a:r>
              <a:rPr lang="en-US" sz="2000" b="1" dirty="0" smtClean="0">
                <a:solidFill>
                  <a:srgbClr val="FF9900"/>
                </a:solidFill>
              </a:rPr>
              <a:t>HTML</a:t>
            </a:r>
            <a:r>
              <a:rPr lang="en-US" sz="2000" dirty="0" smtClean="0">
                <a:solidFill>
                  <a:srgbClr val="FF9900"/>
                </a:solidFill>
              </a:rPr>
              <a:t> or </a:t>
            </a:r>
            <a:r>
              <a:rPr lang="en-US" sz="2000" b="1" dirty="0" smtClean="0">
                <a:solidFill>
                  <a:srgbClr val="FF9900"/>
                </a:solidFill>
              </a:rPr>
              <a:t>CSS</a:t>
            </a:r>
            <a:endParaRPr lang="en-US" sz="2000" b="1" dirty="0">
              <a:solidFill>
                <a:srgbClr val="FF99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7498" y="2077779"/>
            <a:ext cx="4840697" cy="1108766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JavaScript</a:t>
            </a:r>
            <a:r>
              <a:rPr lang="en-US" sz="2000" dirty="0" smtClean="0">
                <a:solidFill>
                  <a:srgbClr val="7030A0"/>
                </a:solidFill>
              </a:rPr>
              <a:t> was invented to create more </a:t>
            </a:r>
            <a:r>
              <a:rPr lang="en-US" sz="2000" b="1" dirty="0" smtClean="0">
                <a:solidFill>
                  <a:srgbClr val="7030A0"/>
                </a:solidFill>
              </a:rPr>
              <a:t>dynamic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websites</a:t>
            </a:r>
            <a:r>
              <a:rPr lang="en-US" sz="2000" dirty="0" smtClean="0">
                <a:solidFill>
                  <a:srgbClr val="7030A0"/>
                </a:solidFill>
              </a:rPr>
              <a:t> by executing in the browser!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7497" y="3408014"/>
            <a:ext cx="4840697" cy="1136477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JavaScript can manipulate the </a:t>
            </a:r>
            <a:r>
              <a:rPr lang="en-US" sz="2000" b="1" dirty="0" smtClean="0">
                <a:solidFill>
                  <a:srgbClr val="7030A0"/>
                </a:solidFill>
              </a:rPr>
              <a:t>HTML</a:t>
            </a:r>
            <a:r>
              <a:rPr lang="en-US" sz="2000" dirty="0" smtClean="0">
                <a:solidFill>
                  <a:srgbClr val="7030A0"/>
                </a:solidFill>
              </a:rPr>
              <a:t> code, </a:t>
            </a:r>
            <a:r>
              <a:rPr lang="en-US" sz="2000" b="1" dirty="0" smtClean="0">
                <a:solidFill>
                  <a:srgbClr val="7030A0"/>
                </a:solidFill>
              </a:rPr>
              <a:t>CSS</a:t>
            </a:r>
            <a:r>
              <a:rPr lang="en-US" sz="2000" dirty="0" smtClean="0">
                <a:solidFill>
                  <a:srgbClr val="7030A0"/>
                </a:solidFill>
              </a:rPr>
              <a:t>, send </a:t>
            </a:r>
            <a:r>
              <a:rPr lang="en-US" sz="2000" b="1" dirty="0" smtClean="0">
                <a:solidFill>
                  <a:srgbClr val="7030A0"/>
                </a:solidFill>
              </a:rPr>
              <a:t>background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HTTP</a:t>
            </a:r>
            <a:r>
              <a:rPr lang="en-US" sz="2000" dirty="0" smtClean="0">
                <a:solidFill>
                  <a:srgbClr val="7030A0"/>
                </a:solidFill>
              </a:rPr>
              <a:t> requests &amp; much more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7497" y="4765960"/>
            <a:ext cx="4840697" cy="868623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JavaScript</a:t>
            </a:r>
            <a:r>
              <a:rPr lang="en-US" sz="2000" dirty="0" smtClean="0">
                <a:solidFill>
                  <a:srgbClr val="7030A0"/>
                </a:solidFill>
              </a:rPr>
              <a:t> CAN’T </a:t>
            </a:r>
            <a:r>
              <a:rPr lang="en-US" sz="2000" b="1" dirty="0" smtClean="0">
                <a:solidFill>
                  <a:srgbClr val="7030A0"/>
                </a:solidFill>
              </a:rPr>
              <a:t>access</a:t>
            </a:r>
            <a:r>
              <a:rPr lang="en-US" sz="2000" dirty="0" smtClean="0">
                <a:solidFill>
                  <a:srgbClr val="7030A0"/>
                </a:solidFill>
              </a:rPr>
              <a:t> the local file system, </a:t>
            </a:r>
            <a:r>
              <a:rPr lang="en-US" sz="2000" b="1" dirty="0" smtClean="0">
                <a:solidFill>
                  <a:srgbClr val="7030A0"/>
                </a:solidFill>
              </a:rPr>
              <a:t>interact</a:t>
            </a:r>
            <a:r>
              <a:rPr lang="en-US" sz="2000" dirty="0" smtClean="0">
                <a:solidFill>
                  <a:srgbClr val="7030A0"/>
                </a:solidFill>
              </a:rPr>
              <a:t> with the operating system etc. 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7500" y="120596"/>
            <a:ext cx="10515600" cy="42434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Calibri "/>
              </a:rPr>
              <a:t>What’s </a:t>
            </a:r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Calibri "/>
              </a:rPr>
              <a:t>In This Course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Calibri 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0975" y="5376896"/>
            <a:ext cx="3662116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Core Basics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9535" y="5376896"/>
            <a:ext cx="4250827" cy="810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Building a Strong Foundation</a:t>
            </a:r>
            <a:endParaRPr lang="en-US" dirty="0" smtClean="0">
              <a:latin typeface="MADE TOMMY" panose="02000503000000020004" pitchFamily="5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69535" y="1163782"/>
            <a:ext cx="4250827" cy="3934687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00"/>
                </a:solidFill>
              </a:rPr>
              <a:t>Classes &amp; OPP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00"/>
                </a:solidFill>
              </a:rPr>
              <a:t>Constructor Functions &amp; Prototypes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00"/>
                </a:solidFill>
              </a:rPr>
              <a:t>More about DOM &amp;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00"/>
                </a:solidFill>
              </a:rPr>
              <a:t>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00"/>
                </a:solidFill>
              </a:rPr>
              <a:t>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00"/>
                </a:solidFill>
              </a:rPr>
              <a:t>Functions Deep Dive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00"/>
                </a:solidFill>
              </a:rPr>
              <a:t>More about Numbers &amp;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00"/>
                </a:solidFill>
              </a:rPr>
              <a:t>Asynchronous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00"/>
                </a:solidFill>
              </a:rPr>
              <a:t>Background Http (Ajax)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0975" y="1163783"/>
            <a:ext cx="3662116" cy="3934686"/>
          </a:xfrm>
          <a:prstGeom prst="rect">
            <a:avLst/>
          </a:prstGeom>
          <a:solidFill>
            <a:srgbClr val="CC00CC">
              <a:alpha val="34902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</a:rPr>
              <a:t>Getting Started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</a:rPr>
              <a:t>Language Basics, Bas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</a:rPr>
              <a:t>Efficient Development &amp; Debugging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</a:rPr>
              <a:t>Control Structures (if, Loops,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</a:rPr>
              <a:t>Behind the Scenes of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</a:rPr>
              <a:t>A Closer Look at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</a:rPr>
              <a:t>DOM 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</a:rPr>
              <a:t>Arrays &amp; Iterables Objects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6806" y="5376896"/>
            <a:ext cx="3662116" cy="8108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Advanced Concepts</a:t>
            </a:r>
            <a:endParaRPr lang="en-US" dirty="0" smtClean="0">
              <a:latin typeface="MADE TOMMY" panose="02000503000000020004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56806" y="1163782"/>
            <a:ext cx="3662116" cy="3934687"/>
          </a:xfrm>
          <a:prstGeom prst="rect">
            <a:avLst/>
          </a:prstGeom>
          <a:solidFill>
            <a:srgbClr val="FFC0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33"/>
                </a:solidFill>
              </a:rPr>
              <a:t>3 rd. Party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33"/>
                </a:solidFill>
              </a:rPr>
              <a:t>JavaScript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33"/>
                </a:solidFill>
              </a:rPr>
              <a:t>Tooling (Webpack, Babel,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33"/>
                </a:solidFill>
              </a:rPr>
              <a:t>Working with Browser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33"/>
                </a:solidFill>
              </a:rPr>
              <a:t>Browser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33"/>
                </a:solidFill>
              </a:rPr>
              <a:t>JavaScript 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33"/>
                </a:solidFill>
              </a:rPr>
              <a:t>Meta-programming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33"/>
                </a:solidFill>
              </a:rPr>
              <a:t>NodeJS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33"/>
                </a:solidFill>
              </a:rPr>
              <a:t>Security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33"/>
                </a:solidFill>
              </a:rPr>
              <a:t>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9933"/>
                </a:solidFill>
              </a:rPr>
              <a:t>Performance Optimizations &amp; Memory Leaks</a:t>
            </a:r>
          </a:p>
        </p:txBody>
      </p:sp>
      <p:sp>
        <p:nvSpPr>
          <p:cNvPr id="3" name="Flèche droite 2"/>
          <p:cNvSpPr/>
          <p:nvPr/>
        </p:nvSpPr>
        <p:spPr>
          <a:xfrm>
            <a:off x="170975" y="6345382"/>
            <a:ext cx="11847947" cy="314036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7500" y="120596"/>
            <a:ext cx="10515600" cy="42434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Calibri "/>
              </a:rPr>
              <a:t>How to Get The Most Out Of The Course?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Calibri 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3184" y="888399"/>
            <a:ext cx="3662116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Watch the Videos!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08299" y="851079"/>
            <a:ext cx="4250827" cy="810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At your speed!</a:t>
            </a:r>
            <a:endParaRPr lang="en-US" dirty="0" smtClean="0">
              <a:latin typeface="MADE TOMMY" panose="02000503000000020004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3184" y="1871689"/>
            <a:ext cx="3662116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Code Along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8299" y="1816279"/>
            <a:ext cx="4250827" cy="810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Pause &amp; Rewind</a:t>
            </a:r>
            <a:endParaRPr lang="en-US" dirty="0" smtClean="0">
              <a:latin typeface="MADE TOMMY" panose="02000503000000020004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08299" y="2836890"/>
            <a:ext cx="4250827" cy="810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Assignments, Practice Projects, Quizzes</a:t>
            </a:r>
            <a:endParaRPr lang="en-US" dirty="0" smtClean="0">
              <a:latin typeface="MADE TOMMY" panose="02000503000000020004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3184" y="2854979"/>
            <a:ext cx="3662116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Practice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08299" y="3857501"/>
            <a:ext cx="4250827" cy="810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Use attached Code, Google, Udemy Search</a:t>
            </a:r>
            <a:endParaRPr lang="en-US" dirty="0" smtClean="0">
              <a:latin typeface="MADE TOMMY" panose="02000503000000020004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03184" y="3857501"/>
            <a:ext cx="3662116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Debug &amp; Search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03184" y="4888075"/>
            <a:ext cx="3662116" cy="8108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Ask &amp; Answer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08298" y="4878112"/>
            <a:ext cx="4250827" cy="810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Ask in Q&amp;A section, but also help others</a:t>
            </a:r>
            <a:endParaRPr lang="en-US" dirty="0" smtClean="0">
              <a:latin typeface="MADE TOMMY" panose="02000503000000020004" pitchFamily="50" charset="0"/>
            </a:endParaRPr>
          </a:p>
        </p:txBody>
      </p:sp>
      <p:sp>
        <p:nvSpPr>
          <p:cNvPr id="23" name="Flèche droite 22"/>
          <p:cNvSpPr/>
          <p:nvPr/>
        </p:nvSpPr>
        <p:spPr>
          <a:xfrm>
            <a:off x="5981854" y="975176"/>
            <a:ext cx="1168298" cy="637309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èche droite 23"/>
          <p:cNvSpPr/>
          <p:nvPr/>
        </p:nvSpPr>
        <p:spPr>
          <a:xfrm>
            <a:off x="5981854" y="1958466"/>
            <a:ext cx="1168298" cy="637309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>
            <a:off x="5981854" y="2952218"/>
            <a:ext cx="1168298" cy="637309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èche droite 25"/>
          <p:cNvSpPr/>
          <p:nvPr/>
        </p:nvSpPr>
        <p:spPr>
          <a:xfrm>
            <a:off x="5981854" y="3914604"/>
            <a:ext cx="1168298" cy="637309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èche droite 26"/>
          <p:cNvSpPr/>
          <p:nvPr/>
        </p:nvSpPr>
        <p:spPr>
          <a:xfrm>
            <a:off x="5981854" y="4993440"/>
            <a:ext cx="1168298" cy="637309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7500" y="120596"/>
            <a:ext cx="10515600" cy="42434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Calibri "/>
              </a:rPr>
              <a:t>JavaScript &amp; Java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Calibri 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18655" y="544945"/>
            <a:ext cx="1371600" cy="1371600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b" anchorCtr="0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MADE TOMMY" panose="02000503000000020004" pitchFamily="50" charset="0"/>
              </a:rPr>
              <a:t>JS</a:t>
            </a:r>
            <a:endParaRPr lang="en-US" sz="3200" b="1" dirty="0">
              <a:solidFill>
                <a:schemeClr val="tx1"/>
              </a:solidFill>
              <a:latin typeface="MADE TOMMY" panose="02000503000000020004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99625" y="2172661"/>
            <a:ext cx="4897322" cy="11701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Totally independent programming languages with different syntax and principles</a:t>
            </a:r>
            <a:endParaRPr lang="en-US" sz="2000" dirty="0" smtClean="0">
              <a:latin typeface="MADE TOMMY" panose="02000503000000020004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99625" y="3667040"/>
            <a:ext cx="4897322" cy="11701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JavaScript was named JavaScript to “sound cool”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99625" y="5193688"/>
            <a:ext cx="4897322" cy="11701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ADE TOMMY" panose="02000503000000020004" pitchFamily="50" charset="0"/>
              </a:rPr>
              <a:t>Java does NOT run in the browser, JavaScript does</a:t>
            </a:r>
            <a:endParaRPr lang="en-US" sz="2400" dirty="0" smtClean="0">
              <a:latin typeface="MADE TOMMY" panose="02000503000000020004" pitchFamily="50" charset="0"/>
            </a:endParaRPr>
          </a:p>
        </p:txBody>
      </p:sp>
      <p:sp>
        <p:nvSpPr>
          <p:cNvPr id="25" name="Flèche droite 24"/>
          <p:cNvSpPr/>
          <p:nvPr/>
        </p:nvSpPr>
        <p:spPr>
          <a:xfrm>
            <a:off x="8162121" y="2221908"/>
            <a:ext cx="1168298" cy="1071672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èche droite 27"/>
          <p:cNvSpPr/>
          <p:nvPr/>
        </p:nvSpPr>
        <p:spPr>
          <a:xfrm rot="10800000">
            <a:off x="2464835" y="2221908"/>
            <a:ext cx="1168297" cy="1071672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9174" y="2221908"/>
            <a:ext cx="2196979" cy="1108766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Object-oriented, strongly types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428628" y="2234061"/>
            <a:ext cx="2196979" cy="1108766"/>
          </a:xfrm>
          <a:prstGeom prst="rect">
            <a:avLst/>
          </a:prstGeom>
          <a:solidFill>
            <a:srgbClr val="FF9900">
              <a:alpha val="30196"/>
            </a:srgbClr>
          </a:solidFill>
          <a:ln w="28575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9900"/>
                </a:solidFill>
              </a:rPr>
              <a:t>Flexible, weakly types</a:t>
            </a:r>
            <a:endParaRPr lang="en-US" sz="2000" dirty="0" smtClean="0">
              <a:solidFill>
                <a:srgbClr val="FF99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53" y="534760"/>
            <a:ext cx="1588655" cy="15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1048</Words>
  <Application>Microsoft Office PowerPoint</Application>
  <PresentationFormat>Grand écran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</vt:lpstr>
      <vt:lpstr>Calibri Light</vt:lpstr>
      <vt:lpstr>MADE TOMMY</vt:lpstr>
      <vt:lpstr>Thème Office</vt:lpstr>
      <vt:lpstr>What is JavaScript?</vt:lpstr>
      <vt:lpstr>How Do Webpages Work?</vt:lpstr>
      <vt:lpstr>What is JavaScript?</vt:lpstr>
      <vt:lpstr>How Is JavaScript Executed?</vt:lpstr>
      <vt:lpstr>Dynamic? Weakly Typed?</vt:lpstr>
      <vt:lpstr>JavaScript Runs On a Host Environment</vt:lpstr>
      <vt:lpstr>What’s In This Course</vt:lpstr>
      <vt:lpstr>How to Get The Most Out Of The Course?</vt:lpstr>
      <vt:lpstr>JavaScript &amp; Java</vt:lpstr>
      <vt:lpstr>Client-side (Browser) vs Server-side (NodeJS)</vt:lpstr>
      <vt:lpstr>Why Browser-side First?</vt:lpstr>
      <vt:lpstr>A Brief Overview Of The JavaScript History</vt:lpstr>
      <vt:lpstr>JavaScript &amp; ECMAScript</vt:lpstr>
      <vt:lpstr>Client-side (Browser) vs Server-side (NodeJS)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122</cp:revision>
  <dcterms:created xsi:type="dcterms:W3CDTF">2021-09-04T14:58:58Z</dcterms:created>
  <dcterms:modified xsi:type="dcterms:W3CDTF">2021-09-05T00:57:14Z</dcterms:modified>
</cp:coreProperties>
</file>