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4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7F592A3-39DE-43F0-8DBD-D4C1529E6111}">
          <p14:sldIdLst>
            <p14:sldId id="256"/>
            <p14:sldId id="259"/>
            <p14:sldId id="260"/>
            <p14:sldId id="261"/>
            <p14:sldId id="258"/>
            <p14:sldId id="264"/>
            <p14:sldId id="263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CF600"/>
    <a:srgbClr val="660066"/>
    <a:srgbClr val="FFC000"/>
    <a:srgbClr val="FF9900"/>
    <a:srgbClr val="FF5050"/>
    <a:srgbClr val="CC3399"/>
    <a:srgbClr val="993366"/>
    <a:srgbClr val="D60093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3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8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2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9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-1" y="563420"/>
            <a:ext cx="9914021" cy="2022762"/>
            <a:chOff x="2911764" y="1089893"/>
            <a:chExt cx="7349836" cy="202276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44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Control Structures</a:t>
              </a:r>
              <a:endPara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0" y="3126511"/>
            <a:ext cx="8368145" cy="1427016"/>
            <a:chOff x="2911764" y="1089893"/>
            <a:chExt cx="7349836" cy="2022762"/>
          </a:xfrm>
          <a:solidFill>
            <a:srgbClr val="D60093"/>
          </a:solidFill>
        </p:grpSpPr>
        <p:sp>
          <p:nvSpPr>
            <p:cNvPr id="9" name="Rectangle à coins arrondis 8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b="1" dirty="0" smtClean="0">
                  <a:latin typeface="Simplified Arabic" panose="02020603050405020304" pitchFamily="18" charset="-78"/>
                  <a:cs typeface="Simplified Arabic" panose="02020603050405020304" pitchFamily="18" charset="-78"/>
                </a:rPr>
                <a:t>Conditional Code &amp; Loops</a:t>
              </a:r>
              <a:endParaRPr lang="en-US" sz="3200" b="1" dirty="0">
                <a:latin typeface="Simplified Arabic" panose="02020603050405020304" pitchFamily="18" charset="-78"/>
                <a:cs typeface="Simplified Arabic" panose="02020603050405020304" pitchFamily="18" charset="-78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77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227" y="990030"/>
            <a:ext cx="4433062" cy="1235812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Boolean Coercion via double NOT (double bang </a:t>
            </a:r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operator</a:t>
            </a:r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)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690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“Boolean Tricks” with Logical Operators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17133" y="990027"/>
            <a:ext cx="794603" cy="1235813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!!</a:t>
            </a:r>
            <a:endParaRPr lang="en-US" sz="28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136899" y="990027"/>
            <a:ext cx="2914174" cy="123581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False, true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758580" y="990027"/>
            <a:ext cx="3144788" cy="1235813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!!’’, e.g. !!1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227" y="2788446"/>
            <a:ext cx="4433062" cy="1235812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Default value assignment via OR operator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17133" y="2788445"/>
            <a:ext cx="794603" cy="1235813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||</a:t>
            </a:r>
            <a:endParaRPr lang="en-US" sz="28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58580" y="2788445"/>
            <a:ext cx="3144788" cy="1235813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const name = someInput || ‘MAX’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36899" y="2788445"/>
            <a:ext cx="2914174" cy="123581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someInput if not falsy, ‘Max’ otherwise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237227" y="4586862"/>
            <a:ext cx="4433062" cy="1235812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Use value if condition is true via AND operator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17133" y="4586862"/>
            <a:ext cx="794603" cy="1235813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&amp;&amp;</a:t>
            </a:r>
            <a:endParaRPr lang="en-US" sz="28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58580" y="4586862"/>
            <a:ext cx="3144788" cy="1235813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const name = someInput &amp;&amp; ‘MAX’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136899" y="4586862"/>
            <a:ext cx="2914174" cy="123581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‘Max’ is set if isLoggedIn is true, false otherwise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870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448" y="2183129"/>
            <a:ext cx="2674415" cy="61017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For loop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690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Loops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1447" y="2933381"/>
            <a:ext cx="2674415" cy="1679567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Execute code a certain amount of times (with counter variable)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1447" y="4753030"/>
            <a:ext cx="2674415" cy="19365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For (let I = 0; I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 3; </a:t>
            </a:r>
            <a:r>
              <a:rPr lang="en-US" dirty="0" err="1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i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++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) </a:t>
            </a:r>
          </a:p>
          <a:p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{</a:t>
            </a:r>
          </a:p>
          <a:p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console.log(</a:t>
            </a:r>
            <a:r>
              <a:rPr lang="en-US" dirty="0" err="1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i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);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  <a:p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}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78644" y="2183129"/>
            <a:ext cx="2674415" cy="61017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For-of loop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78644" y="2933380"/>
            <a:ext cx="2674415" cy="1679567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Execute for every element in an array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78643" y="4753028"/>
            <a:ext cx="2674415" cy="193653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For (const el of array) </a:t>
            </a:r>
          </a:p>
          <a:p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{</a:t>
            </a:r>
          </a:p>
          <a:p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console.log(el);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  <a:p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}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35840" y="2190306"/>
            <a:ext cx="2893293" cy="61017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For-in loop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35840" y="2940559"/>
            <a:ext cx="2893293" cy="1679567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Execute for every key in an object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35840" y="4760209"/>
            <a:ext cx="2893294" cy="192934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For (const key in object) {</a:t>
            </a:r>
          </a:p>
          <a:p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console.log(key)</a:t>
            </a:r>
          </a:p>
          <a:p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console.log (object[key])</a:t>
            </a:r>
            <a:endParaRPr lang="en-US" dirty="0" smtClean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  <a:p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}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11914" y="2183129"/>
            <a:ext cx="2674415" cy="61017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While loop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11914" y="2933382"/>
            <a:ext cx="2674415" cy="1679567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Execute code as long as a condition is true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11914" y="4753032"/>
            <a:ext cx="2674415" cy="193652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While (isLoggedIn) {</a:t>
            </a:r>
          </a:p>
          <a:p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…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  <a:p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}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78644" y="898966"/>
            <a:ext cx="5750490" cy="797487"/>
          </a:xfrm>
          <a:prstGeom prst="rect">
            <a:avLst/>
          </a:prstGeom>
          <a:solidFill>
            <a:srgbClr val="FCF600">
              <a:alpha val="2902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Execute code multiple times</a:t>
            </a:r>
            <a:endParaRPr lang="en-US" sz="24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6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Module Content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6522" y="1118937"/>
            <a:ext cx="5754499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Conditional Statements (if statements &amp; Expressions)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16522" y="2400612"/>
            <a:ext cx="5754499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Boolean Values &amp; Operators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16522" y="3682287"/>
            <a:ext cx="5754499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Loops in JavaScript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16522" y="4963962"/>
            <a:ext cx="5754499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Error Handling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1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Conditional Code Execution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9527" y="2531166"/>
            <a:ext cx="3460235" cy="2366779"/>
            <a:chOff x="237227" y="990030"/>
            <a:chExt cx="3460235" cy="4099328"/>
          </a:xfrm>
        </p:grpSpPr>
        <p:sp>
          <p:nvSpPr>
            <p:cNvPr id="5" name="Rectangle 4"/>
            <p:cNvSpPr/>
            <p:nvPr/>
          </p:nvSpPr>
          <p:spPr>
            <a:xfrm>
              <a:off x="237227" y="990030"/>
              <a:ext cx="3460235" cy="1035991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 (Corps)"/>
                  <a:cs typeface="Segoe UI Light" panose="020B0502040204020203" pitchFamily="34" charset="0"/>
                </a:rPr>
                <a:t>Option A</a:t>
              </a:r>
              <a:endParaRPr lang="en-US" sz="2400" b="1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4149" y="2026020"/>
              <a:ext cx="3426389" cy="3063338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e.g. add two numbers</a:t>
              </a:r>
              <a:endPara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172932" y="862995"/>
            <a:ext cx="5020573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Function doSomething()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7524355" y="2531166"/>
            <a:ext cx="3292036" cy="2366779"/>
            <a:chOff x="237227" y="990030"/>
            <a:chExt cx="3426389" cy="3964765"/>
          </a:xfrm>
        </p:grpSpPr>
        <p:sp>
          <p:nvSpPr>
            <p:cNvPr id="10" name="Rectangle 9"/>
            <p:cNvSpPr/>
            <p:nvPr/>
          </p:nvSpPr>
          <p:spPr>
            <a:xfrm>
              <a:off x="237227" y="990030"/>
              <a:ext cx="3426389" cy="836200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 (Corps)"/>
                  <a:cs typeface="Segoe UI Light" panose="020B0502040204020203" pitchFamily="34" charset="0"/>
                </a:rPr>
                <a:t>Option B</a:t>
              </a:r>
              <a:endParaRPr lang="en-US" sz="2400" b="1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7227" y="1826230"/>
              <a:ext cx="3426389" cy="3128565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e.g. subtract two numbers</a:t>
              </a:r>
              <a:endPara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cxnSp>
        <p:nvCxnSpPr>
          <p:cNvPr id="13" name="Connecteur en angle 12"/>
          <p:cNvCxnSpPr>
            <a:stCxn id="8" idx="2"/>
            <a:endCxn id="5" idx="0"/>
          </p:cNvCxnSpPr>
          <p:nvPr/>
        </p:nvCxnSpPr>
        <p:spPr>
          <a:xfrm rot="5400000">
            <a:off x="3461887" y="309833"/>
            <a:ext cx="979091" cy="3463574"/>
          </a:xfrm>
          <a:prstGeom prst="bentConnector3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/>
          <p:cNvCxnSpPr>
            <a:stCxn id="8" idx="2"/>
            <a:endCxn id="10" idx="0"/>
          </p:cNvCxnSpPr>
          <p:nvPr/>
        </p:nvCxnSpPr>
        <p:spPr>
          <a:xfrm rot="16200000" flipH="1">
            <a:off x="6937251" y="298043"/>
            <a:ext cx="979091" cy="348715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95842" y="1775702"/>
            <a:ext cx="2574758" cy="5318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If (some Condition)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496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223" y="1256527"/>
            <a:ext cx="2000647" cy="478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==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36622" y="1832748"/>
            <a:ext cx="4107299" cy="45291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equality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78881" y="1268525"/>
            <a:ext cx="3426389" cy="46643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a ==</a:t>
            </a:r>
            <a:r>
              <a:rPr lang="ar-DZ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2547" y="100995"/>
            <a:ext cx="8410073" cy="689080"/>
          </a:xfrm>
          <a:prstGeom prst="rect">
            <a:avLst/>
          </a:prstGeom>
          <a:solidFill>
            <a:srgbClr val="FCF600">
              <a:alpha val="2902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Important for </a:t>
            </a:r>
            <a:r>
              <a:rPr lang="en-US" sz="2000" b="1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Conditional</a:t>
            </a:r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sz="2000" b="1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Code</a:t>
            </a:r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: Return </a:t>
            </a:r>
            <a:r>
              <a:rPr lang="en-US" sz="2000" b="1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true</a:t>
            </a:r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 or </a:t>
            </a:r>
            <a:r>
              <a:rPr lang="en-US" sz="2000" b="1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false</a:t>
            </a:r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2221" y="1846558"/>
            <a:ext cx="2000647" cy="462182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libri (Corps)"/>
                <a:cs typeface="Segoe UI Light" panose="020B0502040204020203" pitchFamily="34" charset="0"/>
              </a:rPr>
              <a:t>!</a:t>
            </a:r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=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36623" y="1274651"/>
            <a:ext cx="4107299" cy="46031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inequality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78881" y="1825121"/>
            <a:ext cx="3426389" cy="46031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 != 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2220" y="2418851"/>
            <a:ext cx="2000647" cy="44445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===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2219" y="2936559"/>
            <a:ext cx="2000647" cy="4778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!==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6621" y="2404655"/>
            <a:ext cx="4107299" cy="458653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AND type equality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36621" y="2936559"/>
            <a:ext cx="4107299" cy="47788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AND type inequality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78881" y="2404655"/>
            <a:ext cx="3426389" cy="44665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A===b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78881" y="2947217"/>
            <a:ext cx="3426389" cy="47788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 !== 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2218" y="3577628"/>
            <a:ext cx="2000647" cy="42169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libri (Corps)"/>
                <a:cs typeface="Segoe UI Light" panose="020B0502040204020203" pitchFamily="34" charset="0"/>
              </a:rPr>
              <a:t>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36621" y="3581385"/>
            <a:ext cx="4107299" cy="41722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being greater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78880" y="3575784"/>
            <a:ext cx="3426389" cy="422823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 &gt; 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2217" y="4177052"/>
            <a:ext cx="2000647" cy="43898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&lt;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36620" y="4168733"/>
            <a:ext cx="4107299" cy="41453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being smaller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8880" y="4179157"/>
            <a:ext cx="3426389" cy="40411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 &lt; 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6280" y="4750831"/>
            <a:ext cx="2000647" cy="40829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&gt;=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36619" y="4752901"/>
            <a:ext cx="4107299" cy="40622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being greater or equal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78880" y="4752901"/>
            <a:ext cx="3426389" cy="40622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 &lt;= 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6280" y="5334776"/>
            <a:ext cx="2000647" cy="40829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&lt;=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36619" y="5336846"/>
            <a:ext cx="4107299" cy="40622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being smaller or equal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78880" y="5336846"/>
            <a:ext cx="3426389" cy="40622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 &lt;= 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2217" y="5908555"/>
            <a:ext cx="2000647" cy="40829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!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12556" y="5910625"/>
            <a:ext cx="4107299" cy="40622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if NOT true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54817" y="5910625"/>
            <a:ext cx="3426389" cy="40622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!a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98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227" y="990030"/>
            <a:ext cx="3460235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{name: ‘Max’}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690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Beware of Objects &amp; Arrays in Comparisons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86880" y="990029"/>
            <a:ext cx="3460235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{name: ‘Max’}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78976" y="990029"/>
            <a:ext cx="3426389" cy="78258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=== or ===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8" name="Triangle isocèle 27"/>
          <p:cNvSpPr/>
          <p:nvPr/>
        </p:nvSpPr>
        <p:spPr>
          <a:xfrm rot="10800000">
            <a:off x="1267507" y="2045459"/>
            <a:ext cx="9649326" cy="9384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4378975" y="3546527"/>
            <a:ext cx="3426389" cy="62843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If (some Condition)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378975" y="4737562"/>
            <a:ext cx="3426389" cy="62843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false!</a:t>
            </a:r>
            <a:endParaRPr lang="en-US" b="1" dirty="0"/>
          </a:p>
        </p:txBody>
      </p:sp>
      <p:sp>
        <p:nvSpPr>
          <p:cNvPr id="4" name="Multiplication 3"/>
          <p:cNvSpPr/>
          <p:nvPr/>
        </p:nvSpPr>
        <p:spPr>
          <a:xfrm>
            <a:off x="2653232" y="1843967"/>
            <a:ext cx="6877873" cy="2893595"/>
          </a:xfrm>
          <a:prstGeom prst="mathMultiply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67344" y="5928597"/>
            <a:ext cx="8410073" cy="689080"/>
          </a:xfrm>
          <a:prstGeom prst="rect">
            <a:avLst/>
          </a:prstGeom>
          <a:solidFill>
            <a:srgbClr val="FCF600">
              <a:alpha val="2902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Objects and arrays are kind of special in JavaScript!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22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641" y="717184"/>
            <a:ext cx="3156041" cy="6229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Condition A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28125" y="717186"/>
            <a:ext cx="3156041" cy="6229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Condition B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03609" y="717184"/>
            <a:ext cx="3156041" cy="6229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Condition C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641" y="1563838"/>
            <a:ext cx="3156041" cy="684903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name === ‘Max’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28125" y="1563839"/>
            <a:ext cx="3156041" cy="684903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name === 30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03609" y="1563838"/>
            <a:ext cx="3156041" cy="684903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isAdmin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16965" y="717184"/>
            <a:ext cx="998621" cy="62294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AND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7794577" y="721195"/>
            <a:ext cx="998621" cy="61893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OR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3422979" y="1563838"/>
            <a:ext cx="998621" cy="68490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&amp;&amp;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7772398" y="1563838"/>
            <a:ext cx="998621" cy="68490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||</a:t>
            </a:r>
            <a:endParaRPr lang="en-US" sz="3200" dirty="0"/>
          </a:p>
        </p:txBody>
      </p:sp>
      <p:grpSp>
        <p:nvGrpSpPr>
          <p:cNvPr id="3" name="Groupe 2"/>
          <p:cNvGrpSpPr/>
          <p:nvPr/>
        </p:nvGrpSpPr>
        <p:grpSpPr>
          <a:xfrm>
            <a:off x="152642" y="2472449"/>
            <a:ext cx="6187999" cy="984894"/>
            <a:chOff x="152643" y="4218004"/>
            <a:chExt cx="6187999" cy="984894"/>
          </a:xfrm>
        </p:grpSpPr>
        <p:sp>
          <p:nvSpPr>
            <p:cNvPr id="11" name="Rectangle 10"/>
            <p:cNvSpPr/>
            <p:nvPr/>
          </p:nvSpPr>
          <p:spPr>
            <a:xfrm>
              <a:off x="152643" y="4218004"/>
              <a:ext cx="2854889" cy="371285"/>
            </a:xfrm>
            <a:prstGeom prst="rect">
              <a:avLst/>
            </a:prstGeom>
            <a:solidFill>
              <a:srgbClr val="660066"/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 (Corps)"/>
                  <a:cs typeface="Segoe UI Light" panose="020B0502040204020203" pitchFamily="34" charset="0"/>
                </a:rPr>
                <a:t>Part 1</a:t>
              </a:r>
              <a:endParaRPr lang="en-US" sz="2400" b="1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2643" y="4589288"/>
              <a:ext cx="6187999" cy="613610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Evaluated together (yields true if each condition yields true)</a:t>
              </a:r>
              <a:endPara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152641" y="3731606"/>
            <a:ext cx="6187999" cy="984894"/>
            <a:chOff x="152643" y="4218004"/>
            <a:chExt cx="6187999" cy="984894"/>
          </a:xfrm>
        </p:grpSpPr>
        <p:sp>
          <p:nvSpPr>
            <p:cNvPr id="21" name="Rectangle 20"/>
            <p:cNvSpPr/>
            <p:nvPr/>
          </p:nvSpPr>
          <p:spPr>
            <a:xfrm>
              <a:off x="152643" y="4218004"/>
              <a:ext cx="2854889" cy="371285"/>
            </a:xfrm>
            <a:prstGeom prst="rect">
              <a:avLst/>
            </a:prstGeom>
            <a:solidFill>
              <a:srgbClr val="660066"/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 (Corps)"/>
                  <a:cs typeface="Segoe UI Light" panose="020B0502040204020203" pitchFamily="34" charset="0"/>
                </a:rPr>
                <a:t>Part 2</a:t>
              </a:r>
              <a:endParaRPr lang="en-US" sz="2400" b="1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2643" y="4589288"/>
              <a:ext cx="6187999" cy="613610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Evaluated as an alternative</a:t>
              </a:r>
              <a:endPara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176891" y="5796135"/>
            <a:ext cx="7858507" cy="622947"/>
          </a:xfrm>
          <a:prstGeom prst="rect">
            <a:avLst/>
          </a:prstGeom>
          <a:solidFill>
            <a:srgbClr val="FCF600">
              <a:alpha val="2902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You can use parentheses to control what’s evaluated together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641" y="4990763"/>
            <a:ext cx="11907010" cy="622947"/>
          </a:xfrm>
          <a:prstGeom prst="rect">
            <a:avLst/>
          </a:prstGeom>
          <a:solidFill>
            <a:srgbClr val="FCF600">
              <a:alpha val="2902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Yields true if Part 1 OR Part 2 yields true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2877" y="37576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Combining Conditions</a:t>
            </a:r>
          </a:p>
        </p:txBody>
      </p:sp>
    </p:spTree>
    <p:extLst>
      <p:ext uri="{BB962C8B-B14F-4D97-AF65-F5344CB8AC3E}">
        <p14:creationId xmlns:p14="http://schemas.microsoft.com/office/powerpoint/2010/main" val="264065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0246" y="1893817"/>
            <a:ext cx="1669439" cy="134141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Yields </a:t>
            </a:r>
            <a:r>
              <a:rPr lang="en-US" sz="2000" b="1" dirty="0" smtClean="0"/>
              <a:t>true </a:t>
            </a:r>
            <a:r>
              <a:rPr lang="en-US" sz="2000" dirty="0" smtClean="0"/>
              <a:t>(i.e. a Boolean value) </a:t>
            </a:r>
            <a:endParaRPr lang="en-US" sz="2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242877" y="102752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Falsy and Truthy Values 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42955" y="1893817"/>
            <a:ext cx="4100646" cy="1679563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const nameInupt = ‘Max’;</a:t>
            </a:r>
          </a:p>
          <a:p>
            <a:pPr algn="ctr"/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If (</a:t>
            </a:r>
            <a:r>
              <a:rPr lang="en-US" sz="2000" dirty="0" err="1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nameInput</a:t>
            </a:r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=== ‘Max’) { … }</a:t>
            </a:r>
          </a:p>
        </p:txBody>
      </p:sp>
      <p:sp>
        <p:nvSpPr>
          <p:cNvPr id="29" name="Flèche vers le haut 28"/>
          <p:cNvSpPr/>
          <p:nvPr/>
        </p:nvSpPr>
        <p:spPr>
          <a:xfrm rot="10800000">
            <a:off x="3450527" y="3666547"/>
            <a:ext cx="885501" cy="1679565"/>
          </a:xfrm>
          <a:prstGeom prst="up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1842955" y="5466936"/>
            <a:ext cx="4100646" cy="884166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Works!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1842955" y="791833"/>
            <a:ext cx="9276936" cy="967251"/>
          </a:xfrm>
          <a:prstGeom prst="rect">
            <a:avLst/>
          </a:prstGeom>
          <a:solidFill>
            <a:srgbClr val="FCF600">
              <a:alpha val="2902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JavaScript Conditions work with Booleans (true/false) OR with “falsy” / “truthy” values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grpSp>
        <p:nvGrpSpPr>
          <p:cNvPr id="37" name="Groupe 36"/>
          <p:cNvGrpSpPr/>
          <p:nvPr/>
        </p:nvGrpSpPr>
        <p:grpSpPr>
          <a:xfrm>
            <a:off x="884966" y="2733598"/>
            <a:ext cx="4391822" cy="501633"/>
            <a:chOff x="884966" y="2733598"/>
            <a:chExt cx="4391822" cy="501633"/>
          </a:xfrm>
        </p:grpSpPr>
        <p:sp>
          <p:nvSpPr>
            <p:cNvPr id="2" name="Rectangle 1"/>
            <p:cNvSpPr/>
            <p:nvPr/>
          </p:nvSpPr>
          <p:spPr>
            <a:xfrm>
              <a:off x="2172641" y="2733598"/>
              <a:ext cx="3104147" cy="437706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en angle 5"/>
            <p:cNvCxnSpPr>
              <a:stCxn id="2" idx="2"/>
              <a:endCxn id="15" idx="2"/>
            </p:cNvCxnSpPr>
            <p:nvPr/>
          </p:nvCxnSpPr>
          <p:spPr>
            <a:xfrm rot="5400000">
              <a:off x="2272878" y="1783393"/>
              <a:ext cx="63926" cy="2839749"/>
            </a:xfrm>
            <a:prstGeom prst="bentConnector3">
              <a:avLst>
                <a:gd name="adj1" fmla="val 457601"/>
              </a:avLst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Connecteur en angle 40"/>
          <p:cNvCxnSpPr>
            <a:stCxn id="45" idx="2"/>
            <a:endCxn id="49" idx="2"/>
          </p:cNvCxnSpPr>
          <p:nvPr/>
        </p:nvCxnSpPr>
        <p:spPr>
          <a:xfrm rot="5400000" flipH="1" flipV="1">
            <a:off x="9616913" y="1568856"/>
            <a:ext cx="1" cy="3332749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e 46"/>
          <p:cNvGrpSpPr/>
          <p:nvPr/>
        </p:nvGrpSpPr>
        <p:grpSpPr>
          <a:xfrm>
            <a:off x="6250403" y="1893816"/>
            <a:ext cx="4083777" cy="1679564"/>
            <a:chOff x="6552139" y="1893817"/>
            <a:chExt cx="4083777" cy="1679564"/>
          </a:xfrm>
        </p:grpSpPr>
        <p:sp>
          <p:nvSpPr>
            <p:cNvPr id="28" name="Rectangle 27"/>
            <p:cNvSpPr/>
            <p:nvPr/>
          </p:nvSpPr>
          <p:spPr>
            <a:xfrm>
              <a:off x="6552139" y="1893817"/>
              <a:ext cx="4083777" cy="1679564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const nameInupt = ‘Max’;</a:t>
              </a:r>
            </a:p>
            <a:p>
              <a:pPr algn="ctr"/>
              <a:endParaRPr lang="en-US" sz="20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  <a:p>
              <a:pPr algn="ctr"/>
              <a:r>
                <a:rPr lang="en-US" sz="2000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If(</a:t>
              </a:r>
              <a:r>
                <a:rPr lang="en-US" sz="2000" dirty="0" err="1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nameInput</a:t>
              </a:r>
              <a:r>
                <a:rPr lang="en-US" sz="2000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) { … }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14399" y="2797526"/>
              <a:ext cx="1675754" cy="437706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10448569" y="1893816"/>
            <a:ext cx="1669439" cy="134141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Yields a string, NOT a </a:t>
            </a:r>
            <a:r>
              <a:rPr lang="en-US" sz="2000" dirty="0" err="1" smtClean="0"/>
              <a:t>boolean</a:t>
            </a:r>
            <a:endParaRPr lang="en-US" sz="2000" dirty="0"/>
          </a:p>
        </p:txBody>
      </p:sp>
      <p:sp>
        <p:nvSpPr>
          <p:cNvPr id="51" name="Rectangle 50"/>
          <p:cNvSpPr/>
          <p:nvPr/>
        </p:nvSpPr>
        <p:spPr>
          <a:xfrm>
            <a:off x="6250403" y="5466936"/>
            <a:ext cx="4083777" cy="884166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Works!</a:t>
            </a:r>
            <a:endParaRPr lang="en-US" sz="2800" dirty="0"/>
          </a:p>
        </p:txBody>
      </p:sp>
      <p:sp>
        <p:nvSpPr>
          <p:cNvPr id="52" name="Flèche vers le haut 51"/>
          <p:cNvSpPr/>
          <p:nvPr/>
        </p:nvSpPr>
        <p:spPr>
          <a:xfrm rot="10800000">
            <a:off x="7849540" y="3708112"/>
            <a:ext cx="885501" cy="1679565"/>
          </a:xfrm>
          <a:prstGeom prst="up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57" name="Rectangle 56"/>
          <p:cNvSpPr/>
          <p:nvPr/>
        </p:nvSpPr>
        <p:spPr>
          <a:xfrm>
            <a:off x="6012779" y="3871510"/>
            <a:ext cx="4559022" cy="959145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JavaScript tires to coerce values to a Boolean value if a Boolean is required!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54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Falsy and Truthy Values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9527" y="1620984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0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6497052" y="2460252"/>
            <a:ext cx="1171379" cy="68908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89527" y="2460252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ANY other number (incl. negative numbers)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Flèche droite 15"/>
          <p:cNvSpPr/>
          <p:nvPr/>
        </p:nvSpPr>
        <p:spPr>
          <a:xfrm>
            <a:off x="6497053" y="1620984"/>
            <a:ext cx="1171379" cy="68908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8173759" y="1620984"/>
            <a:ext cx="2871294" cy="689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false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73759" y="2460252"/>
            <a:ext cx="2871294" cy="68908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true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9527" y="3299520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“” (empty string)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1" name="Flèche droite 20"/>
          <p:cNvSpPr/>
          <p:nvPr/>
        </p:nvSpPr>
        <p:spPr>
          <a:xfrm>
            <a:off x="6497053" y="3299520"/>
            <a:ext cx="1171379" cy="68908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8173759" y="5817324"/>
            <a:ext cx="2871294" cy="689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false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3" name="Flèche droite 22"/>
          <p:cNvSpPr/>
          <p:nvPr/>
        </p:nvSpPr>
        <p:spPr>
          <a:xfrm>
            <a:off x="6497052" y="4138788"/>
            <a:ext cx="1171379" cy="68908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489527" y="4138788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ANY other non-empty string (incl. “false”)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73759" y="4138788"/>
            <a:ext cx="2871294" cy="68908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true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6" name="Flèche droite 25"/>
          <p:cNvSpPr/>
          <p:nvPr/>
        </p:nvSpPr>
        <p:spPr>
          <a:xfrm>
            <a:off x="6497052" y="4978056"/>
            <a:ext cx="1171379" cy="68908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489527" y="4978056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ANY other number (incl. negative numbers)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173759" y="4978056"/>
            <a:ext cx="2871294" cy="68908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true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9" name="Flèche droite 28"/>
          <p:cNvSpPr/>
          <p:nvPr/>
        </p:nvSpPr>
        <p:spPr>
          <a:xfrm>
            <a:off x="6497052" y="5817324"/>
            <a:ext cx="1171379" cy="68908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89527" y="5817324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ANY other number (incl. negative numbers)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73759" y="3299520"/>
            <a:ext cx="2871294" cy="689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false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9527" y="2461948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ANY other number (incl. negative numbers)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9527" y="3301216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“” (empty string)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9527" y="4140484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ANY other non-empty string (incl. “false”)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9527" y="4979752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{}, [] &amp; all other objects or arrays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9527" y="5819020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Null, undefined, NaN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04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65648" y="5247362"/>
            <a:ext cx="3201815" cy="8793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Condition (can be written </a:t>
            </a:r>
          </a:p>
          <a:p>
            <a:pPr algn="ctr"/>
            <a:r>
              <a:rPr lang="en-US" sz="2000" dirty="0" smtClean="0"/>
              <a:t>exactly like in if statements)</a:t>
            </a:r>
            <a:endParaRPr lang="en-US" sz="2000" dirty="0"/>
          </a:p>
        </p:txBody>
      </p:sp>
      <p:grpSp>
        <p:nvGrpSpPr>
          <p:cNvPr id="3" name="Groupe 2"/>
          <p:cNvGrpSpPr/>
          <p:nvPr/>
        </p:nvGrpSpPr>
        <p:grpSpPr>
          <a:xfrm>
            <a:off x="128695" y="1493989"/>
            <a:ext cx="5604471" cy="2443918"/>
            <a:chOff x="152642" y="4218004"/>
            <a:chExt cx="6187999" cy="897596"/>
          </a:xfrm>
        </p:grpSpPr>
        <p:sp>
          <p:nvSpPr>
            <p:cNvPr id="11" name="Rectangle 10"/>
            <p:cNvSpPr/>
            <p:nvPr/>
          </p:nvSpPr>
          <p:spPr>
            <a:xfrm>
              <a:off x="152643" y="4218004"/>
              <a:ext cx="6187998" cy="275706"/>
            </a:xfrm>
            <a:prstGeom prst="rect">
              <a:avLst/>
            </a:prstGeom>
            <a:solidFill>
              <a:srgbClr val="660066"/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libri (Corps)"/>
                  <a:cs typeface="Segoe UI Light" panose="020B0502040204020203" pitchFamily="34" charset="0"/>
                </a:rPr>
                <a:t>This will NOT work!</a:t>
              </a:r>
              <a:endParaRPr lang="en-US" sz="24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2642" y="4501990"/>
              <a:ext cx="6187999" cy="613610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Const userName = if (isLogin) {</a:t>
              </a:r>
            </a:p>
            <a:p>
              <a:r>
                <a:rPr lang="en-US" sz="2000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Return ‘Max’</a:t>
              </a:r>
              <a:endPara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  <a:p>
              <a:r>
                <a:rPr lang="en-US" sz="2000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} else {</a:t>
              </a:r>
            </a:p>
            <a:p>
              <a:r>
                <a:rPr lang="en-US" sz="2000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return null;</a:t>
              </a:r>
              <a:endParaRPr lang="en-US" sz="20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  <a:p>
              <a:r>
                <a:rPr lang="en-US" sz="2000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}</a:t>
              </a:r>
              <a:endParaRPr lang="en-US" sz="20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032513" y="715919"/>
            <a:ext cx="7858507" cy="622947"/>
          </a:xfrm>
          <a:prstGeom prst="rect">
            <a:avLst/>
          </a:prstGeom>
          <a:solidFill>
            <a:srgbClr val="FCF600">
              <a:alpha val="2902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If statements return no values!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2876" y="37576"/>
            <a:ext cx="7441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Conditional Expressions / Ternary Operator 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6" name="Groupe 25"/>
          <p:cNvGrpSpPr/>
          <p:nvPr/>
        </p:nvGrpSpPr>
        <p:grpSpPr>
          <a:xfrm>
            <a:off x="5961766" y="1493988"/>
            <a:ext cx="5604471" cy="2443918"/>
            <a:chOff x="152642" y="4226284"/>
            <a:chExt cx="6187999" cy="897596"/>
          </a:xfrm>
        </p:grpSpPr>
        <p:sp>
          <p:nvSpPr>
            <p:cNvPr id="27" name="Rectangle 26"/>
            <p:cNvSpPr/>
            <p:nvPr/>
          </p:nvSpPr>
          <p:spPr>
            <a:xfrm>
              <a:off x="152643" y="4226284"/>
              <a:ext cx="6187998" cy="275706"/>
            </a:xfrm>
            <a:prstGeom prst="rect">
              <a:avLst/>
            </a:prstGeom>
            <a:solidFill>
              <a:srgbClr val="660066"/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libri (Corps)"/>
                  <a:cs typeface="Segoe UI Light" panose="020B0502040204020203" pitchFamily="34" charset="0"/>
                </a:rPr>
                <a:t>Use the ternary operator in such cases</a:t>
              </a:r>
              <a:endParaRPr lang="en-US" sz="24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2642" y="4501990"/>
              <a:ext cx="6187999" cy="621890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Const userName = isLogin ? ‘Max’  : null</a:t>
              </a:r>
              <a:endParaRPr lang="en-US" sz="20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4758609" y="5247361"/>
            <a:ext cx="2713002" cy="8793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Value if condition is </a:t>
            </a:r>
          </a:p>
          <a:p>
            <a:pPr algn="ctr"/>
            <a:r>
              <a:rPr lang="en-US" sz="2000" dirty="0" smtClean="0"/>
              <a:t>true / truthy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7862757" y="5247360"/>
            <a:ext cx="2713002" cy="8793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Value if condition is false / falsy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8217569" y="2847945"/>
            <a:ext cx="866273" cy="44516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314386" y="2847945"/>
            <a:ext cx="673769" cy="44814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144563" y="2844406"/>
            <a:ext cx="673769" cy="44814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eur en angle 4"/>
          <p:cNvCxnSpPr>
            <a:stCxn id="2" idx="2"/>
            <a:endCxn id="16" idx="0"/>
          </p:cNvCxnSpPr>
          <p:nvPr/>
        </p:nvCxnSpPr>
        <p:spPr>
          <a:xfrm rot="5400000">
            <a:off x="4731507" y="1328162"/>
            <a:ext cx="1954249" cy="5884150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31" idx="2"/>
            <a:endCxn id="29" idx="0"/>
          </p:cNvCxnSpPr>
          <p:nvPr/>
        </p:nvCxnSpPr>
        <p:spPr>
          <a:xfrm rot="5400000">
            <a:off x="6907555" y="2503645"/>
            <a:ext cx="1951272" cy="3536161"/>
          </a:xfrm>
          <a:prstGeom prst="bentConnector3">
            <a:avLst>
              <a:gd name="adj1" fmla="val 57399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32" idx="2"/>
            <a:endCxn id="30" idx="0"/>
          </p:cNvCxnSpPr>
          <p:nvPr/>
        </p:nvCxnSpPr>
        <p:spPr>
          <a:xfrm rot="5400000">
            <a:off x="8872948" y="3638860"/>
            <a:ext cx="1954810" cy="1262190"/>
          </a:xfrm>
          <a:prstGeom prst="bentConnector3">
            <a:avLst>
              <a:gd name="adj1" fmla="val 7892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9486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</TotalTime>
  <Words>700</Words>
  <Application>Microsoft Office PowerPoint</Application>
  <PresentationFormat>Grand écran</PresentationFormat>
  <Paragraphs>152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(Corps)</vt:lpstr>
      <vt:lpstr>Calibri Light</vt:lpstr>
      <vt:lpstr>Segoe UI Black</vt:lpstr>
      <vt:lpstr>Segoe UI Light</vt:lpstr>
      <vt:lpstr>Segoe UI Semibold</vt:lpstr>
      <vt:lpstr>Simplified Arabic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DRRONIDZ</dc:creator>
  <cp:lastModifiedBy>DRRONIDZ</cp:lastModifiedBy>
  <cp:revision>364</cp:revision>
  <dcterms:created xsi:type="dcterms:W3CDTF">2021-09-04T14:58:58Z</dcterms:created>
  <dcterms:modified xsi:type="dcterms:W3CDTF">2021-09-09T14:41:43Z</dcterms:modified>
</cp:coreProperties>
</file>