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7F592A3-39DE-43F0-8DBD-D4C1529E6111}">
          <p14:sldIdLst>
            <p14:sldId id="256"/>
            <p14:sldId id="259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ED7D31"/>
    <a:srgbClr val="FCF600"/>
    <a:srgbClr val="321547"/>
    <a:srgbClr val="CC3399"/>
    <a:srgbClr val="FFFFFF"/>
    <a:srgbClr val="FFC000"/>
    <a:srgbClr val="FF9900"/>
    <a:srgbClr val="FF5050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7D1C9-5613-486A-886A-E8B9CEE00FF6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53273-5E1C-4027-B476-A0723D8C12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2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53273-5E1C-4027-B476-A0723D8C12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6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53273-5E1C-4027-B476-A0723D8C12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7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3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8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2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2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9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6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6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7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6FB0B-203D-437B-9C92-84EB95E2527D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6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-1" y="563420"/>
            <a:ext cx="9914021" cy="2022762"/>
            <a:chOff x="2911764" y="1089893"/>
            <a:chExt cx="7349836" cy="202276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325091" y="1089893"/>
              <a:ext cx="6936509" cy="2022762"/>
            </a:xfrm>
            <a:prstGeom prst="roundRect">
              <a:avLst>
                <a:gd name="adj" fmla="val 14634"/>
              </a:avLst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44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Interacting with the HTML Page</a:t>
              </a:r>
              <a:endPara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11764" y="1089893"/>
              <a:ext cx="826654" cy="2022762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0" y="3126511"/>
            <a:ext cx="8368145" cy="1427016"/>
            <a:chOff x="2911764" y="1089893"/>
            <a:chExt cx="7349836" cy="2022762"/>
          </a:xfrm>
          <a:solidFill>
            <a:srgbClr val="D60093"/>
          </a:solidFill>
        </p:grpSpPr>
        <p:sp>
          <p:nvSpPr>
            <p:cNvPr id="9" name="Rectangle à coins arrondis 8"/>
            <p:cNvSpPr/>
            <p:nvPr/>
          </p:nvSpPr>
          <p:spPr>
            <a:xfrm>
              <a:off x="3325091" y="1089893"/>
              <a:ext cx="6936509" cy="2022762"/>
            </a:xfrm>
            <a:prstGeom prst="roundRect">
              <a:avLst>
                <a:gd name="adj" fmla="val 146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200" b="1" dirty="0" smtClean="0">
                  <a:latin typeface="Simplified Arabic" panose="02020603050405020304" pitchFamily="18" charset="-78"/>
                  <a:cs typeface="Simplified Arabic" panose="02020603050405020304" pitchFamily="18" charset="-78"/>
                </a:rPr>
                <a:t>Exploring the DOM</a:t>
              </a:r>
              <a:endParaRPr lang="en-US" sz="3200" b="1" dirty="0">
                <a:latin typeface="Simplified Arabic" panose="02020603050405020304" pitchFamily="18" charset="-78"/>
                <a:cs typeface="Simplified Arabic" panose="02020603050405020304" pitchFamily="18" charset="-78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11764" y="1089893"/>
              <a:ext cx="826654" cy="20227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6779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8894" y="26799"/>
            <a:ext cx="8149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Children, Descendants, Parent &amp; Ancestors</a:t>
            </a:r>
            <a:endParaRPr lang="en-US" sz="2800" b="1" dirty="0" smtClean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350" y="842208"/>
            <a:ext cx="2855252" cy="68579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Child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61065" y="842208"/>
            <a:ext cx="2855252" cy="68579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Descendant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00780" y="842208"/>
            <a:ext cx="2855252" cy="68579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Parent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240495" y="842208"/>
            <a:ext cx="2855252" cy="68579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Ancestor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1350" y="1653037"/>
            <a:ext cx="2855252" cy="813436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Direct child node or element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61065" y="1653037"/>
            <a:ext cx="2855252" cy="813436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Direct or indirect child node or element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00780" y="1653037"/>
            <a:ext cx="2855252" cy="813436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Direct parent node or element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240495" y="1656465"/>
            <a:ext cx="2855252" cy="813436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Direct or indirect parent node/ element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1350" y="2591502"/>
            <a:ext cx="2855252" cy="1992529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&lt;div&gt;</a:t>
            </a: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&lt;p&gt;</a:t>
            </a: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   A &lt;em&gt;test!&lt;/em&gt;</a:t>
            </a: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&lt;</a:t>
            </a:r>
            <a:r>
              <a:rPr lang="en-US" sz="20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p</a:t>
            </a:r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&gt;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&lt;/div&gt;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61065" y="2591502"/>
            <a:ext cx="2855252" cy="1992529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&lt;div&gt;</a:t>
            </a: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&lt;p&gt;</a:t>
            </a: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   A &lt;em&gt;test!&lt;/em&gt;</a:t>
            </a: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&lt;</a:t>
            </a:r>
            <a:r>
              <a:rPr lang="en-US" sz="20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p</a:t>
            </a:r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&gt;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&lt;/div&gt;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00780" y="2591501"/>
            <a:ext cx="2855252" cy="1992529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&lt;div&gt;</a:t>
            </a: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&lt;p&gt;</a:t>
            </a: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   A &lt;em&gt;test!&lt;/em&gt;</a:t>
            </a: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&lt;</a:t>
            </a:r>
            <a:r>
              <a:rPr lang="en-US" sz="20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p</a:t>
            </a:r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&gt;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&lt;/div&gt;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40495" y="2598359"/>
            <a:ext cx="2855252" cy="1992529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&lt;div&gt;</a:t>
            </a: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&lt;p&gt;</a:t>
            </a: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   A &lt;em&gt;test!&lt;/em&gt;</a:t>
            </a: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&lt;</a:t>
            </a:r>
            <a:r>
              <a:rPr lang="en-US" sz="20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p</a:t>
            </a:r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&gt;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&lt;/div&gt;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1350" y="5491112"/>
            <a:ext cx="2855252" cy="945782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p is child of div. em isn’t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61065" y="5491112"/>
            <a:ext cx="2855252" cy="945782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p is a descendant of div So is em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00780" y="5491112"/>
            <a:ext cx="2855252" cy="945782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div is parent of p but not of em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240495" y="5491112"/>
            <a:ext cx="2855252" cy="945782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div is an ancestor of p and of em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2" name="Flèche droite 21"/>
          <p:cNvSpPr/>
          <p:nvPr/>
        </p:nvSpPr>
        <p:spPr>
          <a:xfrm rot="5400000">
            <a:off x="1183580" y="4572147"/>
            <a:ext cx="1330791" cy="714283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3" name="Flèche droite 22"/>
          <p:cNvSpPr/>
          <p:nvPr/>
        </p:nvSpPr>
        <p:spPr>
          <a:xfrm rot="5400000">
            <a:off x="4123294" y="4572147"/>
            <a:ext cx="1330791" cy="714283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4" name="Flèche droite 23"/>
          <p:cNvSpPr/>
          <p:nvPr/>
        </p:nvSpPr>
        <p:spPr>
          <a:xfrm rot="5400000">
            <a:off x="7063009" y="4572146"/>
            <a:ext cx="1330792" cy="714283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5" name="Flèche droite 24"/>
          <p:cNvSpPr/>
          <p:nvPr/>
        </p:nvSpPr>
        <p:spPr>
          <a:xfrm rot="5400000">
            <a:off x="10002724" y="4572146"/>
            <a:ext cx="1330792" cy="714283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834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8895" y="26799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Traversing the DOM</a:t>
            </a:r>
            <a:endParaRPr lang="en-US" sz="2800" b="1" dirty="0" smtClean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4922" y="2707103"/>
            <a:ext cx="3657478" cy="154004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Current Node (e.g. &lt;div&gt;)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6" name="Flèche droite 5"/>
          <p:cNvSpPr/>
          <p:nvPr/>
        </p:nvSpPr>
        <p:spPr>
          <a:xfrm rot="5400000">
            <a:off x="5073728" y="4536052"/>
            <a:ext cx="1739865" cy="714283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Flèche droite 7"/>
          <p:cNvSpPr/>
          <p:nvPr/>
        </p:nvSpPr>
        <p:spPr>
          <a:xfrm rot="6576963">
            <a:off x="3873454" y="4536051"/>
            <a:ext cx="1739865" cy="714283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Flèche droite 8"/>
          <p:cNvSpPr/>
          <p:nvPr/>
        </p:nvSpPr>
        <p:spPr>
          <a:xfrm rot="3617039">
            <a:off x="6375734" y="4473419"/>
            <a:ext cx="1739865" cy="714283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Flèche droite 9"/>
          <p:cNvSpPr/>
          <p:nvPr/>
        </p:nvSpPr>
        <p:spPr>
          <a:xfrm>
            <a:off x="7500097" y="3119983"/>
            <a:ext cx="1739865" cy="714283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Flèche droite 10"/>
          <p:cNvSpPr/>
          <p:nvPr/>
        </p:nvSpPr>
        <p:spPr>
          <a:xfrm rot="10800000">
            <a:off x="2647360" y="3107949"/>
            <a:ext cx="1739865" cy="714283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46715" y="636260"/>
            <a:ext cx="3657478" cy="98130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Document.body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2" name="Flèche droite 11"/>
          <p:cNvSpPr/>
          <p:nvPr/>
        </p:nvSpPr>
        <p:spPr>
          <a:xfrm rot="16200000">
            <a:off x="5073727" y="1880875"/>
            <a:ext cx="1739865" cy="714283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0" y="3126380"/>
            <a:ext cx="2849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previousSibling,</a:t>
            </a:r>
          </a:p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previousElementSibling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424574" y="5763126"/>
            <a:ext cx="3321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firstChild, firstElementChild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340101" y="5763126"/>
            <a:ext cx="3321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lastChild, lastElementChild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822310" y="5826855"/>
            <a:ext cx="22314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childNodes, children,</a:t>
            </a:r>
          </a:p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querySelector(), …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9239962" y="3126380"/>
            <a:ext cx="2849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nextSibling,</a:t>
            </a:r>
          </a:p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nextElementSibling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256420" y="1981834"/>
            <a:ext cx="5342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parentNode, parentElement, closest()</a:t>
            </a:r>
            <a:endParaRPr 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047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8895" y="26799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Styling DOM Elements</a:t>
            </a:r>
            <a:endParaRPr lang="en-US" sz="2800" b="1" dirty="0" smtClean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350" y="842208"/>
            <a:ext cx="3512976" cy="68579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Via style Property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1350" y="1653036"/>
            <a:ext cx="3512976" cy="1547363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Directly target individual CSS styles (on the element)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1350" y="3325428"/>
            <a:ext cx="3512976" cy="1547363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Controls styles as inline styles on the element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1350" y="4997820"/>
            <a:ext cx="3512976" cy="1547363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Style property names are based on CSS properties but have adjusted names (e.g. </a:t>
            </a:r>
            <a:r>
              <a:rPr lang="en-US" sz="2000" dirty="0" err="1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backgroundColor</a:t>
            </a:r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)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38860" y="842208"/>
            <a:ext cx="3512976" cy="6857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Via className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38860" y="1653036"/>
            <a:ext cx="3512976" cy="1547363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Directly set the CSS classes assigned to element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38860" y="3325428"/>
            <a:ext cx="3512976" cy="1547363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Set/ Control all classes at once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38860" y="4997820"/>
            <a:ext cx="3512976" cy="1547363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You can also control the id or other properties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56370" y="842208"/>
            <a:ext cx="3512976" cy="685799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Via classList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256370" y="1656032"/>
            <a:ext cx="3512976" cy="1547363"/>
          </a:xfrm>
          <a:prstGeom prst="rect">
            <a:avLst/>
          </a:prstGeom>
          <a:solidFill>
            <a:schemeClr val="accent2">
              <a:lumMod val="60000"/>
              <a:lumOff val="40000"/>
              <a:alpha val="29020"/>
            </a:scheme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Conveniently add, remove or toggle CSS classes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56370" y="3325428"/>
            <a:ext cx="3512976" cy="1547363"/>
          </a:xfrm>
          <a:prstGeom prst="rect">
            <a:avLst/>
          </a:prstGeom>
          <a:solidFill>
            <a:schemeClr val="accent2">
              <a:lumMod val="60000"/>
              <a:lumOff val="40000"/>
              <a:alpha val="29020"/>
            </a:scheme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Fine-grained control over classes that are added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56370" y="4997820"/>
            <a:ext cx="3512976" cy="1547363"/>
          </a:xfrm>
          <a:prstGeom prst="rect">
            <a:avLst/>
          </a:prstGeom>
          <a:solidFill>
            <a:schemeClr val="accent2">
              <a:lumMod val="60000"/>
              <a:lumOff val="40000"/>
              <a:alpha val="29020"/>
            </a:scheme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Can be used with className (with care)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59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8895" y="26799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Creating &amp; Inserting Elements</a:t>
            </a:r>
            <a:endParaRPr lang="en-US" sz="2800" b="1" dirty="0" smtClean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2592" y="725906"/>
            <a:ext cx="3512976" cy="83819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HTML string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2592" y="3104145"/>
            <a:ext cx="3512976" cy="842213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Calibri (Corps)"/>
                <a:cs typeface="Segoe UI Light" panose="020B0502040204020203" pitchFamily="34" charset="0"/>
              </a:rPr>
              <a:t>createElement</a:t>
            </a:r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()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6674" y="3104145"/>
            <a:ext cx="3633414" cy="842213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appendChild() / append()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61158" y="3104145"/>
            <a:ext cx="3942226" cy="842213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Append new DOM element / node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66674" y="4327356"/>
            <a:ext cx="3633414" cy="842213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Prepend(), before(), after(), insertBefore</a:t>
            </a:r>
            <a:r>
              <a:rPr lang="en-US" sz="2400" dirty="0" smtClean="0">
                <a:solidFill>
                  <a:schemeClr val="accent2"/>
                </a:solidFill>
              </a:rPr>
              <a:t>()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61158" y="4327355"/>
            <a:ext cx="3942226" cy="842213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Insert new DOM element/ node in specific position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66674" y="5550567"/>
            <a:ext cx="3633414" cy="842213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replaceChild(), </a:t>
            </a:r>
          </a:p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replaceWith()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61158" y="5550565"/>
            <a:ext cx="3942226" cy="842213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Replace existing DOM element/ node with new one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66674" y="725906"/>
            <a:ext cx="3633414" cy="838199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innerHTML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61158" y="725905"/>
            <a:ext cx="3942226" cy="838199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Add (render) HTML string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66674" y="1884948"/>
            <a:ext cx="3633414" cy="838199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insertAdjacentHTML()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061158" y="1915025"/>
            <a:ext cx="3942226" cy="838199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Add (render) HTML string in specific position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90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8895" y="26799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Insertion &amp; Removal Methods</a:t>
            </a:r>
            <a:endParaRPr lang="en-US" sz="2800" b="1" dirty="0" smtClean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45812" y="890630"/>
            <a:ext cx="2273725" cy="5655418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Broad browser support</a:t>
            </a:r>
          </a:p>
          <a:p>
            <a:pPr algn="ctr"/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Plenty of resources on </a:t>
            </a:r>
          </a:p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The internet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895" y="901794"/>
            <a:ext cx="3156042" cy="55402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appendChild()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8895" y="2297745"/>
            <a:ext cx="3156042" cy="55402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insertAdjacentElement()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895" y="3863424"/>
            <a:ext cx="3156042" cy="1079694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replaceChild()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8895" y="5477517"/>
            <a:ext cx="3156042" cy="1079694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removeChild()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06325" y="901794"/>
            <a:ext cx="3428879" cy="697832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Append()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06325" y="1966732"/>
            <a:ext cx="3428880" cy="697832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Prepend()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06325" y="3056315"/>
            <a:ext cx="3428880" cy="697832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Before()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06325" y="3999716"/>
            <a:ext cx="3428880" cy="697832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After()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06325" y="5886518"/>
            <a:ext cx="3428880" cy="697832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remove()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506325" y="4943117"/>
            <a:ext cx="3428880" cy="697832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replaceWith()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04004" y="890630"/>
            <a:ext cx="2297787" cy="5655418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NOT</a:t>
            </a:r>
          </a:p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Supported in </a:t>
            </a:r>
          </a:p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All browsers</a:t>
            </a:r>
          </a:p>
          <a:p>
            <a:pPr algn="ctr"/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Seen in some</a:t>
            </a:r>
          </a:p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Tutorials but</a:t>
            </a:r>
          </a:p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Not most common</a:t>
            </a:r>
          </a:p>
          <a:p>
            <a:pPr algn="ctr"/>
            <a:r>
              <a:rPr lang="en-US" sz="2400" b="1" smtClean="0">
                <a:latin typeface="Calibri (Corps)"/>
                <a:cs typeface="Segoe UI Light" panose="020B0502040204020203" pitchFamily="34" charset="0"/>
              </a:rPr>
              <a:t>option</a:t>
            </a:r>
          </a:p>
        </p:txBody>
      </p:sp>
    </p:spTree>
    <p:extLst>
      <p:ext uri="{BB962C8B-B14F-4D97-AF65-F5344CB8AC3E}">
        <p14:creationId xmlns:p14="http://schemas.microsoft.com/office/powerpoint/2010/main" val="272583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9527" y="193964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Module Content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9006" y="974559"/>
            <a:ext cx="6584678" cy="81343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HTML, DOM &amp; JavaScript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9006" y="1917734"/>
            <a:ext cx="6584678" cy="81343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Nodes &amp; Elements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9006" y="2860909"/>
            <a:ext cx="6584678" cy="81343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Querying DOM Nodes &amp; Traversing the DOM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9006" y="3804084"/>
            <a:ext cx="6584678" cy="81343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Evaluating &amp; Manipulating DOM Nodes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39006" y="4747259"/>
            <a:ext cx="6584678" cy="81343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Creating &amp; Removing DOM Nodes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21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9527" y="49580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The Document Object Model (DOM)</a:t>
            </a:r>
            <a:endParaRPr lang="en-US" sz="2800" b="1" dirty="0" smtClean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54738" y="832002"/>
            <a:ext cx="7176838" cy="461916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Browser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00309" y="4493261"/>
            <a:ext cx="3531270" cy="155939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Parsed &amp; Rendered by Browser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00309" y="1537504"/>
            <a:ext cx="3531270" cy="1559394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&lt;body&gt;</a:t>
            </a:r>
          </a:p>
          <a:p>
            <a:pPr algn="ctr"/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&lt;h1&gt;Welcome!&lt;/h1&gt;</a:t>
            </a:r>
          </a:p>
          <a:p>
            <a:pPr algn="ctr"/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&lt;/body</a:t>
            </a:r>
            <a:r>
              <a:rPr lang="en-US" sz="24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&gt;</a:t>
            </a:r>
          </a:p>
          <a:p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54741" y="1537504"/>
            <a:ext cx="3531269" cy="155939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Exposes Web API to allow JavaScript to work with parsed document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54738" y="4493261"/>
            <a:ext cx="3531269" cy="155939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The “Document Object Model” (DOM) 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2799" y="832002"/>
            <a:ext cx="4034347" cy="46191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Calibri (Corps)"/>
                <a:cs typeface="Segoe UI Light" panose="020B0502040204020203" pitchFamily="34" charset="0"/>
              </a:rPr>
              <a:t>JavaScript</a:t>
            </a:r>
            <a:endParaRPr lang="en-US" sz="28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 rot="336975">
            <a:off x="2230524" y="605810"/>
            <a:ext cx="2305345" cy="421150"/>
          </a:xfrm>
          <a:prstGeom prst="rect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Hosted Language</a:t>
            </a:r>
            <a:endParaRPr lang="en-US" sz="2000" b="1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8" name="Flèche droite 17"/>
          <p:cNvSpPr/>
          <p:nvPr/>
        </p:nvSpPr>
        <p:spPr>
          <a:xfrm rot="5400000">
            <a:off x="9666198" y="3427819"/>
            <a:ext cx="1199492" cy="781148"/>
          </a:xfrm>
          <a:prstGeom prst="rightArrow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7" name="Flèche droite 16"/>
          <p:cNvSpPr/>
          <p:nvPr/>
        </p:nvSpPr>
        <p:spPr>
          <a:xfrm rot="5400000">
            <a:off x="6020628" y="3427821"/>
            <a:ext cx="1199490" cy="781147"/>
          </a:xfrm>
          <a:prstGeom prst="rightArrow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2799" y="1537504"/>
            <a:ext cx="4034347" cy="2065997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Const titleEl = </a:t>
            </a:r>
          </a:p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Document.querySelector(‘h1’)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Connecteur en angle 2"/>
          <p:cNvCxnSpPr>
            <a:stCxn id="19" idx="3"/>
            <a:endCxn id="14" idx="1"/>
          </p:cNvCxnSpPr>
          <p:nvPr/>
        </p:nvCxnSpPr>
        <p:spPr>
          <a:xfrm>
            <a:off x="4247146" y="2570503"/>
            <a:ext cx="607592" cy="2702455"/>
          </a:xfrm>
          <a:prstGeom prst="bentConnector3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2799" y="6325054"/>
            <a:ext cx="11818777" cy="421150"/>
          </a:xfrm>
          <a:prstGeom prst="rect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DOM</a:t>
            </a:r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 is not strictly tied to Browsers! There are other tools that can parse HTML!</a:t>
            </a:r>
            <a:endParaRPr lang="en-US" sz="2000" b="1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8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9527" y="193964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Document &amp; windows</a:t>
            </a:r>
            <a:endParaRPr lang="en-US" sz="2800" b="1" dirty="0" smtClean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9527" y="1118938"/>
            <a:ext cx="5538294" cy="73392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document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9528" y="2254617"/>
            <a:ext cx="5538294" cy="1030004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Root DOM Node</a:t>
            </a:r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97053" y="1118938"/>
            <a:ext cx="5538294" cy="73392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Window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9527" y="3477828"/>
            <a:ext cx="5538294" cy="1344226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Provides access to element querying, DOM content etc.</a:t>
            </a:r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97053" y="2254617"/>
            <a:ext cx="5538294" cy="1030004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The active Browser Window / TAB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97053" y="3477828"/>
            <a:ext cx="5538294" cy="1344226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Acts as global storage for script, also provides access to window-specific properties and methods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70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8895" y="26799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The Document Object Model (DOM)</a:t>
            </a:r>
            <a:endParaRPr lang="en-US" sz="2800" b="1" dirty="0" smtClean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33147" y="248167"/>
            <a:ext cx="3252294" cy="53191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HTML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8895" y="825468"/>
            <a:ext cx="5285631" cy="5527205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&lt;html&gt;</a:t>
            </a:r>
          </a:p>
          <a:p>
            <a:r>
              <a:rPr lang="en-US" sz="24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&lt;head&gt;</a:t>
            </a:r>
          </a:p>
          <a:p>
            <a:r>
              <a:rPr lang="en-US" sz="24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  &lt;title&gt; </a:t>
            </a:r>
            <a:r>
              <a:rPr lang="en-US" sz="24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The DOM </a:t>
            </a:r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&lt;/title&gt;</a:t>
            </a:r>
          </a:p>
          <a:p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&lt;/head&gt;</a:t>
            </a:r>
          </a:p>
          <a:p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&lt;body&gt;</a:t>
            </a:r>
          </a:p>
          <a:p>
            <a:r>
              <a:rPr lang="en-US" sz="24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 &lt;header&gt;</a:t>
            </a:r>
          </a:p>
          <a:p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      &lt;h1&gt; Dive into the DOM &lt;/h1&gt;</a:t>
            </a:r>
          </a:p>
          <a:p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  &lt;/header&gt;</a:t>
            </a:r>
          </a:p>
          <a:p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  &lt;main&gt;</a:t>
            </a:r>
          </a:p>
          <a:p>
            <a:r>
              <a:rPr lang="en-US" sz="24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    &lt;</a:t>
            </a:r>
            <a:r>
              <a:rPr lang="en-US" sz="24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p</a:t>
            </a:r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&gt; There’s a lot to it&lt;/</a:t>
            </a:r>
            <a:r>
              <a:rPr lang="en-US" sz="24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p</a:t>
            </a:r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&gt;</a:t>
            </a:r>
          </a:p>
          <a:p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  &lt;/main&gt;</a:t>
            </a:r>
          </a:p>
          <a:p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&lt;/body&gt;</a:t>
            </a:r>
          </a:p>
          <a:p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&lt;/html</a:t>
            </a:r>
            <a:r>
              <a:rPr lang="en-US" sz="24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&gt;</a:t>
            </a:r>
          </a:p>
          <a:p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  <a:p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70821" y="825468"/>
            <a:ext cx="3441032" cy="5654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| </a:t>
            </a:r>
            <a:r>
              <a:rPr lang="ar-DZ" sz="2400" b="1" dirty="0" smtClean="0">
                <a:latin typeface="Calibri (Corps)"/>
                <a:cs typeface="Segoe UI Light" panose="020B0502040204020203" pitchFamily="34" charset="0"/>
              </a:rPr>
              <a:t>ـــــــــــ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70821" y="1515278"/>
            <a:ext cx="3441032" cy="53191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HEAD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67600" y="2171524"/>
            <a:ext cx="3441032" cy="5654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| </a:t>
            </a:r>
            <a:r>
              <a:rPr lang="ar-DZ" sz="2400" b="1" dirty="0" smtClean="0">
                <a:latin typeface="Calibri (Corps)"/>
                <a:cs typeface="Segoe UI Light" panose="020B0502040204020203" pitchFamily="34" charset="0"/>
              </a:rPr>
              <a:t>ـــــــــــ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67600" y="2861334"/>
            <a:ext cx="3441032" cy="53191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TITLE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21358" y="3517580"/>
            <a:ext cx="3441032" cy="5654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The DOM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12547" y="4207390"/>
            <a:ext cx="3441032" cy="53191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BODY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67600" y="4863459"/>
            <a:ext cx="3441032" cy="5654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| </a:t>
            </a:r>
            <a:r>
              <a:rPr lang="ar-DZ" sz="2400" b="1" dirty="0" smtClean="0">
                <a:latin typeface="Calibri (Corps)"/>
                <a:cs typeface="Segoe UI Light" panose="020B0502040204020203" pitchFamily="34" charset="0"/>
              </a:rPr>
              <a:t>ــــــــــــــــ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67600" y="5553092"/>
            <a:ext cx="3441032" cy="53191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HEADER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9052" y="873596"/>
            <a:ext cx="1194895" cy="353626"/>
          </a:xfrm>
          <a:prstGeom prst="rect">
            <a:avLst/>
          </a:prstGeom>
          <a:noFill/>
          <a:ln w="38100">
            <a:solidFill>
              <a:srgbClr val="66006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eur droit avec flèche 5"/>
          <p:cNvCxnSpPr>
            <a:endCxn id="5" idx="1"/>
          </p:cNvCxnSpPr>
          <p:nvPr/>
        </p:nvCxnSpPr>
        <p:spPr>
          <a:xfrm flipV="1">
            <a:off x="1564104" y="514127"/>
            <a:ext cx="4969043" cy="536282"/>
          </a:xfrm>
          <a:prstGeom prst="straightConnector1">
            <a:avLst/>
          </a:prstGeom>
          <a:ln w="38100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09052" y="1275350"/>
            <a:ext cx="256432" cy="34398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eur droit avec flèche 23"/>
          <p:cNvCxnSpPr>
            <a:stCxn id="22" idx="3"/>
            <a:endCxn id="11" idx="1"/>
          </p:cNvCxnSpPr>
          <p:nvPr/>
        </p:nvCxnSpPr>
        <p:spPr>
          <a:xfrm flipV="1">
            <a:off x="565484" y="1108210"/>
            <a:ext cx="6605337" cy="3391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3092116" y="371285"/>
            <a:ext cx="2201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660066"/>
                </a:solidFill>
              </a:rPr>
              <a:t>Element Node</a:t>
            </a:r>
            <a:endParaRPr lang="en-US" sz="2000" dirty="0">
              <a:solidFill>
                <a:srgbClr val="660066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5704852" y="1238553"/>
            <a:ext cx="1237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Text Node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852611" y="6153298"/>
            <a:ext cx="3441032" cy="5654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Dive into the DOM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73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8895" y="26799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Querying Elements</a:t>
            </a:r>
            <a:endParaRPr lang="en-US" sz="2800" b="1" dirty="0" smtClean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8895" y="1118938"/>
            <a:ext cx="5538294" cy="87830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querySelector(), getElementById()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97053" y="1118938"/>
            <a:ext cx="5538294" cy="87830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querySelectorAll(),</a:t>
            </a:r>
          </a:p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getElementsByTagName(), …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895" y="2206490"/>
            <a:ext cx="5538294" cy="1030004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Return single elements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8895" y="3445742"/>
            <a:ext cx="5538294" cy="1030004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Different ways of querying elements (by CSS selector, by ID)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8895" y="4684994"/>
            <a:ext cx="5538294" cy="1030004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Direct reference to DOM element is returned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97054" y="2206490"/>
            <a:ext cx="5538294" cy="1030004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Return collections of elements (array-like objects): NodeList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97053" y="3445742"/>
            <a:ext cx="5538294" cy="1030004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Different ways of querying elements (by CSS selector, by tag name, by CSS class)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97053" y="4684994"/>
            <a:ext cx="5538294" cy="1030004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querySelectorAll() returns a non-live NodeList, getXByY return live NodeLists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3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8895" y="26799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Nodes &amp; Elements</a:t>
            </a:r>
            <a:endParaRPr lang="en-US" sz="2800" b="1" dirty="0" smtClean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8895" y="842212"/>
            <a:ext cx="4732179" cy="87830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Nodes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45967" y="842212"/>
            <a:ext cx="5153285" cy="87830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Elements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895" y="1929764"/>
            <a:ext cx="4732179" cy="1030004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The objects that make up the DOM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8895" y="3169016"/>
            <a:ext cx="4732179" cy="1030004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HTML tags are “element nodes” (or just “elements”)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8895" y="4408268"/>
            <a:ext cx="4732179" cy="1030004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Text creates “text nodes”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45968" y="1929764"/>
            <a:ext cx="5153285" cy="1030004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Special properties and methods to interact with the element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45967" y="3169016"/>
            <a:ext cx="5153285" cy="1030004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Available methods and properties depend on the kind of element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45967" y="4408268"/>
            <a:ext cx="5153285" cy="1030004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Can be selected in various different ways (via JavaScript)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8894" y="5551270"/>
            <a:ext cx="4732179" cy="1030004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Attributes create “attribute nodes”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45966" y="5551270"/>
            <a:ext cx="5153285" cy="1030004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Can be created and removed via JavaScript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6" name="Flèche droite 15"/>
          <p:cNvSpPr/>
          <p:nvPr/>
        </p:nvSpPr>
        <p:spPr>
          <a:xfrm>
            <a:off x="5313775" y="981213"/>
            <a:ext cx="1199490" cy="517356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149516" y="1720516"/>
            <a:ext cx="1515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Elements are one type of nodes</a:t>
            </a:r>
            <a:endParaRPr 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3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8895" y="26799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Evaluating &amp; Manipulating Elements </a:t>
            </a:r>
            <a:endParaRPr lang="en-US" sz="2800" b="1" dirty="0" smtClean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79884" y="673770"/>
            <a:ext cx="9144000" cy="625641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&lt;p id=“welcome-text”  class=“text-default”&gt;Welcome!&lt;/p&gt;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218" y="2796037"/>
            <a:ext cx="2277737" cy="813436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const p 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cxnSp>
        <p:nvCxnSpPr>
          <p:cNvPr id="8" name="Connecteur en angle 7"/>
          <p:cNvCxnSpPr>
            <a:stCxn id="5" idx="2"/>
            <a:endCxn id="6" idx="0"/>
          </p:cNvCxnSpPr>
          <p:nvPr/>
        </p:nvCxnSpPr>
        <p:spPr>
          <a:xfrm rot="5400000">
            <a:off x="2964673" y="-291174"/>
            <a:ext cx="1496626" cy="4677797"/>
          </a:xfrm>
          <a:prstGeom prst="bentConnector3">
            <a:avLst/>
          </a:prstGeom>
          <a:ln w="57150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48895" y="1474727"/>
            <a:ext cx="469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660066"/>
                </a:solidFill>
              </a:rPr>
              <a:t>Document.getElementById</a:t>
            </a:r>
            <a:r>
              <a:rPr lang="en-US" b="1" dirty="0" smtClean="0">
                <a:solidFill>
                  <a:srgbClr val="660066"/>
                </a:solidFill>
              </a:rPr>
              <a:t>(‘welcome-text’)</a:t>
            </a:r>
            <a:endParaRPr lang="en-US" b="1" dirty="0">
              <a:solidFill>
                <a:srgbClr val="660066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76284" y="2771974"/>
            <a:ext cx="3021812" cy="81343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p.textContent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76284" y="3882720"/>
            <a:ext cx="3021812" cy="81343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p.id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76284" y="4969403"/>
            <a:ext cx="3021812" cy="81343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p.className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92716" y="2796037"/>
            <a:ext cx="4150896" cy="813436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“Welcome!”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92716" y="3882720"/>
            <a:ext cx="4150896" cy="813436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“welcome-text”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6" name="Flèche droite 15"/>
          <p:cNvSpPr/>
          <p:nvPr/>
        </p:nvSpPr>
        <p:spPr>
          <a:xfrm>
            <a:off x="2842881" y="2896043"/>
            <a:ext cx="1199490" cy="517356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7" name="Flèche droite 16"/>
          <p:cNvSpPr/>
          <p:nvPr/>
        </p:nvSpPr>
        <p:spPr>
          <a:xfrm>
            <a:off x="2842881" y="4037048"/>
            <a:ext cx="1199490" cy="517356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8" name="Flèche droite 17"/>
          <p:cNvSpPr/>
          <p:nvPr/>
        </p:nvSpPr>
        <p:spPr>
          <a:xfrm>
            <a:off x="2842881" y="5117443"/>
            <a:ext cx="1199490" cy="517356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7532009" y="2944077"/>
            <a:ext cx="1199490" cy="517356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1" name="Flèche droite 20"/>
          <p:cNvSpPr/>
          <p:nvPr/>
        </p:nvSpPr>
        <p:spPr>
          <a:xfrm>
            <a:off x="7532009" y="4057542"/>
            <a:ext cx="1199490" cy="517356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92716" y="4969403"/>
            <a:ext cx="4150896" cy="813436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“text-default”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4" name="Flèche droite 23"/>
          <p:cNvSpPr/>
          <p:nvPr/>
        </p:nvSpPr>
        <p:spPr>
          <a:xfrm>
            <a:off x="7532009" y="5144225"/>
            <a:ext cx="1199490" cy="517356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19705" y="6024193"/>
            <a:ext cx="3986221" cy="70172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p.className = “new-class”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6" name="Flèche droite 25"/>
          <p:cNvSpPr/>
          <p:nvPr/>
        </p:nvSpPr>
        <p:spPr>
          <a:xfrm>
            <a:off x="140612" y="6090497"/>
            <a:ext cx="882072" cy="569112"/>
          </a:xfrm>
          <a:prstGeom prst="rightArrow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7" name="Flèche droite 26"/>
          <p:cNvSpPr/>
          <p:nvPr/>
        </p:nvSpPr>
        <p:spPr>
          <a:xfrm>
            <a:off x="5602947" y="6116375"/>
            <a:ext cx="1199490" cy="517356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50242" y="6024193"/>
            <a:ext cx="5093370" cy="701720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&lt;p … class=“new-class”&gt;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5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8895" y="26799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Attributes vs Properties</a:t>
            </a:r>
            <a:endParaRPr lang="en-US" sz="2800" b="1" dirty="0" smtClean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6470" y="720179"/>
            <a:ext cx="9094751" cy="854242"/>
          </a:xfrm>
          <a:prstGeom prst="rect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Often (but not always!), attributes are mapped to properties and “live synchronization” is set up.</a:t>
            </a:r>
            <a:endParaRPr lang="en-US" sz="2400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6470" y="1744581"/>
            <a:ext cx="9094751" cy="950493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Calibri (Corps)"/>
                <a:cs typeface="Segoe UI Light" panose="020B0502040204020203" pitchFamily="34" charset="0"/>
              </a:rPr>
              <a:t>&lt;input id=“input-1” class=“input-default” value=“Enter text...”&gt;</a:t>
            </a:r>
            <a:endParaRPr lang="en-US" sz="2200" dirty="0">
              <a:latin typeface="Calibri (Corps)"/>
              <a:cs typeface="Segoe UI Light" panose="020B0502040204020203" pitchFamily="34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2824975" y="2453583"/>
            <a:ext cx="1311442" cy="859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4409853" y="2454442"/>
            <a:ext cx="2459899" cy="6016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6996363" y="2460458"/>
            <a:ext cx="2340142" cy="1718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en angle 20"/>
          <p:cNvCxnSpPr/>
          <p:nvPr/>
        </p:nvCxnSpPr>
        <p:spPr>
          <a:xfrm rot="5400000">
            <a:off x="1998196" y="2534771"/>
            <a:ext cx="1437342" cy="1288717"/>
          </a:xfrm>
          <a:prstGeom prst="bentConnector3">
            <a:avLst>
              <a:gd name="adj1" fmla="val 36607"/>
            </a:avLst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en angle 23"/>
          <p:cNvCxnSpPr/>
          <p:nvPr/>
        </p:nvCxnSpPr>
        <p:spPr>
          <a:xfrm rot="10800000" flipV="1">
            <a:off x="3375137" y="2445849"/>
            <a:ext cx="2365810" cy="550444"/>
          </a:xfrm>
          <a:prstGeom prst="bentConnector3">
            <a:avLst>
              <a:gd name="adj1" fmla="val 670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en angle 25"/>
          <p:cNvCxnSpPr/>
          <p:nvPr/>
        </p:nvCxnSpPr>
        <p:spPr>
          <a:xfrm rot="10800000" flipV="1">
            <a:off x="5727032" y="2468192"/>
            <a:ext cx="2695075" cy="542710"/>
          </a:xfrm>
          <a:prstGeom prst="bentConnector3">
            <a:avLst>
              <a:gd name="adj1" fmla="val 16518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20316" y="3897801"/>
            <a:ext cx="4780306" cy="87830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Attributes (placed in HTML code, on element tags)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0316" y="4922203"/>
            <a:ext cx="3810528" cy="552167"/>
          </a:xfrm>
          <a:prstGeom prst="rect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1:1 mapping (+ live-sync)</a:t>
            </a:r>
            <a:endParaRPr lang="en-US" sz="2000" b="1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0316" y="5581362"/>
            <a:ext cx="3810528" cy="552167"/>
          </a:xfrm>
          <a:prstGeom prst="rect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Different names (but live-sync)</a:t>
            </a:r>
            <a:endParaRPr lang="en-US" sz="2000" b="1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20316" y="6221181"/>
            <a:ext cx="3810528" cy="552167"/>
          </a:xfrm>
          <a:prstGeom prst="rect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1:1 mapping (1-way live-sync)</a:t>
            </a:r>
            <a:endParaRPr lang="en-US" sz="2000" b="1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313418" y="3897801"/>
            <a:ext cx="3229003" cy="8783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Const Input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13418" y="4922203"/>
            <a:ext cx="3229003" cy="552167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Input.id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313418" y="5581362"/>
            <a:ext cx="3229003" cy="552167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Input.className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13417" y="6221180"/>
            <a:ext cx="3229003" cy="552167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Input.value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45" name="Flèche droite 44"/>
          <p:cNvSpPr/>
          <p:nvPr/>
        </p:nvSpPr>
        <p:spPr>
          <a:xfrm>
            <a:off x="4130681" y="4922203"/>
            <a:ext cx="1115457" cy="552167"/>
          </a:xfrm>
          <a:prstGeom prst="rightArrow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46" name="Flèche droite 45"/>
          <p:cNvSpPr/>
          <p:nvPr/>
        </p:nvSpPr>
        <p:spPr>
          <a:xfrm>
            <a:off x="4130680" y="5581361"/>
            <a:ext cx="1115457" cy="552167"/>
          </a:xfrm>
          <a:prstGeom prst="rightArrow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47" name="Flèche droite 46"/>
          <p:cNvSpPr/>
          <p:nvPr/>
        </p:nvSpPr>
        <p:spPr>
          <a:xfrm>
            <a:off x="4130679" y="6221179"/>
            <a:ext cx="1115457" cy="552167"/>
          </a:xfrm>
          <a:prstGeom prst="rightArrow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756719" y="4922202"/>
            <a:ext cx="3229003" cy="18511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Properties (automatically added on created DOM objects)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6000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8672</TotalTime>
  <Words>923</Words>
  <Application>Microsoft Office PowerPoint</Application>
  <PresentationFormat>Grand écran</PresentationFormat>
  <Paragraphs>197</Paragraphs>
  <Slides>14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(Corps)</vt:lpstr>
      <vt:lpstr>Calibri Light</vt:lpstr>
      <vt:lpstr>Segoe UI Black</vt:lpstr>
      <vt:lpstr>Segoe UI Light</vt:lpstr>
      <vt:lpstr>Segoe UI Semibold</vt:lpstr>
      <vt:lpstr>Simplified Arabic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DRRONIDZ</dc:creator>
  <cp:lastModifiedBy>DRRONIDZ</cp:lastModifiedBy>
  <cp:revision>655</cp:revision>
  <dcterms:created xsi:type="dcterms:W3CDTF">2021-09-04T14:58:58Z</dcterms:created>
  <dcterms:modified xsi:type="dcterms:W3CDTF">2021-09-12T21:58:44Z</dcterms:modified>
</cp:coreProperties>
</file>