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600"/>
    <a:srgbClr val="321547"/>
    <a:srgbClr val="CC3399"/>
    <a:srgbClr val="ED7D31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Behind The Scenes of JavaScript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How It Works, The Weird Parts &amp; ES5 vs ES6+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ES5 vs ES6+ Syntax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How JavaScript Works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The Weird Parts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ES5 vs ES6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5999898" y="193964"/>
            <a:ext cx="12032" cy="6279025"/>
          </a:xfrm>
          <a:prstGeom prst="line">
            <a:avLst/>
          </a:prstGeom>
          <a:ln w="76200">
            <a:solidFill>
              <a:srgbClr val="CC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503" y="2282221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ES5 (and older)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622" y="2282220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ES6 (and newer): Modern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489527" y="1004625"/>
            <a:ext cx="11445799" cy="1089631"/>
          </a:xfrm>
          <a:prstGeom prst="rightArrow">
            <a:avLst/>
          </a:prstGeom>
          <a:solidFill>
            <a:srgbClr val="CC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JavaScript Evolution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543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 in basically all browser, including old IE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4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Only had var, not let or const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54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Generally same syntax as ES6, but quite some missing features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9142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Supported in modern browsers, can (mostly) be transpiled to ES5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766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Many new features that help us write cleaner, better &amp; faster code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5766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Still under active development, but ES6 was a big step forward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5400000">
            <a:off x="8268993" y="1479264"/>
            <a:ext cx="1409269" cy="587553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76" y="123295"/>
            <a:ext cx="3621504" cy="8813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Taught in this course (from the beginning on)!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0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 vs let vs const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1047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let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96" y="1083219"/>
            <a:ext cx="3668904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var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0308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const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296" y="2369281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Creates a variable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047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variable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296" y="3623254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Available since … ever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1047" y="3623252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0308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constant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70308" y="3623250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JavaScript Engines &amp; What They Do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49" y="1089071"/>
            <a:ext cx="2934978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 &lt;Your Code&gt;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48" y="2218723"/>
            <a:ext cx="293497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 = ‘Max’;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Alert(name)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1080" y="1136731"/>
            <a:ext cx="7955877" cy="6339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Browser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841081" y="2097510"/>
            <a:ext cx="3621504" cy="3574317"/>
            <a:chOff x="4451684" y="2212871"/>
            <a:chExt cx="3621504" cy="3574317"/>
          </a:xfrm>
        </p:grpSpPr>
        <p:sp>
          <p:nvSpPr>
            <p:cNvPr id="8" name="Rectangle 7"/>
            <p:cNvSpPr/>
            <p:nvPr/>
          </p:nvSpPr>
          <p:spPr>
            <a:xfrm>
              <a:off x="4451684" y="2212871"/>
              <a:ext cx="3621504" cy="9200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JavaScript Parsing &amp; Execution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1684" y="3132897"/>
              <a:ext cx="3621504" cy="2654291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" name="Connecteur en angle 13"/>
          <p:cNvCxnSpPr>
            <a:stCxn id="6" idx="3"/>
            <a:endCxn id="11" idx="1"/>
          </p:cNvCxnSpPr>
          <p:nvPr/>
        </p:nvCxnSpPr>
        <p:spPr>
          <a:xfrm>
            <a:off x="3019927" y="2662692"/>
            <a:ext cx="976507" cy="1226805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0897087">
            <a:off x="4037570" y="990950"/>
            <a:ext cx="2767263" cy="68908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Details depend on Browser/Engine used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3996434" y="3141852"/>
            <a:ext cx="3660649" cy="2335594"/>
            <a:chOff x="4578015" y="3101551"/>
            <a:chExt cx="3660649" cy="2335594"/>
          </a:xfrm>
        </p:grpSpPr>
        <p:sp>
          <p:nvSpPr>
            <p:cNvPr id="11" name="Rectangle 10"/>
            <p:cNvSpPr/>
            <p:nvPr/>
          </p:nvSpPr>
          <p:spPr>
            <a:xfrm>
              <a:off x="4578015" y="3499152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Interpreter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8015" y="4737057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Compiler (JiT)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497051" y="4237316"/>
              <a:ext cx="1449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21547"/>
                  </a:solidFill>
                </a:rPr>
                <a:t>Bytecode</a:t>
              </a:r>
              <a:endParaRPr lang="en-US" sz="2400" dirty="0">
                <a:solidFill>
                  <a:srgbClr val="321547"/>
                </a:solidFill>
              </a:endParaRPr>
            </a:p>
          </p:txBody>
        </p:sp>
        <p:cxnSp>
          <p:nvCxnSpPr>
            <p:cNvPr id="20" name="Connecteur droit avec flèche 19"/>
            <p:cNvCxnSpPr>
              <a:stCxn id="11" idx="2"/>
              <a:endCxn id="12" idx="0"/>
            </p:cNvCxnSpPr>
            <p:nvPr/>
          </p:nvCxnSpPr>
          <p:spPr>
            <a:xfrm>
              <a:off x="6262436" y="4199240"/>
              <a:ext cx="0" cy="537817"/>
            </a:xfrm>
            <a:prstGeom prst="straightConnector1">
              <a:avLst/>
            </a:prstGeom>
            <a:ln w="57150">
              <a:solidFill>
                <a:srgbClr val="3215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320747">
              <a:off x="6067939" y="3101551"/>
              <a:ext cx="2170725" cy="552326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Starts execution!</a:t>
              </a:r>
              <a:endParaRPr lang="en-US" sz="2000" b="1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49620" y="6220718"/>
            <a:ext cx="7947338" cy="54351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Your Computer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8175454" y="2067696"/>
            <a:ext cx="3621504" cy="3574317"/>
            <a:chOff x="283106" y="3778953"/>
            <a:chExt cx="3621504" cy="2862479"/>
          </a:xfrm>
        </p:grpSpPr>
        <p:sp>
          <p:nvSpPr>
            <p:cNvPr id="28" name="Rectangle 27"/>
            <p:cNvSpPr/>
            <p:nvPr/>
          </p:nvSpPr>
          <p:spPr>
            <a:xfrm>
              <a:off x="283106" y="4460042"/>
              <a:ext cx="3621504" cy="2181390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Communication Bridges between JavaScript and (C++) Logic built into the Browser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106" y="3778953"/>
              <a:ext cx="3621504" cy="68919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Browser APIs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36" name="Connecteur en angle 35"/>
          <p:cNvCxnSpPr>
            <a:stCxn id="9" idx="3"/>
            <a:endCxn id="29" idx="1"/>
          </p:cNvCxnSpPr>
          <p:nvPr/>
        </p:nvCxnSpPr>
        <p:spPr>
          <a:xfrm flipV="1">
            <a:off x="7462585" y="2497988"/>
            <a:ext cx="712869" cy="1846694"/>
          </a:xfrm>
          <a:prstGeom prst="bentConnector3">
            <a:avLst/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175454" y="5671827"/>
            <a:ext cx="335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Compiled machine code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38" name="Connecteur en angle 37"/>
          <p:cNvCxnSpPr>
            <a:stCxn id="12" idx="2"/>
            <a:endCxn id="27" idx="0"/>
          </p:cNvCxnSpPr>
          <p:nvPr/>
        </p:nvCxnSpPr>
        <p:spPr>
          <a:xfrm rot="16200000" flipH="1">
            <a:off x="6380436" y="4777865"/>
            <a:ext cx="743272" cy="2142434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276410" y="3177971"/>
            <a:ext cx="230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Parses script &amp; </a:t>
            </a:r>
          </a:p>
          <a:p>
            <a:r>
              <a:rPr lang="en-US" sz="2400" dirty="0" smtClean="0">
                <a:solidFill>
                  <a:srgbClr val="321547"/>
                </a:solidFill>
              </a:rPr>
              <a:t>Starts execution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43" name="Connecteur en angle 42"/>
          <p:cNvCxnSpPr>
            <a:endCxn id="27" idx="3"/>
          </p:cNvCxnSpPr>
          <p:nvPr/>
        </p:nvCxnSpPr>
        <p:spPr>
          <a:xfrm rot="16200000" flipH="1">
            <a:off x="9314186" y="4009701"/>
            <a:ext cx="4963061" cy="2484"/>
          </a:xfrm>
          <a:prstGeom prst="bentConnector4">
            <a:avLst>
              <a:gd name="adj1" fmla="val -253"/>
              <a:gd name="adj2" fmla="val 9302899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424" y="143683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Code Gets Executed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0672" y="717184"/>
            <a:ext cx="7920183" cy="637674"/>
          </a:xfrm>
          <a:prstGeom prst="rect">
            <a:avLst/>
          </a:prstGeom>
          <a:solidFill>
            <a:srgbClr val="660066"/>
          </a:solidFill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Inside the JavaScript Engine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672" y="1378174"/>
            <a:ext cx="7920182" cy="57267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“The thing that executes your code”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351" y="2805049"/>
            <a:ext cx="3621504" cy="272385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9351" y="5528905"/>
            <a:ext cx="3621504" cy="8605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Stack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65814" y="545734"/>
            <a:ext cx="2145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The Stack controls “which thing is happening”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3771" y="4113521"/>
            <a:ext cx="1588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Memory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Allocation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Stores data in your system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Memory and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Manages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Access to it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780673" y="2805049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95919" y="3574235"/>
            <a:ext cx="3164305" cy="5927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getName()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7950" y="4267539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Greet()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5919" y="4881638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(anonymous)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07950" y="2921552"/>
            <a:ext cx="3164305" cy="5473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Prompt()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23" name="Connecteur en angle 22"/>
          <p:cNvCxnSpPr>
            <a:stCxn id="6" idx="3"/>
            <a:endCxn id="11" idx="2"/>
          </p:cNvCxnSpPr>
          <p:nvPr/>
        </p:nvCxnSpPr>
        <p:spPr>
          <a:xfrm flipH="1">
            <a:off x="7890103" y="1664510"/>
            <a:ext cx="1810751" cy="4724978"/>
          </a:xfrm>
          <a:prstGeom prst="bentConnector4">
            <a:avLst>
              <a:gd name="adj1" fmla="val -128903"/>
              <a:gd name="adj2" fmla="val 10483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765814" y="3557305"/>
            <a:ext cx="2145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Execution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Context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Manages your program flow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(function calls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and communication)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80672" y="2041714"/>
            <a:ext cx="7920182" cy="57449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is single-threaded: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“One thing happens at a time”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9765815" y="1950846"/>
            <a:ext cx="2145633" cy="1217010"/>
            <a:chOff x="9765815" y="2776863"/>
            <a:chExt cx="2145633" cy="1217010"/>
          </a:xfrm>
        </p:grpSpPr>
        <p:sp>
          <p:nvSpPr>
            <p:cNvPr id="33" name="Rectangle 32"/>
            <p:cNvSpPr/>
            <p:nvPr/>
          </p:nvSpPr>
          <p:spPr>
            <a:xfrm>
              <a:off x="9765815" y="3230537"/>
              <a:ext cx="2145633" cy="763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(Event Loop)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66381" y="2776863"/>
              <a:ext cx="1944499" cy="692071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Will become important later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97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2687" y="716092"/>
            <a:ext cx="5630052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Two Categories of Types/Values in JavaScript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Primitive vs Reference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329" y="2299140"/>
            <a:ext cx="5085229" cy="7437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Primitive Values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5877" y="2299140"/>
            <a:ext cx="5085229" cy="74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Reference Values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4" idx="2"/>
            <a:endCxn id="6" idx="0"/>
          </p:cNvCxnSpPr>
          <p:nvPr/>
        </p:nvCxnSpPr>
        <p:spPr>
          <a:xfrm rot="5400000">
            <a:off x="3995819" y="447245"/>
            <a:ext cx="663021" cy="304076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7" idx="0"/>
          </p:cNvCxnSpPr>
          <p:nvPr/>
        </p:nvCxnSpPr>
        <p:spPr>
          <a:xfrm rot="16200000" flipH="1">
            <a:off x="7246592" y="237239"/>
            <a:ext cx="663021" cy="346077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328" y="3261933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Strings, Numbers, Booleans, null, undefined, Symbol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27" y="437483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Stored 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in memory (normally on Stack),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Variable stores value itself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327" y="548182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Copying a variable (assign to different variable) </a:t>
            </a:r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copies the value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65876" y="3261933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All other objects (“more expensive to create”)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65876" y="437483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Stored in memory (Heap), variable stores a pointer (address) to location in memory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65876" y="548182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Copying a variable (assign to different variable) </a:t>
            </a:r>
            <a:r>
              <a:rPr lang="en-US" sz="2000" b="1" dirty="0" smtClean="0">
                <a:solidFill>
                  <a:schemeClr val="accent2"/>
                </a:solidFill>
              </a:rPr>
              <a:t>copies the pointer/reference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5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Garbage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8093" y="458311"/>
            <a:ext cx="3638034" cy="69207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How is this memory managed?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324993" y="2680798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Flèche droite 12"/>
          <p:cNvSpPr/>
          <p:nvPr/>
        </p:nvSpPr>
        <p:spPr>
          <a:xfrm rot="6646972">
            <a:off x="3049141" y="1675046"/>
            <a:ext cx="1457067" cy="746614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06127" y="2680798"/>
            <a:ext cx="4041882" cy="65194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(V8’s) Garbage Collector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6127" y="3447204"/>
            <a:ext cx="4041882" cy="17908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Periodically checks Heap for unused objects (objects without references)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6127" y="5425982"/>
            <a:ext cx="4041882" cy="8392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Removes unused objects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10800000">
            <a:off x="5125434" y="3609231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5125434" y="4504659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 rot="10800000">
            <a:off x="5087110" y="5425982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45157" y="1295894"/>
            <a:ext cx="3638034" cy="123939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Beware of “Memory Leaks”: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Unused objects, where you still hold references to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21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434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471</cp:revision>
  <dcterms:created xsi:type="dcterms:W3CDTF">2021-09-04T14:58:58Z</dcterms:created>
  <dcterms:modified xsi:type="dcterms:W3CDTF">2021-09-10T13:24:33Z</dcterms:modified>
</cp:coreProperties>
</file>