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D7D31"/>
    <a:srgbClr val="FCF600"/>
    <a:srgbClr val="321547"/>
    <a:srgbClr val="CC3399"/>
    <a:srgbClr val="FFFFFF"/>
    <a:srgbClr val="FFC000"/>
    <a:srgbClr val="FF9900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D1C9-5613-486A-886A-E8B9CEE00FF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53273-5E1C-4027-B476-A0723D8C1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53273-5E1C-4027-B476-A0723D8C12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53273-5E1C-4027-B476-A0723D8C12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Interacting with the HTML Page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Exploring the DOM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4" y="26799"/>
            <a:ext cx="814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Children, Descendants, Parent &amp; Ancestors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50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Child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1065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Descendant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0780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Parent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40495" y="842208"/>
            <a:ext cx="2855252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Ancestor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350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child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1065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or indirect child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0780" y="1653037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parent node or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40495" y="1656465"/>
            <a:ext cx="2855252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or indirect parent node/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50" y="2591502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1065" y="2591502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0780" y="2591501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40495" y="2598359"/>
            <a:ext cx="2855252" cy="199252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&lt;p&gt;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A &lt;em&gt;test!&lt;/em&gt;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&lt;</a:t>
            </a:r>
            <a:r>
              <a: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&lt;/div&gt;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350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 is child of div. em isn’t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1065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 is a descendant of div So is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0780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div is parent of p but not of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40495" y="5491112"/>
            <a:ext cx="2855252" cy="94578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div is an ancestor of p and of em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5400000">
            <a:off x="1183580" y="4572147"/>
            <a:ext cx="1330791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 rot="5400000">
            <a:off x="4123294" y="4572147"/>
            <a:ext cx="1330791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5400000">
            <a:off x="7063009" y="4572146"/>
            <a:ext cx="1330792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Flèche droite 24"/>
          <p:cNvSpPr/>
          <p:nvPr/>
        </p:nvSpPr>
        <p:spPr>
          <a:xfrm rot="5400000">
            <a:off x="10002724" y="4572146"/>
            <a:ext cx="1330792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3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Traversing the 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922" y="2707103"/>
            <a:ext cx="3657478" cy="154004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Current Node (e.g. &lt;div&gt;)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Flèche droite 5"/>
          <p:cNvSpPr/>
          <p:nvPr/>
        </p:nvSpPr>
        <p:spPr>
          <a:xfrm rot="5400000">
            <a:off x="5073728" y="4536052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 rot="6576963">
            <a:off x="3873454" y="4536051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 rot="3617039">
            <a:off x="6375734" y="4473419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7500097" y="3119983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 rot="10800000">
            <a:off x="2647360" y="3107949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6715" y="636260"/>
            <a:ext cx="3657478" cy="98130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Document.body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Flèche droite 11"/>
          <p:cNvSpPr/>
          <p:nvPr/>
        </p:nvSpPr>
        <p:spPr>
          <a:xfrm rot="16200000">
            <a:off x="5073727" y="1880875"/>
            <a:ext cx="1739865" cy="714283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3126380"/>
            <a:ext cx="284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previousSibling,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previousElementSibling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424574" y="5763126"/>
            <a:ext cx="33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firstChild, firstElementChild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40101" y="5763126"/>
            <a:ext cx="3321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lastChild, lastElementChild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22310" y="5826855"/>
            <a:ext cx="223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childNodes, children,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querySelector(), …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239962" y="3126380"/>
            <a:ext cx="284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nextSibling,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nextElementSibling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256420" y="1981834"/>
            <a:ext cx="534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parentNode, parentElement, closest()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4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Styling DOM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50" y="842208"/>
            <a:ext cx="3512976" cy="6857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Via style Property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350" y="1653036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Directly target individual CSS styles (on the element)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50" y="3325428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Controls styles as inline styles on the element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350" y="4997820"/>
            <a:ext cx="3512976" cy="15473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Style property names are based on CSS properties but have adjusted names (e.g. </a:t>
            </a:r>
            <a:r>
              <a:rPr lang="en-US" sz="2000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backgroundColor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38860" y="842208"/>
            <a:ext cx="3512976" cy="6857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Via className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8860" y="1653036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Directly set the CSS classes assigned to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8860" y="3325428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Set/ Control all classes at once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38860" y="4997820"/>
            <a:ext cx="3512976" cy="154736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You can also control the id or other properties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56370" y="842208"/>
            <a:ext cx="3512976" cy="685799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Via classList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56370" y="1656032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Conveniently add, remove or toggle CSS classes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56370" y="3325428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Fine-grained control over classes that are added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6370" y="4997820"/>
            <a:ext cx="3512976" cy="1547363"/>
          </a:xfrm>
          <a:prstGeom prst="rect">
            <a:avLst/>
          </a:prstGeom>
          <a:solidFill>
            <a:schemeClr val="accent2">
              <a:lumMod val="60000"/>
              <a:lumOff val="40000"/>
              <a:alpha val="29020"/>
            </a:scheme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used with className (with care)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Creating &amp; Inserting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592" y="725906"/>
            <a:ext cx="3512976" cy="8381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 string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592" y="3104145"/>
            <a:ext cx="3512976" cy="84221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Calibri (Corps)"/>
                <a:cs typeface="Segoe UI Light" panose="020B0502040204020203" pitchFamily="34" charset="0"/>
              </a:rPr>
              <a:t>createElement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()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6674" y="3104145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appendChild() / append()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61158" y="310414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 new DOM element / node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6674" y="4327356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Prepend(), before(), after(), insertBefore()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1158" y="432735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Insert new DOM element/ node in specific position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6674" y="5550567"/>
            <a:ext cx="3633414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replaceChild(),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replaceWith()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1158" y="5550565"/>
            <a:ext cx="3942226" cy="842213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 existing DOM element/ node with new one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6674" y="725906"/>
            <a:ext cx="3633414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innerHTML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1158" y="725905"/>
            <a:ext cx="3942226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Add (render) HTML string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6674" y="1884948"/>
            <a:ext cx="3633414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insertAdjacentHTML()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61158" y="1915025"/>
            <a:ext cx="3942226" cy="83819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Add (render) HTML string in specific position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Insertion &amp; Removal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812" y="890630"/>
            <a:ext cx="2273725" cy="5655418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Broad browser support</a:t>
            </a:r>
          </a:p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Plenty of resources on 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The internet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895" y="901794"/>
            <a:ext cx="3156042" cy="5540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appendChild()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895" y="2297745"/>
            <a:ext cx="3156042" cy="5540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insertAdjacentElement()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3863424"/>
            <a:ext cx="3156042" cy="10796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replaceChild()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5477517"/>
            <a:ext cx="3156042" cy="10796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removeChild()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6325" y="901794"/>
            <a:ext cx="3428879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Append()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6325" y="1966732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Prepend()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6325" y="3056315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Before()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06325" y="3999716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After()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06325" y="5886518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remove()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06325" y="4943117"/>
            <a:ext cx="3428880" cy="69783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replaceWith()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4004" y="890630"/>
            <a:ext cx="2297787" cy="5655418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NOT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Supported in 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All browsers</a:t>
            </a:r>
          </a:p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Seen in some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Tutorials but</a:t>
            </a:r>
          </a:p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Not most common</a:t>
            </a:r>
          </a:p>
          <a:p>
            <a:pPr algn="ctr"/>
            <a:r>
              <a:rPr lang="en-US" sz="2400" b="1" smtClean="0">
                <a:latin typeface="Calibri (Corps)"/>
                <a:cs typeface="Segoe UI Light" panose="020B0502040204020203" pitchFamily="34" charset="0"/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7258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9006" y="9745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HTML, DOM &amp;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06" y="191773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Nodes &amp; Elements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9006" y="286090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Querying DOM Nodes &amp; Traversing the DOM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9006" y="380408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Evaluating &amp; Manipulating DOM Nodes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9006" y="47472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Creating &amp; Removing DOM Nodes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4958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The Document Object Model (DOM)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4738" y="832002"/>
            <a:ext cx="7176838" cy="46191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Browser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0309" y="4493261"/>
            <a:ext cx="3531270" cy="155939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Parsed &amp; Rendered by Browser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309" y="1537504"/>
            <a:ext cx="3531270" cy="15593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&lt;body&gt;</a:t>
            </a:r>
          </a:p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&lt;h1&gt;Welcome!&lt;/h1&gt;</a:t>
            </a:r>
          </a:p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&lt;/body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4741" y="1537504"/>
            <a:ext cx="3531269" cy="15593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Exposes Web API to allow JavaScript to work with parsed document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4738" y="4493261"/>
            <a:ext cx="3531269" cy="15593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The “Document Object Model” (DOM) 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799" y="832002"/>
            <a:ext cx="4034347" cy="4619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libri (Corps)"/>
                <a:cs typeface="Segoe UI Light" panose="020B0502040204020203" pitchFamily="34" charset="0"/>
              </a:rPr>
              <a:t>JavaScript</a:t>
            </a:r>
            <a:endParaRPr lang="en-US" sz="28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336975">
            <a:off x="2230524" y="605810"/>
            <a:ext cx="2305345" cy="42115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Hosted Language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Flèche droite 17"/>
          <p:cNvSpPr/>
          <p:nvPr/>
        </p:nvSpPr>
        <p:spPr>
          <a:xfrm rot="5400000">
            <a:off x="9666198" y="3427819"/>
            <a:ext cx="1199492" cy="781148"/>
          </a:xfrm>
          <a:prstGeom prst="rightArrow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5400000">
            <a:off x="6020628" y="3427821"/>
            <a:ext cx="1199490" cy="781147"/>
          </a:xfrm>
          <a:prstGeom prst="rightArrow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2799" y="1537504"/>
            <a:ext cx="4034347" cy="206599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Const titleEl =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Document.querySelector(‘h1’)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Connecteur en angle 2"/>
          <p:cNvCxnSpPr>
            <a:stCxn id="19" idx="3"/>
            <a:endCxn id="14" idx="1"/>
          </p:cNvCxnSpPr>
          <p:nvPr/>
        </p:nvCxnSpPr>
        <p:spPr>
          <a:xfrm>
            <a:off x="4247146" y="2570503"/>
            <a:ext cx="607592" cy="2702455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2799" y="6325054"/>
            <a:ext cx="11818777" cy="42115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DOM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is not strictly tied to Browsers! There are other tools that can parse HTML!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Document &amp; windows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527" y="1118938"/>
            <a:ext cx="5538294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document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528" y="2254617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Root DOM Node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3" y="1118938"/>
            <a:ext cx="5538294" cy="733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Window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527" y="3477828"/>
            <a:ext cx="5538294" cy="134422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Provides access to element querying, DOM content etc.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7053" y="2254617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The active Browser Window / TAB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97053" y="3477828"/>
            <a:ext cx="5538294" cy="134422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Acts as global storage for script, also provides access to window-specific properties and methods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The Document Object Model (DOM)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3147" y="248167"/>
            <a:ext cx="3252294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HTML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895" y="825468"/>
            <a:ext cx="5285631" cy="552720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&lt;html&gt;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&lt;head&gt;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&lt;title&gt; 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The DOM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&lt;/title&gt;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&lt;/head&gt;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&lt;body&gt;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&lt;header&gt;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   &lt;h1&gt; Dive into the DOM &lt;/h1&gt;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&lt;/header&gt;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&lt;main&gt;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  &lt;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 There’s a lot to it&lt;/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   &lt;/main&gt;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 &lt;/body&gt;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&lt;/html</a:t>
            </a:r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&gt;</a:t>
            </a: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0821" y="825468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21" y="1515278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HEAD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2171524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7600" y="2861334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TITLE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1358" y="3517580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The DOM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12547" y="4207390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BODY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67600" y="4863459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| </a:t>
            </a:r>
            <a:r>
              <a:rPr lang="ar-DZ" sz="2400" b="1" dirty="0" smtClean="0">
                <a:latin typeface="Calibri (Corps)"/>
                <a:cs typeface="Segoe UI Light" panose="020B0502040204020203" pitchFamily="34" charset="0"/>
              </a:rPr>
              <a:t>ــــــــــــــــ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67600" y="5553092"/>
            <a:ext cx="3441032" cy="53191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HEADER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052" y="873596"/>
            <a:ext cx="1194895" cy="353626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avec flèche 5"/>
          <p:cNvCxnSpPr>
            <a:endCxn id="5" idx="1"/>
          </p:cNvCxnSpPr>
          <p:nvPr/>
        </p:nvCxnSpPr>
        <p:spPr>
          <a:xfrm flipV="1">
            <a:off x="1564104" y="514127"/>
            <a:ext cx="4969043" cy="536282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9052" y="1275350"/>
            <a:ext cx="256432" cy="343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avec flèche 23"/>
          <p:cNvCxnSpPr>
            <a:stCxn id="22" idx="3"/>
            <a:endCxn id="11" idx="1"/>
          </p:cNvCxnSpPr>
          <p:nvPr/>
        </p:nvCxnSpPr>
        <p:spPr>
          <a:xfrm flipV="1">
            <a:off x="565484" y="1108210"/>
            <a:ext cx="6605337" cy="3391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092116" y="371285"/>
            <a:ext cx="2201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Element Node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704852" y="1238553"/>
            <a:ext cx="123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Text Node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2611" y="6153298"/>
            <a:ext cx="3441032" cy="5654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Dive into the DOM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Querying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895" y="1118938"/>
            <a:ext cx="5538294" cy="87830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querySelector(), getElementById()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7053" y="1118938"/>
            <a:ext cx="5538294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querySelectorAll(),</a:t>
            </a:r>
          </a:p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getElementsByTagName(), …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2206490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Return single elements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3445742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Different ways of querying elements (by CSS selector, by ID)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895" y="4684994"/>
            <a:ext cx="5538294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Direct reference to DOM element is returned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4" y="2206490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Return collections of elements (array-like objects): NodeList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97053" y="3445742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Different ways of querying elements (by CSS selector, by tag name, by CSS class)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97053" y="4684994"/>
            <a:ext cx="5538294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querySelectorAll() returns a non-live NodeList, getXByY return live NodeLists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Nodes &amp;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895" y="842212"/>
            <a:ext cx="4732179" cy="87830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Nodes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5967" y="842212"/>
            <a:ext cx="5153285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Elements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95" y="1929764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The objects that make up the DOM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95" y="3169016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HTML tags are “element nodes” (or just “elements”)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895" y="4408268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Text creates “text nodes”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5968" y="1929764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Special properties and methods to interact with the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5967" y="3169016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methods and properties depend on the kind of element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5967" y="4408268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selected in various different ways (via JavaScript)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894" y="5551270"/>
            <a:ext cx="4732179" cy="103000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Attributes create “attribute nodes”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5966" y="5551270"/>
            <a:ext cx="5153285" cy="103000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Can be created and removed via JavaScript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5313775" y="98121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49516" y="1720516"/>
            <a:ext cx="1515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Elements are one type of nodes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Evaluating &amp; Manipulating Elements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9884" y="673770"/>
            <a:ext cx="9144000" cy="62564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&lt;p id=“welcome-text”  class=“text-default”&gt;Welcome!&lt;/p&gt;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218" y="2796037"/>
            <a:ext cx="2277737" cy="813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p 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en angle 7"/>
          <p:cNvCxnSpPr>
            <a:stCxn id="5" idx="2"/>
            <a:endCxn id="6" idx="0"/>
          </p:cNvCxnSpPr>
          <p:nvPr/>
        </p:nvCxnSpPr>
        <p:spPr>
          <a:xfrm rot="5400000">
            <a:off x="2964673" y="-291174"/>
            <a:ext cx="1496626" cy="4677797"/>
          </a:xfrm>
          <a:prstGeom prst="bentConnector3">
            <a:avLst/>
          </a:prstGeom>
          <a:ln w="5715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895" y="1474727"/>
            <a:ext cx="469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66"/>
                </a:solidFill>
              </a:rPr>
              <a:t>Document.getElementById</a:t>
            </a:r>
            <a:r>
              <a:rPr lang="en-US" b="1" dirty="0" smtClean="0">
                <a:solidFill>
                  <a:srgbClr val="660066"/>
                </a:solidFill>
              </a:rPr>
              <a:t>(‘welcome-text’)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6284" y="2771974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p.textContent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6284" y="3882720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p.id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6284" y="4969403"/>
            <a:ext cx="3021812" cy="81343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p.className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2716" y="2796037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“Welcome!”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2716" y="3882720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“welcome-text”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2842881" y="289604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2842881" y="4037048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842881" y="5117443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532009" y="2944077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7532009" y="4057542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92716" y="4969403"/>
            <a:ext cx="4150896" cy="81343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“text-default”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7532009" y="5144225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9705" y="6024193"/>
            <a:ext cx="3986221" cy="70172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 (Corps)"/>
                <a:cs typeface="Segoe UI Light" panose="020B0502040204020203" pitchFamily="34" charset="0"/>
              </a:rPr>
              <a:t>p.className = “new-class”</a:t>
            </a:r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40612" y="6090497"/>
            <a:ext cx="882072" cy="569112"/>
          </a:xfrm>
          <a:prstGeom prst="rightArrow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5602947" y="6116375"/>
            <a:ext cx="1199490" cy="517356"/>
          </a:xfrm>
          <a:prstGeom prst="rightArrow">
            <a:avLst/>
          </a:prstGeom>
          <a:solidFill>
            <a:srgbClr val="ED7D31"/>
          </a:solidFill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50242" y="6024193"/>
            <a:ext cx="5093370" cy="70172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&lt;p … class=“new-class”&gt;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5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895" y="26799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Attributes vs Properties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6470" y="720179"/>
            <a:ext cx="9094751" cy="854242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Often (but not always!), attributes are mapped to properties and “live synchronization” is set up.</a:t>
            </a:r>
            <a:endParaRPr lang="en-US" sz="24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470" y="1744581"/>
            <a:ext cx="9094751" cy="95049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 (Corps)"/>
                <a:cs typeface="Segoe UI Light" panose="020B0502040204020203" pitchFamily="34" charset="0"/>
              </a:rPr>
              <a:t>&lt;input id=“input-1” class=“input-default” value=“Enter text...”&gt;</a:t>
            </a:r>
            <a:endParaRPr lang="en-US" sz="22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824975" y="2453583"/>
            <a:ext cx="1311442" cy="85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09853" y="2454442"/>
            <a:ext cx="2459899" cy="601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996363" y="2460458"/>
            <a:ext cx="2340142" cy="171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en angle 20"/>
          <p:cNvCxnSpPr/>
          <p:nvPr/>
        </p:nvCxnSpPr>
        <p:spPr>
          <a:xfrm rot="5400000">
            <a:off x="1998196" y="2534771"/>
            <a:ext cx="1437342" cy="1288717"/>
          </a:xfrm>
          <a:prstGeom prst="bentConnector3">
            <a:avLst>
              <a:gd name="adj1" fmla="val 36607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/>
        </p:nvCxnSpPr>
        <p:spPr>
          <a:xfrm rot="10800000" flipV="1">
            <a:off x="3375137" y="2445849"/>
            <a:ext cx="2365810" cy="550444"/>
          </a:xfrm>
          <a:prstGeom prst="bentConnector3">
            <a:avLst>
              <a:gd name="adj1" fmla="val 67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en angle 25"/>
          <p:cNvCxnSpPr/>
          <p:nvPr/>
        </p:nvCxnSpPr>
        <p:spPr>
          <a:xfrm rot="10800000" flipV="1">
            <a:off x="5727032" y="2468192"/>
            <a:ext cx="2695075" cy="542710"/>
          </a:xfrm>
          <a:prstGeom prst="bentConnector3">
            <a:avLst>
              <a:gd name="adj1" fmla="val 16518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16" y="3897801"/>
            <a:ext cx="4780306" cy="87830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Attributes (placed in HTML code, on element tags)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316" y="4922203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1:1 mapping (+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0316" y="5581362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Different names (but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0316" y="6221181"/>
            <a:ext cx="3810528" cy="552167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1:1 mapping (1-way live-sync)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13418" y="3897801"/>
            <a:ext cx="3229003" cy="878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Const Input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13418" y="4922203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Input.id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13418" y="5581362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Input.className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3417" y="6221180"/>
            <a:ext cx="3229003" cy="552167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Input.value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5" name="Flèche droite 44"/>
          <p:cNvSpPr/>
          <p:nvPr/>
        </p:nvSpPr>
        <p:spPr>
          <a:xfrm>
            <a:off x="4130681" y="4922203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130680" y="5581361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7" name="Flèche droite 46"/>
          <p:cNvSpPr/>
          <p:nvPr/>
        </p:nvSpPr>
        <p:spPr>
          <a:xfrm>
            <a:off x="4130679" y="6221179"/>
            <a:ext cx="1115457" cy="552167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56719" y="4922202"/>
            <a:ext cx="3229003" cy="1851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Properties (automatically added on created DOM objects)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00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923</Words>
  <Application>Microsoft Office PowerPoint</Application>
  <PresentationFormat>Grand écran</PresentationFormat>
  <Paragraphs>197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657</cp:revision>
  <dcterms:created xsi:type="dcterms:W3CDTF">2021-09-04T14:58:58Z</dcterms:created>
  <dcterms:modified xsi:type="dcterms:W3CDTF">2021-09-13T22:16:23Z</dcterms:modified>
</cp:coreProperties>
</file>