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76" r:id="rId4"/>
    <p:sldId id="288" r:id="rId5"/>
    <p:sldId id="28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6"/>
            <p14:sldId id="288"/>
            <p14:sldId id="28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0066"/>
    <a:srgbClr val="ED7D31"/>
    <a:srgbClr val="FCF600"/>
    <a:srgbClr val="321547"/>
    <a:srgbClr val="CC3399"/>
    <a:srgbClr val="FFFFFF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86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1C9-5613-486A-886A-E8B9CEE00FF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53273-5E1C-4027-B476-A0723D8C1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8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Arrays &amp; Iterables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Lists of Data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Evaluating &amp; Manipulating Elements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9884" y="673770"/>
            <a:ext cx="9144000" cy="6256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&lt;p id=“welcome-text”  class=“text-default”&gt;Welcome!&lt;/p&gt;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218" y="2796037"/>
            <a:ext cx="2277737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p 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5" idx="2"/>
            <a:endCxn id="6" idx="0"/>
          </p:cNvCxnSpPr>
          <p:nvPr/>
        </p:nvCxnSpPr>
        <p:spPr>
          <a:xfrm rot="5400000">
            <a:off x="2964673" y="-291174"/>
            <a:ext cx="1496626" cy="4677797"/>
          </a:xfrm>
          <a:prstGeom prst="bentConnector3">
            <a:avLst/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895" y="1474727"/>
            <a:ext cx="469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Document.getElementById</a:t>
            </a:r>
            <a:r>
              <a:rPr lang="en-US" b="1" dirty="0" smtClean="0">
                <a:solidFill>
                  <a:srgbClr val="660066"/>
                </a:solidFill>
              </a:rPr>
              <a:t>(‘welcome-text’)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6284" y="2771974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p.textContent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6284" y="3882720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p.id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6284" y="4969403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2716" y="2796037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“Welcome!”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2716" y="3882720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“welcome-text”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2842881" y="28960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842881" y="4037048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842881" y="51174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532009" y="2944077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7532009" y="4057542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92716" y="4969403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“text-default”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7532009" y="514422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9705" y="6024193"/>
            <a:ext cx="3986221" cy="70172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 = “new-class”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40612" y="6090497"/>
            <a:ext cx="882072" cy="569112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5602947" y="611637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50242" y="6024193"/>
            <a:ext cx="5093370" cy="70172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&lt;p … class=“new-class”&gt;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Attributes vs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470" y="720179"/>
            <a:ext cx="9094751" cy="854242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Often (but not always!), attributes are mapped to properties and “live synchronization” is set up.</a:t>
            </a:r>
            <a:endParaRPr lang="en-US" sz="24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470" y="1744581"/>
            <a:ext cx="9094751" cy="95049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 (Corps)"/>
                <a:cs typeface="Segoe UI Light" panose="020B0502040204020203" pitchFamily="34" charset="0"/>
              </a:rPr>
              <a:t>&lt;input id=“input-1” class=“input-default” value=“Enter text...”&gt;</a:t>
            </a:r>
            <a:endParaRPr lang="en-US" sz="22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824975" y="2453583"/>
            <a:ext cx="1311442" cy="85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09853" y="2454442"/>
            <a:ext cx="2459899" cy="601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996363" y="2460458"/>
            <a:ext cx="2340142" cy="171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en angle 20"/>
          <p:cNvCxnSpPr/>
          <p:nvPr/>
        </p:nvCxnSpPr>
        <p:spPr>
          <a:xfrm rot="5400000">
            <a:off x="1998196" y="2534771"/>
            <a:ext cx="1437342" cy="1288717"/>
          </a:xfrm>
          <a:prstGeom prst="bentConnector3">
            <a:avLst>
              <a:gd name="adj1" fmla="val 36607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10800000" flipV="1">
            <a:off x="3375137" y="2445849"/>
            <a:ext cx="2365810" cy="550444"/>
          </a:xfrm>
          <a:prstGeom prst="bentConnector3">
            <a:avLst>
              <a:gd name="adj1" fmla="val 67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0800000" flipV="1">
            <a:off x="5727032" y="2468192"/>
            <a:ext cx="2695075" cy="542710"/>
          </a:xfrm>
          <a:prstGeom prst="bentConnector3">
            <a:avLst>
              <a:gd name="adj1" fmla="val 16518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16" y="3897801"/>
            <a:ext cx="4780306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Attributes (placed in HTML code, on element tags)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316" y="4922203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(+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316" y="5581362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Different names (but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0316" y="6221181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(1-way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13418" y="3897801"/>
            <a:ext cx="3229003" cy="878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Input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13418" y="4922203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Input.id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13418" y="5581362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Input.className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3417" y="6221180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Input.value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4130681" y="4922203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130680" y="5581361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7" name="Flèche droite 46"/>
          <p:cNvSpPr/>
          <p:nvPr/>
        </p:nvSpPr>
        <p:spPr>
          <a:xfrm>
            <a:off x="4130679" y="6221179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56719" y="4922202"/>
            <a:ext cx="3229003" cy="1851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Properties (automatically added on created DOM objects)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0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4" y="26799"/>
            <a:ext cx="814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Children, Descendants, Parent &amp; Ancestors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Child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06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Descendant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78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Parent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4049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Ancestor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35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1065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78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parent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40495" y="1656465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parent node/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50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1065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0780" y="2591501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40495" y="2598359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35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child of div. em isn’t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106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a descendant of div So is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78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parent of p but not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4049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an ancestor of p and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5400000">
            <a:off x="1183580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5400000">
            <a:off x="4123294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5400000">
            <a:off x="7063009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5400000">
            <a:off x="10002724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Traversing the 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922" y="2707103"/>
            <a:ext cx="3657478" cy="154004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Current Node (e.g. &lt;div&gt;)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 rot="5400000">
            <a:off x="5073728" y="4536052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 rot="6576963">
            <a:off x="3873454" y="4536051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 rot="3617039">
            <a:off x="6375734" y="447341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7500097" y="3119983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 rot="10800000">
            <a:off x="2647360" y="310794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6715" y="636260"/>
            <a:ext cx="3657478" cy="98130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Document.body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Flèche droite 11"/>
          <p:cNvSpPr/>
          <p:nvPr/>
        </p:nvSpPr>
        <p:spPr>
          <a:xfrm rot="16200000">
            <a:off x="5073727" y="1880875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24574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firstChild, firstElementChild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40101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lastChild, lastElementChild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22310" y="5826855"/>
            <a:ext cx="223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childNodes, children,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querySelector(), …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39962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56420" y="1981834"/>
            <a:ext cx="534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parentNode, parentElement, closest()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Styling DOM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3512976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Via style Property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350" y="1653036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Directly target individual CSS styles (on the element)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50" y="3325428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Controls styles as inline styles on the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350" y="4997820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Style property names are based on CSS properties but have adjusted names (e.g. 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backgroundColor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8860" y="842208"/>
            <a:ext cx="3512976" cy="6857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className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8860" y="1653036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Directly set the CSS classes assigned to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8860" y="3325428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Set/ Control all classes at once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38860" y="4997820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You can also control the id or other properties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56370" y="842208"/>
            <a:ext cx="3512976" cy="68579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classList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6370" y="1656032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Conveniently add, remove or toggle CSS classes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6370" y="3325428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Fine-grained control over classes that are added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6370" y="4997820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used with className (with care)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Creating &amp; Inserting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92" y="725906"/>
            <a:ext cx="3512976" cy="8381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 string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592" y="3104145"/>
            <a:ext cx="3512976" cy="84221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alibri (Corps)"/>
                <a:cs typeface="Segoe UI Light" panose="020B0502040204020203" pitchFamily="34" charset="0"/>
              </a:rPr>
              <a:t>createElement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6674" y="3104145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appendChild() / 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1158" y="310414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 new DOM element /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6674" y="4327356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Prepend(), before(), after(), insertBefore()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1158" y="432735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Insert new DOM element/ node in specific position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6674" y="5550567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replaceChild(),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1158" y="555056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 existing DOM element/ node with new one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6674" y="725906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innerHTML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1158" y="72590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6674" y="1884948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insertAdjacentHTML()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61158" y="191502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 in specific position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Insertion &amp; Removal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812" y="890630"/>
            <a:ext cx="2273725" cy="565541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Broad browser support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Plenty of resources on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The internet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895" y="901794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appendChild()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2297745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insertAdjacentElement()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3863424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replaceChild()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5477517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6325" y="901794"/>
            <a:ext cx="3428879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6325" y="1966732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6325" y="3056315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Before()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6325" y="3999716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After()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06325" y="5886518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06325" y="4943117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4004" y="890630"/>
            <a:ext cx="2297787" cy="5655418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Supported in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All browsers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Seen in some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Tutorials but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 most common</a:t>
            </a:r>
          </a:p>
          <a:p>
            <a:pPr algn="ctr"/>
            <a:r>
              <a:rPr lang="en-US" sz="2400" b="1" smtClean="0">
                <a:latin typeface="Calibri (Corps)"/>
                <a:cs typeface="Segoe UI Light" panose="020B0502040204020203" pitchFamily="34" charset="0"/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7258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045029" y="1306284"/>
            <a:ext cx="4106094" cy="365761"/>
            <a:chOff x="1045029" y="1306284"/>
            <a:chExt cx="4106094" cy="365761"/>
          </a:xfrm>
        </p:grpSpPr>
        <p:sp>
          <p:nvSpPr>
            <p:cNvPr id="5" name="Ellipse 4"/>
            <p:cNvSpPr/>
            <p:nvPr/>
          </p:nvSpPr>
          <p:spPr>
            <a:xfrm>
              <a:off x="2677887" y="130628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3204756" y="130628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3731625" y="130628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4258494" y="130628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4785363" y="130628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5029" y="1306284"/>
              <a:ext cx="147174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à coins arrondis 12"/>
          <p:cNvSpPr/>
          <p:nvPr/>
        </p:nvSpPr>
        <p:spPr>
          <a:xfrm>
            <a:off x="1524000" y="2675467"/>
            <a:ext cx="2207625" cy="485422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>
            <a:stCxn id="13" idx="3"/>
          </p:cNvCxnSpPr>
          <p:nvPr/>
        </p:nvCxnSpPr>
        <p:spPr>
          <a:xfrm>
            <a:off x="3731625" y="2918178"/>
            <a:ext cx="1315863" cy="7902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780903" y="4844796"/>
            <a:ext cx="411480" cy="4114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e 37"/>
          <p:cNvGrpSpPr/>
          <p:nvPr/>
        </p:nvGrpSpPr>
        <p:grpSpPr>
          <a:xfrm>
            <a:off x="1731264" y="4218432"/>
            <a:ext cx="2926080" cy="2266514"/>
            <a:chOff x="1731264" y="4218432"/>
            <a:chExt cx="2926080" cy="2266514"/>
          </a:xfrm>
        </p:grpSpPr>
        <p:grpSp>
          <p:nvGrpSpPr>
            <p:cNvPr id="28" name="Groupe 27"/>
            <p:cNvGrpSpPr/>
            <p:nvPr/>
          </p:nvGrpSpPr>
          <p:grpSpPr>
            <a:xfrm>
              <a:off x="1731264" y="4218432"/>
              <a:ext cx="2926080" cy="457200"/>
              <a:chOff x="1731264" y="4218432"/>
              <a:chExt cx="2926080" cy="45720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731264" y="4218432"/>
                <a:ext cx="292608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 IS HERE</a:t>
                </a:r>
                <a:endParaRPr lang="en-US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780903" y="4235196"/>
                <a:ext cx="411480" cy="4114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1731264" y="4821936"/>
              <a:ext cx="2926080" cy="457200"/>
              <a:chOff x="1731264" y="4218432"/>
              <a:chExt cx="2926080" cy="457200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1731264" y="4218432"/>
                <a:ext cx="292608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 IS HERE</a:t>
                </a:r>
                <a:endParaRPr lang="en-US" dirty="0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780903" y="4235196"/>
                <a:ext cx="411480" cy="4114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1731264" y="5425440"/>
              <a:ext cx="2926080" cy="457200"/>
              <a:chOff x="1731264" y="4218432"/>
              <a:chExt cx="2926080" cy="45720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1731264" y="4218432"/>
                <a:ext cx="292608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 IS HERE</a:t>
                </a:r>
                <a:endParaRPr lang="en-US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780903" y="4235196"/>
                <a:ext cx="411480" cy="4114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1731264" y="6027746"/>
              <a:ext cx="2926080" cy="457200"/>
              <a:chOff x="1731264" y="4218432"/>
              <a:chExt cx="2926080" cy="457200"/>
            </a:xfrm>
          </p:grpSpPr>
          <p:sp>
            <p:nvSpPr>
              <p:cNvPr id="36" name="Rectangle à coins arrondis 35"/>
              <p:cNvSpPr/>
              <p:nvPr/>
            </p:nvSpPr>
            <p:spPr>
              <a:xfrm>
                <a:off x="1731264" y="4218432"/>
                <a:ext cx="292608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 IS HERE</a:t>
                </a:r>
                <a:endParaRPr lang="en-US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780903" y="4235196"/>
                <a:ext cx="411480" cy="4114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4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/>
          <p:cNvGrpSpPr/>
          <p:nvPr/>
        </p:nvGrpSpPr>
        <p:grpSpPr>
          <a:xfrm>
            <a:off x="740726" y="942945"/>
            <a:ext cx="3277338" cy="1314769"/>
            <a:chOff x="740726" y="942945"/>
            <a:chExt cx="3277338" cy="1314769"/>
          </a:xfrm>
        </p:grpSpPr>
        <p:grpSp>
          <p:nvGrpSpPr>
            <p:cNvPr id="159" name="Groupe 158"/>
            <p:cNvGrpSpPr/>
            <p:nvPr/>
          </p:nvGrpSpPr>
          <p:grpSpPr>
            <a:xfrm>
              <a:off x="2693985" y="1663354"/>
              <a:ext cx="594360" cy="594360"/>
              <a:chOff x="2693985" y="1663354"/>
              <a:chExt cx="594360" cy="594360"/>
            </a:xfrm>
          </p:grpSpPr>
          <p:sp>
            <p:nvSpPr>
              <p:cNvPr id="157" name="Arc plein 156"/>
              <p:cNvSpPr/>
              <p:nvPr/>
            </p:nvSpPr>
            <p:spPr>
              <a:xfrm>
                <a:off x="2693985" y="1663354"/>
                <a:ext cx="594360" cy="594360"/>
              </a:xfrm>
              <a:prstGeom prst="blockArc">
                <a:avLst>
                  <a:gd name="adj1" fmla="val 4979728"/>
                  <a:gd name="adj2" fmla="val 19792850"/>
                  <a:gd name="adj3" fmla="val 8536"/>
                </a:avLst>
              </a:prstGeom>
              <a:gradFill flip="none" rotWithShape="1">
                <a:gsLst>
                  <a:gs pos="0">
                    <a:schemeClr val="tx2">
                      <a:lumMod val="50000"/>
                      <a:shade val="30000"/>
                      <a:satMod val="115000"/>
                    </a:schemeClr>
                  </a:gs>
                  <a:gs pos="50000">
                    <a:schemeClr val="tx2">
                      <a:lumMod val="5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50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2838828" y="1798811"/>
                <a:ext cx="314159" cy="344603"/>
              </a:xfrm>
              <a:prstGeom prst="ellipse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e 162"/>
            <p:cNvGrpSpPr/>
            <p:nvPr/>
          </p:nvGrpSpPr>
          <p:grpSpPr>
            <a:xfrm>
              <a:off x="740726" y="942945"/>
              <a:ext cx="3277338" cy="1314769"/>
              <a:chOff x="740726" y="942945"/>
              <a:chExt cx="3277338" cy="1314769"/>
            </a:xfrm>
          </p:grpSpPr>
          <p:grpSp>
            <p:nvGrpSpPr>
              <p:cNvPr id="156" name="Groupe 155"/>
              <p:cNvGrpSpPr/>
              <p:nvPr/>
            </p:nvGrpSpPr>
            <p:grpSpPr>
              <a:xfrm>
                <a:off x="740726" y="942945"/>
                <a:ext cx="2547620" cy="1314769"/>
                <a:chOff x="740726" y="942945"/>
                <a:chExt cx="2547620" cy="1314769"/>
              </a:xfrm>
            </p:grpSpPr>
            <p:grpSp>
              <p:nvGrpSpPr>
                <p:cNvPr id="135" name="Groupe 134"/>
                <p:cNvGrpSpPr/>
                <p:nvPr/>
              </p:nvGrpSpPr>
              <p:grpSpPr>
                <a:xfrm>
                  <a:off x="740726" y="95469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36" name="Ellipse 135"/>
                  <p:cNvSpPr/>
                  <p:nvPr/>
                </p:nvSpPr>
                <p:spPr>
                  <a:xfrm>
                    <a:off x="656906" y="853134"/>
                    <a:ext cx="457200" cy="457200"/>
                  </a:xfrm>
                  <a:prstGeom prst="ellipse">
                    <a:avLst/>
                  </a:prstGeom>
                  <a:blipFill dpi="0"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Arc plein 136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1883387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8" name="Groupe 137"/>
                <p:cNvGrpSpPr/>
                <p:nvPr/>
              </p:nvGrpSpPr>
              <p:grpSpPr>
                <a:xfrm>
                  <a:off x="1393506" y="95469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39" name="Ellipse 138"/>
                  <p:cNvSpPr/>
                  <p:nvPr/>
                </p:nvSpPr>
                <p:spPr>
                  <a:xfrm>
                    <a:off x="700086" y="911786"/>
                    <a:ext cx="370840" cy="373726"/>
                  </a:xfrm>
                  <a:prstGeom prst="ellipse">
                    <a:avLst/>
                  </a:prstGeom>
                  <a:blipFill dpi="0"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 l="-25246" t="7128" r="-24124" b="-2718"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Arc plein 139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6262389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1" name="Groupe 140"/>
                <p:cNvGrpSpPr/>
                <p:nvPr/>
              </p:nvGrpSpPr>
              <p:grpSpPr>
                <a:xfrm>
                  <a:off x="2043746" y="95469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42" name="Ellipse 141"/>
                  <p:cNvSpPr/>
                  <p:nvPr/>
                </p:nvSpPr>
                <p:spPr>
                  <a:xfrm>
                    <a:off x="700086" y="911786"/>
                    <a:ext cx="370840" cy="373726"/>
                  </a:xfrm>
                  <a:prstGeom prst="ellipse">
                    <a:avLst/>
                  </a:prstGeom>
                  <a:blipFill dpi="0"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Arc plein 142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5767910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4" name="Groupe 143"/>
                <p:cNvGrpSpPr/>
                <p:nvPr/>
              </p:nvGrpSpPr>
              <p:grpSpPr>
                <a:xfrm>
                  <a:off x="2693986" y="942945"/>
                  <a:ext cx="594360" cy="606109"/>
                  <a:chOff x="588326" y="785737"/>
                  <a:chExt cx="594360" cy="606109"/>
                </a:xfrm>
              </p:grpSpPr>
              <p:sp>
                <p:nvSpPr>
                  <p:cNvPr id="145" name="Ellipse 144"/>
                  <p:cNvSpPr/>
                  <p:nvPr/>
                </p:nvSpPr>
                <p:spPr>
                  <a:xfrm>
                    <a:off x="723684" y="785737"/>
                    <a:ext cx="323643" cy="591994"/>
                  </a:xfrm>
                  <a:prstGeom prst="ellipse">
                    <a:avLst/>
                  </a:prstGeom>
                  <a:blipFill dpi="0"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 l="1321" t="19289" r="2230" b="-11249"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Arc plein 145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5182247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7" name="Groupe 146"/>
                <p:cNvGrpSpPr/>
                <p:nvPr/>
              </p:nvGrpSpPr>
              <p:grpSpPr>
                <a:xfrm>
                  <a:off x="745806" y="166335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48" name="Ellipse 147"/>
                  <p:cNvSpPr/>
                  <p:nvPr/>
                </p:nvSpPr>
                <p:spPr>
                  <a:xfrm>
                    <a:off x="702626" y="911786"/>
                    <a:ext cx="365760" cy="365760"/>
                  </a:xfrm>
                  <a:prstGeom prst="ellipse">
                    <a:avLst/>
                  </a:prstGeom>
                  <a:blipFill dpi="0" rotWithShape="1"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Arc plein 148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4850779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0" name="Groupe 149"/>
                <p:cNvGrpSpPr/>
                <p:nvPr/>
              </p:nvGrpSpPr>
              <p:grpSpPr>
                <a:xfrm>
                  <a:off x="1393506" y="166335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51" name="Ellipse 150"/>
                  <p:cNvSpPr/>
                  <p:nvPr/>
                </p:nvSpPr>
                <p:spPr>
                  <a:xfrm>
                    <a:off x="702626" y="911786"/>
                    <a:ext cx="365760" cy="365760"/>
                  </a:xfrm>
                  <a:prstGeom prst="ellipse">
                    <a:avLst/>
                  </a:prstGeom>
                  <a:blipFill dpi="0"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Arc plein 151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5341861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Groupe 152"/>
                <p:cNvGrpSpPr/>
                <p:nvPr/>
              </p:nvGrpSpPr>
              <p:grpSpPr>
                <a:xfrm>
                  <a:off x="2043746" y="1663354"/>
                  <a:ext cx="594360" cy="594360"/>
                  <a:chOff x="588326" y="797486"/>
                  <a:chExt cx="594360" cy="594360"/>
                </a:xfrm>
              </p:grpSpPr>
              <p:sp>
                <p:nvSpPr>
                  <p:cNvPr id="154" name="Ellipse 153"/>
                  <p:cNvSpPr/>
                  <p:nvPr/>
                </p:nvSpPr>
                <p:spPr>
                  <a:xfrm>
                    <a:off x="663742" y="882489"/>
                    <a:ext cx="443527" cy="424353"/>
                  </a:xfrm>
                  <a:prstGeom prst="ellipse">
                    <a:avLst/>
                  </a:prstGeom>
                  <a:blipFill dpi="0"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 l="9788" t="8781" r="14950" b="15118"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Arc plein 154"/>
                  <p:cNvSpPr/>
                  <p:nvPr/>
                </p:nvSpPr>
                <p:spPr>
                  <a:xfrm>
                    <a:off x="588326" y="797486"/>
                    <a:ext cx="594360" cy="594360"/>
                  </a:xfrm>
                  <a:prstGeom prst="blockArc">
                    <a:avLst>
                      <a:gd name="adj1" fmla="val 4979728"/>
                      <a:gd name="adj2" fmla="val 19792850"/>
                      <a:gd name="adj3" fmla="val 8536"/>
                    </a:avLst>
                  </a:prstGeom>
                  <a:gradFill flip="none" rotWithShape="1">
                    <a:gsLst>
                      <a:gs pos="0">
                        <a:schemeClr val="tx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0" name="Groupe 159"/>
              <p:cNvGrpSpPr/>
              <p:nvPr/>
            </p:nvGrpSpPr>
            <p:grpSpPr>
              <a:xfrm>
                <a:off x="3423704" y="954694"/>
                <a:ext cx="594360" cy="594360"/>
                <a:chOff x="2693985" y="1663354"/>
                <a:chExt cx="594360" cy="594360"/>
              </a:xfrm>
            </p:grpSpPr>
            <p:sp>
              <p:nvSpPr>
                <p:cNvPr id="161" name="Arc plein 160"/>
                <p:cNvSpPr/>
                <p:nvPr/>
              </p:nvSpPr>
              <p:spPr>
                <a:xfrm>
                  <a:off x="2693985" y="1663354"/>
                  <a:ext cx="594360" cy="594360"/>
                </a:xfrm>
                <a:prstGeom prst="blockArc">
                  <a:avLst>
                    <a:gd name="adj1" fmla="val 4979728"/>
                    <a:gd name="adj2" fmla="val 19792850"/>
                    <a:gd name="adj3" fmla="val 8536"/>
                  </a:avLst>
                </a:prstGeom>
                <a:gradFill flip="none" rotWithShape="1">
                  <a:gsLst>
                    <a:gs pos="0">
                      <a:schemeClr val="tx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50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769969" y="1713865"/>
                  <a:ext cx="518376" cy="493338"/>
                </a:xfrm>
                <a:prstGeom prst="ellipse">
                  <a:avLst/>
                </a:prstGeom>
                <a:blipFill dpi="0"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10781" t="4217" r="8820" b="514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6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9006" y="1775748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Different Ways of Creating Arrays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2718923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Working with Arrays – A DEEP Dive!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006" y="3662098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Important Array Methods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9006" y="4605273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Other Iterables: Maps &amp; Sets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4958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What’s an “Iterables”?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8438" y="1356572"/>
            <a:ext cx="3549427" cy="62327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An Iterables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7695" y="2581447"/>
            <a:ext cx="3900524" cy="85843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Technically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7695" y="3640538"/>
            <a:ext cx="3900524" cy="206599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Objects that implement the “Iterables” protocol and have an @@ iterator method (i.e. Symbol. Iterator)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86379" y="2444726"/>
            <a:ext cx="3899038" cy="858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To us humans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86379" y="3640539"/>
            <a:ext cx="3900524" cy="206599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Objects where you can use the for-of loop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Connecteur en angle 6"/>
          <p:cNvCxnSpPr>
            <a:stCxn id="5" idx="2"/>
            <a:endCxn id="12" idx="0"/>
          </p:cNvCxnSpPr>
          <p:nvPr/>
        </p:nvCxnSpPr>
        <p:spPr>
          <a:xfrm rot="5400000">
            <a:off x="4259757" y="828051"/>
            <a:ext cx="601597" cy="2905195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5" idx="2"/>
            <a:endCxn id="14" idx="0"/>
          </p:cNvCxnSpPr>
          <p:nvPr/>
        </p:nvCxnSpPr>
        <p:spPr>
          <a:xfrm rot="16200000" flipH="1">
            <a:off x="7642087" y="350915"/>
            <a:ext cx="464876" cy="3722746"/>
          </a:xfrm>
          <a:prstGeom prst="bentConnector3">
            <a:avLst>
              <a:gd name="adj1" fmla="val 6311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55144" y="5907187"/>
            <a:ext cx="9094751" cy="854242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Not every iterable is an array!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Other Iterables are (for example):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NodeList, String, Map, Set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4958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What’s an “Array-like Object”?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8438" y="1356572"/>
            <a:ext cx="3549427" cy="62327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An Array-like Object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7695" y="2581447"/>
            <a:ext cx="3900524" cy="85843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Technically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7695" y="3640538"/>
            <a:ext cx="3900524" cy="206599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Objects that have a length property and use indexes to access items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86379" y="2444726"/>
            <a:ext cx="3899038" cy="858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To us humans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86379" y="3640539"/>
            <a:ext cx="3900524" cy="206599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See technical explanation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Connecteur en angle 6"/>
          <p:cNvCxnSpPr>
            <a:stCxn id="5" idx="2"/>
            <a:endCxn id="12" idx="0"/>
          </p:cNvCxnSpPr>
          <p:nvPr/>
        </p:nvCxnSpPr>
        <p:spPr>
          <a:xfrm rot="5400000">
            <a:off x="4259757" y="828051"/>
            <a:ext cx="601597" cy="2905195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5" idx="2"/>
            <a:endCxn id="14" idx="0"/>
          </p:cNvCxnSpPr>
          <p:nvPr/>
        </p:nvCxnSpPr>
        <p:spPr>
          <a:xfrm rot="16200000" flipH="1">
            <a:off x="7642087" y="350915"/>
            <a:ext cx="464876" cy="3722746"/>
          </a:xfrm>
          <a:prstGeom prst="bentConnector3">
            <a:avLst>
              <a:gd name="adj1" fmla="val 6311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55144" y="5907187"/>
            <a:ext cx="9094751" cy="854242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Not every array-like object is an array!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Other array-likes are (for example):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NodeList, String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4958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Creating Arrays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341" y="1066155"/>
            <a:ext cx="3292385" cy="56234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[1]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340" y="2265760"/>
            <a:ext cx="3292385" cy="56234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arr = [‘Hi’]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9887" y="1066154"/>
            <a:ext cx="3899038" cy="562347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new Array(1)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9887" y="2265759"/>
            <a:ext cx="3900524" cy="562347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const arr = </a:t>
            </a:r>
            <a:r>
              <a:rPr lang="en-US" sz="2400" dirty="0" smtClean="0">
                <a:solidFill>
                  <a:schemeClr val="accent2"/>
                </a:solidFill>
              </a:rPr>
              <a:t>new Array</a:t>
            </a:r>
            <a:r>
              <a:rPr lang="en-US" sz="2400" dirty="0">
                <a:solidFill>
                  <a:schemeClr val="accent2"/>
                </a:solidFill>
              </a:rPr>
              <a:t>(‘Hi’)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1865" y="1066153"/>
            <a:ext cx="3292385" cy="56234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Array(1)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1864" y="2265760"/>
            <a:ext cx="3292386" cy="56234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const arr = Array(‘Hi’)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1340" y="3465366"/>
            <a:ext cx="3292385" cy="5623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Array.of(1)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1865" y="3465366"/>
            <a:ext cx="3292385" cy="5623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Array.of(1)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9888" y="3465364"/>
            <a:ext cx="3899038" cy="56234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arr = Array.from(‘Hi’)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1865" y="4664972"/>
            <a:ext cx="3292385" cy="562347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arr = Array.from(1)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2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Document &amp; windows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527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528" y="2254617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Root DOM Node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3" y="1118938"/>
            <a:ext cx="5538294" cy="733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Window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527" y="3477828"/>
            <a:ext cx="5538294" cy="134422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Provides access to element querying, DOM content etc.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2254617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The active Browser Window / TAB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7053" y="3477828"/>
            <a:ext cx="5538294" cy="134422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Acts as global storage for script, also provides access to window-specific properties and methods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The Document Object Model (DOM)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3147" y="248167"/>
            <a:ext cx="3252294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825468"/>
            <a:ext cx="5285631" cy="552720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&lt;html&gt;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&lt;head&gt;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&lt;title&gt; 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DOM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&lt;/title&gt;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&lt;/head&gt;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&lt;body&gt;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&lt;header&gt;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  &lt;h1&gt; Dive into the DOM &lt;/h1&gt;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&lt;main&gt;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&lt;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 There’s a lot to it&lt;/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&lt;/main&gt;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&lt;/body&gt;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&lt;/html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0821" y="82546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21" y="1515278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HEAD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2171524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2861334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TITLE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358" y="3517580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12547" y="4207390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BODY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4863459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7600" y="5553092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HEADER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052" y="873596"/>
            <a:ext cx="1194895" cy="353626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>
            <a:endCxn id="5" idx="1"/>
          </p:cNvCxnSpPr>
          <p:nvPr/>
        </p:nvCxnSpPr>
        <p:spPr>
          <a:xfrm flipV="1">
            <a:off x="1564104" y="514127"/>
            <a:ext cx="4969043" cy="536282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9052" y="1275350"/>
            <a:ext cx="256432" cy="343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23"/>
          <p:cNvCxnSpPr>
            <a:stCxn id="22" idx="3"/>
            <a:endCxn id="11" idx="1"/>
          </p:cNvCxnSpPr>
          <p:nvPr/>
        </p:nvCxnSpPr>
        <p:spPr>
          <a:xfrm flipV="1">
            <a:off x="565484" y="1108210"/>
            <a:ext cx="6605337" cy="3391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092116" y="371285"/>
            <a:ext cx="220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Element Node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704852" y="1238553"/>
            <a:ext cx="123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Text Node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2611" y="615329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Dive into 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Querying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5" y="1118938"/>
            <a:ext cx="5538294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querySelector(), getElementById()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118938"/>
            <a:ext cx="5538294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querySelectorAll(),</a:t>
            </a:r>
          </a:p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getElementsByTagName(), …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2206490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Return single elements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445742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Different ways of querying elements (by CSS selector, by ID)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684994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reference to DOM element is returned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4" y="2206490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 collections of elements (array-like objects): NodeList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97053" y="3445742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Different ways of querying elements (by CSS selector, by tag name, by CSS class)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4684994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querySelectorAll() returns a non-live NodeList, getXByY return live NodeLists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Nodes &amp;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5" y="842212"/>
            <a:ext cx="4732179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Nodes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5967" y="842212"/>
            <a:ext cx="5153285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Elements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1929764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objects that make up the DOM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169016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HTML tags are “element nodes” (or just “elements”)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408268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Text creates “text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5968" y="1929764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Special properties and methods to interact with the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5967" y="3169016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methods and properties depend on the kind of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5967" y="4408268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selected in various different ways (via JavaScript)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94" y="5551270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Attributes create “attribute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5966" y="5551270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created and removed via JavaScript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5313775" y="98121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49516" y="1720516"/>
            <a:ext cx="151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Elements are one type of nodes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12834</TotalTime>
  <Words>1028</Words>
  <Application>Microsoft Office PowerPoint</Application>
  <PresentationFormat>Grand écran</PresentationFormat>
  <Paragraphs>214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772</cp:revision>
  <dcterms:created xsi:type="dcterms:W3CDTF">2021-09-04T14:58:58Z</dcterms:created>
  <dcterms:modified xsi:type="dcterms:W3CDTF">2021-09-15T22:44:24Z</dcterms:modified>
</cp:coreProperties>
</file>