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6"/>
  </p:notesMasterIdLst>
  <p:handoutMasterIdLst>
    <p:handoutMasterId r:id="rId7"/>
  </p:handoutMasterIdLst>
  <p:sldIdLst>
    <p:sldId id="292" r:id="rId2"/>
    <p:sldId id="293" r:id="rId3"/>
    <p:sldId id="274" r:id="rId4"/>
    <p:sldId id="276" r:id="rId5"/>
  </p:sldIdLst>
  <p:sldSz cx="10287000" cy="128571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er" id="{C4BA2945-A34C-4BAA-AF14-E75ABA6A48E6}">
          <p14:sldIdLst>
            <p14:sldId id="292"/>
            <p14:sldId id="29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A5F"/>
    <a:srgbClr val="AC4A2D"/>
    <a:srgbClr val="BC3F3C"/>
    <a:srgbClr val="6BBBFF"/>
    <a:srgbClr val="BAC35C"/>
    <a:srgbClr val="161C2D"/>
    <a:srgbClr val="9773A4"/>
    <a:srgbClr val="A7ADBC"/>
    <a:srgbClr val="367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4194" autoAdjust="0"/>
  </p:normalViewPr>
  <p:slideViewPr>
    <p:cSldViewPr snapToGrid="0">
      <p:cViewPr varScale="1">
        <p:scale>
          <a:sx n="50" d="100"/>
          <a:sy n="50" d="100"/>
        </p:scale>
        <p:origin x="2489"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A11019-FD3C-46BE-9C42-865B23A0E680}" type="datetimeFigureOut">
              <a:rPr lang="en-US" smtClean="0"/>
              <a:t>12/2/2022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7BA22A-4EE4-4A8A-824A-026E7B0A5481}" type="slidenum">
              <a:rPr lang="en-US" smtClean="0"/>
              <a:t>‹N°›</a:t>
            </a:fld>
            <a:endParaRPr lang="en-US"/>
          </a:p>
        </p:txBody>
      </p:sp>
    </p:spTree>
    <p:extLst>
      <p:ext uri="{BB962C8B-B14F-4D97-AF65-F5344CB8AC3E}">
        <p14:creationId xmlns:p14="http://schemas.microsoft.com/office/powerpoint/2010/main" val="3915023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99B-C758-49FF-96BE-43ACA89AFAAC}" type="datetimeFigureOut">
              <a:rPr lang="en-US" smtClean="0"/>
              <a:t>12/2/2022</a:t>
            </a:fld>
            <a:endParaRPr lang="en-US"/>
          </a:p>
        </p:txBody>
      </p:sp>
      <p:sp>
        <p:nvSpPr>
          <p:cNvPr id="4" name="Espace réservé de l'image des diapositives 3"/>
          <p:cNvSpPr>
            <a:spLocks noGrp="1" noRot="1" noChangeAspect="1"/>
          </p:cNvSpPr>
          <p:nvPr>
            <p:ph type="sldImg" idx="2"/>
          </p:nvPr>
        </p:nvSpPr>
        <p:spPr>
          <a:xfrm>
            <a:off x="2193925" y="1143000"/>
            <a:ext cx="2470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8F557-A49C-4288-9644-989477DB6E27}" type="slidenum">
              <a:rPr lang="en-US" smtClean="0"/>
              <a:t>‹N°›</a:t>
            </a:fld>
            <a:endParaRPr lang="en-US"/>
          </a:p>
        </p:txBody>
      </p:sp>
    </p:spTree>
    <p:extLst>
      <p:ext uri="{BB962C8B-B14F-4D97-AF65-F5344CB8AC3E}">
        <p14:creationId xmlns:p14="http://schemas.microsoft.com/office/powerpoint/2010/main" val="2218081343"/>
      </p:ext>
    </p:extLst>
  </p:cSld>
  <p:clrMap bg1="lt1" tx1="dk1" bg2="lt2" tx2="dk2" accent1="accent1" accent2="accent2" accent3="accent3" accent4="accent4" accent5="accent5" accent6="accent6" hlink="hlink" folHlink="folHlink"/>
  <p:hf hdr="0" ftr="0" dt="0"/>
  <p:notesStyle>
    <a:lvl1pPr marL="0" algn="l" defTabSz="1157173" rtl="0" eaLnBrk="1" latinLnBrk="0" hangingPunct="1">
      <a:defRPr sz="1519" kern="1200">
        <a:solidFill>
          <a:schemeClr val="tx1"/>
        </a:solidFill>
        <a:latin typeface="+mn-lt"/>
        <a:ea typeface="+mn-ea"/>
        <a:cs typeface="+mn-cs"/>
      </a:defRPr>
    </a:lvl1pPr>
    <a:lvl2pPr marL="578587" algn="l" defTabSz="1157173" rtl="0" eaLnBrk="1" latinLnBrk="0" hangingPunct="1">
      <a:defRPr sz="1519" kern="1200">
        <a:solidFill>
          <a:schemeClr val="tx1"/>
        </a:solidFill>
        <a:latin typeface="+mn-lt"/>
        <a:ea typeface="+mn-ea"/>
        <a:cs typeface="+mn-cs"/>
      </a:defRPr>
    </a:lvl2pPr>
    <a:lvl3pPr marL="1157173" algn="l" defTabSz="1157173" rtl="0" eaLnBrk="1" latinLnBrk="0" hangingPunct="1">
      <a:defRPr sz="1519" kern="1200">
        <a:solidFill>
          <a:schemeClr val="tx1"/>
        </a:solidFill>
        <a:latin typeface="+mn-lt"/>
        <a:ea typeface="+mn-ea"/>
        <a:cs typeface="+mn-cs"/>
      </a:defRPr>
    </a:lvl3pPr>
    <a:lvl4pPr marL="1735760" algn="l" defTabSz="1157173" rtl="0" eaLnBrk="1" latinLnBrk="0" hangingPunct="1">
      <a:defRPr sz="1519" kern="1200">
        <a:solidFill>
          <a:schemeClr val="tx1"/>
        </a:solidFill>
        <a:latin typeface="+mn-lt"/>
        <a:ea typeface="+mn-ea"/>
        <a:cs typeface="+mn-cs"/>
      </a:defRPr>
    </a:lvl4pPr>
    <a:lvl5pPr marL="2314346" algn="l" defTabSz="1157173" rtl="0" eaLnBrk="1" latinLnBrk="0" hangingPunct="1">
      <a:defRPr sz="1519" kern="1200">
        <a:solidFill>
          <a:schemeClr val="tx1"/>
        </a:solidFill>
        <a:latin typeface="+mn-lt"/>
        <a:ea typeface="+mn-ea"/>
        <a:cs typeface="+mn-cs"/>
      </a:defRPr>
    </a:lvl5pPr>
    <a:lvl6pPr marL="2892933" algn="l" defTabSz="1157173" rtl="0" eaLnBrk="1" latinLnBrk="0" hangingPunct="1">
      <a:defRPr sz="1519" kern="1200">
        <a:solidFill>
          <a:schemeClr val="tx1"/>
        </a:solidFill>
        <a:latin typeface="+mn-lt"/>
        <a:ea typeface="+mn-ea"/>
        <a:cs typeface="+mn-cs"/>
      </a:defRPr>
    </a:lvl6pPr>
    <a:lvl7pPr marL="3471520" algn="l" defTabSz="1157173" rtl="0" eaLnBrk="1" latinLnBrk="0" hangingPunct="1">
      <a:defRPr sz="1519" kern="1200">
        <a:solidFill>
          <a:schemeClr val="tx1"/>
        </a:solidFill>
        <a:latin typeface="+mn-lt"/>
        <a:ea typeface="+mn-ea"/>
        <a:cs typeface="+mn-cs"/>
      </a:defRPr>
    </a:lvl7pPr>
    <a:lvl8pPr marL="4050106" algn="l" defTabSz="1157173" rtl="0" eaLnBrk="1" latinLnBrk="0" hangingPunct="1">
      <a:defRPr sz="1519" kern="1200">
        <a:solidFill>
          <a:schemeClr val="tx1"/>
        </a:solidFill>
        <a:latin typeface="+mn-lt"/>
        <a:ea typeface="+mn-ea"/>
        <a:cs typeface="+mn-cs"/>
      </a:defRPr>
    </a:lvl8pPr>
    <a:lvl9pPr marL="4628693" algn="l" defTabSz="1157173" rtl="0" eaLnBrk="1" latinLnBrk="0" hangingPunct="1">
      <a:defRPr sz="151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4</a:t>
            </a:fld>
            <a:endParaRPr lang="en-US"/>
          </a:p>
        </p:txBody>
      </p:sp>
    </p:spTree>
    <p:extLst>
      <p:ext uri="{BB962C8B-B14F-4D97-AF65-F5344CB8AC3E}">
        <p14:creationId xmlns:p14="http://schemas.microsoft.com/office/powerpoint/2010/main" val="143865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04171"/>
            <a:ext cx="8743950" cy="4476197"/>
          </a:xfrm>
        </p:spPr>
        <p:txBody>
          <a:bodyPr anchor="b"/>
          <a:lstStyle>
            <a:lvl1pPr algn="ctr">
              <a:defRPr sz="6750"/>
            </a:lvl1pPr>
          </a:lstStyle>
          <a:p>
            <a:r>
              <a:rPr lang="fr-FR" smtClean="0"/>
              <a:t>Modifiez le style du titre</a:t>
            </a:r>
            <a:endParaRPr lang="en-US" dirty="0"/>
          </a:p>
        </p:txBody>
      </p:sp>
      <p:sp>
        <p:nvSpPr>
          <p:cNvPr id="3" name="Subtitle 2"/>
          <p:cNvSpPr>
            <a:spLocks noGrp="1"/>
          </p:cNvSpPr>
          <p:nvPr>
            <p:ph type="subTitle" idx="1"/>
          </p:nvPr>
        </p:nvSpPr>
        <p:spPr>
          <a:xfrm>
            <a:off x="1285875" y="6752988"/>
            <a:ext cx="7715250" cy="3104171"/>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4D42462-9632-4097-AEAC-82287E4E6CB5}" type="datetime1">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11213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1EC0F2-E40D-4E19-9C33-760F3281979B}" type="datetime1">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64699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684525"/>
            <a:ext cx="2218134" cy="1089585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07232" y="684525"/>
            <a:ext cx="6525816" cy="1089585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C89456-47E8-4382-81A9-25228826BC6E}" type="datetime1">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14800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3E73D2-781C-42E3-8FF3-BFCB46341DCC}" type="datetime1">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343611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01874" y="3205366"/>
            <a:ext cx="8872538" cy="5348222"/>
          </a:xfrm>
        </p:spPr>
        <p:txBody>
          <a:bodyPr anchor="b"/>
          <a:lstStyle>
            <a:lvl1pPr>
              <a:defRPr sz="6750"/>
            </a:lvl1pPr>
          </a:lstStyle>
          <a:p>
            <a:r>
              <a:rPr lang="fr-FR" smtClean="0"/>
              <a:t>Modifiez le style du titre</a:t>
            </a:r>
            <a:endParaRPr lang="en-US" dirty="0"/>
          </a:p>
        </p:txBody>
      </p:sp>
      <p:sp>
        <p:nvSpPr>
          <p:cNvPr id="3" name="Text Placeholder 2"/>
          <p:cNvSpPr>
            <a:spLocks noGrp="1"/>
          </p:cNvSpPr>
          <p:nvPr>
            <p:ph type="body" idx="1"/>
          </p:nvPr>
        </p:nvSpPr>
        <p:spPr>
          <a:xfrm>
            <a:off x="701874" y="8604184"/>
            <a:ext cx="8872538" cy="2812503"/>
          </a:xfrm>
        </p:spPr>
        <p:txBody>
          <a:bodyPr/>
          <a:lstStyle>
            <a:lvl1pPr marL="0" indent="0">
              <a:buNone/>
              <a:defRPr sz="2700">
                <a:solidFill>
                  <a:schemeClr val="tx1"/>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F06B2D-0A51-4C46-A3D5-B6220D11519B}" type="datetime1">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08258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07231" y="3422624"/>
            <a:ext cx="4371975" cy="815775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207794" y="3422624"/>
            <a:ext cx="4371975" cy="815775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FF0BEDA-0D9A-4E49-8B22-0C59AE798395}" type="datetime1">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88941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684528"/>
            <a:ext cx="8872538" cy="2485124"/>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08572" y="3151792"/>
            <a:ext cx="4351883" cy="154464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fr-FR" smtClean="0"/>
              <a:t>Modifier les styles du texte du masque</a:t>
            </a:r>
          </a:p>
        </p:txBody>
      </p:sp>
      <p:sp>
        <p:nvSpPr>
          <p:cNvPr id="4" name="Content Placeholder 3"/>
          <p:cNvSpPr>
            <a:spLocks noGrp="1"/>
          </p:cNvSpPr>
          <p:nvPr>
            <p:ph sz="half" idx="2"/>
          </p:nvPr>
        </p:nvSpPr>
        <p:spPr>
          <a:xfrm>
            <a:off x="708572" y="4696436"/>
            <a:ext cx="4351883" cy="69077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207794" y="3151792"/>
            <a:ext cx="4373315" cy="154464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fr-FR" smtClean="0"/>
              <a:t>Modifier les styles du texte du masque</a:t>
            </a:r>
          </a:p>
        </p:txBody>
      </p:sp>
      <p:sp>
        <p:nvSpPr>
          <p:cNvPr id="6" name="Content Placeholder 5"/>
          <p:cNvSpPr>
            <a:spLocks noGrp="1"/>
          </p:cNvSpPr>
          <p:nvPr>
            <p:ph sz="quarter" idx="4"/>
          </p:nvPr>
        </p:nvSpPr>
        <p:spPr>
          <a:xfrm>
            <a:off x="5207794" y="4696436"/>
            <a:ext cx="4373315" cy="69077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57FD8B0-3F05-4712-A8FC-16587882F126}" type="datetime1">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401267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9F53F5A-890F-4765-BE56-FE49326BFB77}" type="datetime1">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50953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54C53-AA58-497D-9204-DAD0B6E7EF2D}" type="datetime1">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62372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71" y="857144"/>
            <a:ext cx="3317825" cy="3000005"/>
          </a:xfrm>
        </p:spPr>
        <p:txBody>
          <a:bodyPr anchor="b"/>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373315" y="1851196"/>
            <a:ext cx="5207794" cy="9136919"/>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71" y="3857149"/>
            <a:ext cx="3317825" cy="714584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CC3D00B-945B-493D-A05F-79B8DA8ED74A}" type="datetime1">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188237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71" y="857144"/>
            <a:ext cx="3317825" cy="3000005"/>
          </a:xfrm>
        </p:spPr>
        <p:txBody>
          <a:bodyPr anchor="b"/>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373315" y="1851196"/>
            <a:ext cx="5207794" cy="9136919"/>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08571" y="3857149"/>
            <a:ext cx="3317825" cy="714584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8F5866C-52FC-4BC9-90F9-F111554CE238}" type="datetime1">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41806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684528"/>
            <a:ext cx="8872538" cy="248512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07231" y="3422624"/>
            <a:ext cx="8872538" cy="815775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07231" y="11916688"/>
            <a:ext cx="2314575" cy="684525"/>
          </a:xfrm>
          <a:prstGeom prst="rect">
            <a:avLst/>
          </a:prstGeom>
        </p:spPr>
        <p:txBody>
          <a:bodyPr vert="horz" lIns="91440" tIns="45720" rIns="91440" bIns="45720" rtlCol="0" anchor="ctr"/>
          <a:lstStyle>
            <a:lvl1pPr algn="l">
              <a:defRPr sz="1350">
                <a:solidFill>
                  <a:schemeClr val="tx1">
                    <a:tint val="75000"/>
                  </a:schemeClr>
                </a:solidFill>
              </a:defRPr>
            </a:lvl1pPr>
          </a:lstStyle>
          <a:p>
            <a:fld id="{88FF59D8-D767-4C1C-93EE-E43B3226A515}" type="datetime1">
              <a:rPr lang="en-US" smtClean="0"/>
              <a:t>12/2/2022</a:t>
            </a:fld>
            <a:endParaRPr lang="en-US"/>
          </a:p>
        </p:txBody>
      </p:sp>
      <p:sp>
        <p:nvSpPr>
          <p:cNvPr id="5" name="Footer Placeholder 4"/>
          <p:cNvSpPr>
            <a:spLocks noGrp="1"/>
          </p:cNvSpPr>
          <p:nvPr>
            <p:ph type="ftr" sz="quarter" idx="3"/>
          </p:nvPr>
        </p:nvSpPr>
        <p:spPr>
          <a:xfrm>
            <a:off x="3407569" y="11916688"/>
            <a:ext cx="3471863" cy="684525"/>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65194" y="11916688"/>
            <a:ext cx="2314575" cy="684525"/>
          </a:xfrm>
          <a:prstGeom prst="rect">
            <a:avLst/>
          </a:prstGeom>
        </p:spPr>
        <p:txBody>
          <a:bodyPr vert="horz" lIns="91440" tIns="45720" rIns="91440" bIns="45720" rtlCol="0" anchor="ctr"/>
          <a:lstStyle>
            <a:lvl1pPr algn="r">
              <a:defRPr sz="1350">
                <a:solidFill>
                  <a:schemeClr val="tx1">
                    <a:tint val="75000"/>
                  </a:schemeClr>
                </a:solidFill>
              </a:defRPr>
            </a:lvl1pPr>
          </a:lstStyle>
          <a:p>
            <a:fld id="{47E1865D-4DEF-4B20-B0CB-5972AB581151}" type="slidenum">
              <a:rPr lang="en-US" smtClean="0"/>
              <a:t>‹N°›</a:t>
            </a:fld>
            <a:endParaRPr lang="en-US"/>
          </a:p>
        </p:txBody>
      </p:sp>
    </p:spTree>
    <p:extLst>
      <p:ext uri="{BB962C8B-B14F-4D97-AF65-F5344CB8AC3E}">
        <p14:creationId xmlns:p14="http://schemas.microsoft.com/office/powerpoint/2010/main" val="284367493"/>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ftr="0" dt="0"/>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sp>
        <p:nvSpPr>
          <p:cNvPr id="3" name="Rectangle 2"/>
          <p:cNvSpPr/>
          <p:nvPr/>
        </p:nvSpPr>
        <p:spPr>
          <a:xfrm>
            <a:off x="619161" y="1214375"/>
            <a:ext cx="9268127" cy="7702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nSpc>
                <a:spcPct val="150000"/>
              </a:lnSpc>
            </a:pPr>
            <a:r>
              <a:rPr lang="en-US" sz="5000" b="1" dirty="0" smtClean="0">
                <a:solidFill>
                  <a:srgbClr val="AC4A2D"/>
                </a:solidFill>
                <a:latin typeface="Source Code Pro Medium" panose="020B0309030403020204" pitchFamily="49" charset="0"/>
                <a:ea typeface="Source Code Pro Medium" panose="020B0309030403020204" pitchFamily="49" charset="0"/>
              </a:rPr>
              <a:t>DESIGN</a:t>
            </a:r>
            <a:r>
              <a:rPr lang="en-US" sz="5000" dirty="0" smtClean="0">
                <a:latin typeface="Source Code Pro Black" panose="020B0309030403020204" pitchFamily="49" charset="0"/>
                <a:ea typeface="Source Code Pro Black" panose="020B0309030403020204" pitchFamily="49" charset="0"/>
              </a:rPr>
              <a:t> </a:t>
            </a:r>
          </a:p>
          <a:p>
            <a:pPr lvl="2">
              <a:lnSpc>
                <a:spcPct val="150000"/>
              </a:lnSpc>
            </a:pPr>
            <a:r>
              <a:rPr lang="en-US" sz="5000" dirty="0" smtClean="0">
                <a:solidFill>
                  <a:srgbClr val="BAC35C"/>
                </a:solidFill>
                <a:latin typeface="Source Code Pro Black" panose="020B0309030403020204" pitchFamily="49" charset="0"/>
                <a:ea typeface="Source Code Pro Black" panose="020B0309030403020204" pitchFamily="49" charset="0"/>
              </a:rPr>
              <a:t>‘</a:t>
            </a:r>
            <a:r>
              <a:rPr lang="en-US" sz="5000" dirty="0" smtClean="0">
                <a:solidFill>
                  <a:srgbClr val="BAC35C"/>
                </a:solidFill>
                <a:latin typeface="Source Code Pro Medium" panose="020B0309030403020204" pitchFamily="49" charset="0"/>
                <a:ea typeface="Source Code Pro Medium" panose="020B0309030403020204" pitchFamily="49" charset="0"/>
              </a:rPr>
              <a:t>PATTERN</a:t>
            </a:r>
            <a:r>
              <a:rPr lang="en-US" sz="5000" dirty="0" smtClean="0">
                <a:solidFill>
                  <a:srgbClr val="BAC35C"/>
                </a:solidFill>
                <a:latin typeface="Source Code Pro Black" panose="020B0309030403020204" pitchFamily="49" charset="0"/>
                <a:ea typeface="Source Code Pro Black" panose="020B0309030403020204" pitchFamily="49" charset="0"/>
              </a:rPr>
              <a:t>’</a:t>
            </a:r>
            <a:r>
              <a:rPr lang="en-US" sz="5000" dirty="0" smtClean="0">
                <a:latin typeface="Source Code Pro Black" panose="020B0309030403020204" pitchFamily="49" charset="0"/>
                <a:ea typeface="Source Code Pro Black" panose="020B0309030403020204" pitchFamily="49" charset="0"/>
              </a:rPr>
              <a:t> </a:t>
            </a:r>
          </a:p>
          <a:p>
            <a:pPr lvl="5">
              <a:lnSpc>
                <a:spcPct val="150000"/>
              </a:lnSpc>
            </a:pPr>
            <a:r>
              <a:rPr lang="en-US" sz="5000" dirty="0" smtClean="0">
                <a:solidFill>
                  <a:srgbClr val="6BBBFF"/>
                </a:solidFill>
                <a:latin typeface="Source Code Pro Medium" panose="020B0309030403020204" pitchFamily="49" charset="0"/>
                <a:ea typeface="Source Code Pro Medium" panose="020B0309030403020204" pitchFamily="49" charset="0"/>
              </a:rPr>
              <a:t>IN JAVA </a:t>
            </a:r>
            <a:endParaRPr lang="en-US" sz="5000" dirty="0">
              <a:solidFill>
                <a:srgbClr val="A7ADBC"/>
              </a:solidFill>
              <a:latin typeface="Source Code Pro Medium" panose="020B0309030403020204" pitchFamily="49" charset="0"/>
              <a:ea typeface="Source Code Pro Medium" panose="020B0309030403020204" pitchFamily="49" charset="0"/>
            </a:endParaRPr>
          </a:p>
          <a:p>
            <a:pPr lvl="5">
              <a:lnSpc>
                <a:spcPct val="150000"/>
              </a:lnSpc>
            </a:pPr>
            <a:endParaRPr lang="en-US" sz="3600" dirty="0">
              <a:solidFill>
                <a:srgbClr val="A7ADBC"/>
              </a:solidFill>
              <a:latin typeface="Source Code Pro Black" panose="020B0309030403020204" pitchFamily="49" charset="0"/>
              <a:ea typeface="Source Code Pro Black" panose="020B0309030403020204" pitchFamily="49" charset="0"/>
            </a:endParaRPr>
          </a:p>
          <a:p>
            <a:pPr algn="ctr"/>
            <a:r>
              <a:rPr lang="en-US" sz="6000" dirty="0">
                <a:solidFill>
                  <a:srgbClr val="A7ADBC"/>
                </a:solidFill>
                <a:latin typeface="Source Code Pro Medium" panose="020B0309030403020204" pitchFamily="49" charset="0"/>
                <a:ea typeface="Source Code Pro Medium" panose="020B0309030403020204" pitchFamily="49" charset="0"/>
              </a:rPr>
              <a:t>[</a:t>
            </a:r>
            <a:r>
              <a:rPr lang="en-US" sz="6000" dirty="0">
                <a:solidFill>
                  <a:srgbClr val="9773A4"/>
                </a:solidFill>
              </a:rPr>
              <a:t>GoF Design Patterns</a:t>
            </a:r>
            <a:r>
              <a:rPr lang="en-US" sz="6000" dirty="0" smtClean="0">
                <a:solidFill>
                  <a:srgbClr val="A7ADBC"/>
                </a:solidFill>
                <a:latin typeface="Source Code Pro Medium" panose="020B0309030403020204" pitchFamily="49" charset="0"/>
                <a:ea typeface="Source Code Pro Medium" panose="020B0309030403020204" pitchFamily="49" charset="0"/>
              </a:rPr>
              <a:t>]</a:t>
            </a: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369" y="199575"/>
            <a:ext cx="1014800" cy="1014800"/>
          </a:xfrm>
          <a:prstGeom prst="rect">
            <a:avLst/>
          </a:prstGeom>
        </p:spPr>
      </p:pic>
      <p:sp>
        <p:nvSpPr>
          <p:cNvPr id="4" name="Espace réservé du numéro de diapositive 3"/>
          <p:cNvSpPr>
            <a:spLocks noGrp="1"/>
          </p:cNvSpPr>
          <p:nvPr>
            <p:ph type="sldNum" sz="quarter" idx="12"/>
          </p:nvPr>
        </p:nvSpPr>
        <p:spPr/>
        <p:txBody>
          <a:bodyPr/>
          <a:lstStyle/>
          <a:p>
            <a:fld id="{47E1865D-4DEF-4B20-B0CB-5972AB581151}" type="slidenum">
              <a:rPr lang="en-US" smtClean="0"/>
              <a:t>1</a:t>
            </a:fld>
            <a:endParaRPr lang="en-US"/>
          </a:p>
        </p:txBody>
      </p:sp>
    </p:spTree>
    <p:extLst>
      <p:ext uri="{BB962C8B-B14F-4D97-AF65-F5344CB8AC3E}">
        <p14:creationId xmlns:p14="http://schemas.microsoft.com/office/powerpoint/2010/main" val="1740070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sp>
        <p:nvSpPr>
          <p:cNvPr id="3" name="Rectangle 2"/>
          <p:cNvSpPr/>
          <p:nvPr/>
        </p:nvSpPr>
        <p:spPr>
          <a:xfrm>
            <a:off x="507648" y="2017263"/>
            <a:ext cx="9268127" cy="7702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6000" dirty="0">
              <a:solidFill>
                <a:srgbClr val="A7ADBC"/>
              </a:solidFill>
              <a:latin typeface="Source Code Pro Medium" panose="020B0309030403020204" pitchFamily="49" charset="0"/>
              <a:ea typeface="Source Code Pro Medium" panose="020B0309030403020204" pitchFamily="49" charset="0"/>
            </a:endParaRPr>
          </a:p>
          <a:p>
            <a:pPr algn="ctr"/>
            <a:endParaRPr lang="en-US" sz="6000" dirty="0" smtClean="0">
              <a:solidFill>
                <a:srgbClr val="A7ADBC"/>
              </a:solidFill>
              <a:latin typeface="Source Code Pro Medium" panose="020B0309030403020204" pitchFamily="49" charset="0"/>
              <a:ea typeface="Source Code Pro Medium" panose="020B0309030403020204" pitchFamily="49" charset="0"/>
            </a:endParaRPr>
          </a:p>
          <a:p>
            <a:pPr algn="ctr"/>
            <a:r>
              <a:rPr lang="en-US" sz="6000" dirty="0" smtClean="0">
                <a:solidFill>
                  <a:srgbClr val="A7ADBC"/>
                </a:solidFill>
                <a:latin typeface="Source Code Pro Medium" panose="020B0309030403020204" pitchFamily="49" charset="0"/>
                <a:ea typeface="Source Code Pro Medium" panose="020B0309030403020204" pitchFamily="49" charset="0"/>
              </a:rPr>
              <a:t>[</a:t>
            </a:r>
            <a:r>
              <a:rPr lang="en-US" sz="8000" dirty="0" smtClean="0">
                <a:solidFill>
                  <a:srgbClr val="BC3F3C"/>
                </a:solidFill>
              </a:rPr>
              <a:t>Structural Patterns</a:t>
            </a:r>
            <a:r>
              <a:rPr lang="en-US" sz="6000" dirty="0" smtClean="0">
                <a:solidFill>
                  <a:srgbClr val="A7ADBC"/>
                </a:solidFill>
                <a:latin typeface="Source Code Pro Medium" panose="020B0309030403020204" pitchFamily="49" charset="0"/>
                <a:ea typeface="Source Code Pro Medium" panose="020B0309030403020204" pitchFamily="49" charset="0"/>
              </a:rPr>
              <a:t>]</a:t>
            </a:r>
            <a:endParaRPr lang="en-US" sz="6000" dirty="0">
              <a:solidFill>
                <a:srgbClr val="A7ADBC"/>
              </a:solidFill>
              <a:latin typeface="Source Code Pro Medium" panose="020B0309030403020204" pitchFamily="49" charset="0"/>
              <a:ea typeface="Source Code Pro Medium" panose="020B0309030403020204" pitchFamily="49" charset="0"/>
            </a:endParaRPr>
          </a:p>
          <a:p>
            <a:pPr algn="ctr"/>
            <a:endParaRPr lang="en-US" sz="6000" dirty="0">
              <a:solidFill>
                <a:srgbClr val="A7ADBC"/>
              </a:solidFill>
              <a:latin typeface="Source Code Pro Medium" panose="020B0309030403020204" pitchFamily="49" charset="0"/>
              <a:ea typeface="Source Code Pro Medium" panose="020B0309030403020204" pitchFamily="49" charset="0"/>
            </a:endParaRP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369" y="199575"/>
            <a:ext cx="1014800" cy="1014800"/>
          </a:xfrm>
          <a:prstGeom prst="rect">
            <a:avLst/>
          </a:prstGeom>
        </p:spPr>
      </p:pic>
      <p:sp>
        <p:nvSpPr>
          <p:cNvPr id="4" name="Espace réservé du numéro de diapositive 3"/>
          <p:cNvSpPr>
            <a:spLocks noGrp="1"/>
          </p:cNvSpPr>
          <p:nvPr>
            <p:ph type="sldNum" sz="quarter" idx="12"/>
          </p:nvPr>
        </p:nvSpPr>
        <p:spPr/>
        <p:txBody>
          <a:bodyPr/>
          <a:lstStyle/>
          <a:p>
            <a:fld id="{47E1865D-4DEF-4B20-B0CB-5972AB581151}" type="slidenum">
              <a:rPr lang="en-US" smtClean="0"/>
              <a:t>2</a:t>
            </a:fld>
            <a:endParaRPr lang="en-US"/>
          </a:p>
        </p:txBody>
      </p:sp>
    </p:spTree>
    <p:extLst>
      <p:ext uri="{BB962C8B-B14F-4D97-AF65-F5344CB8AC3E}">
        <p14:creationId xmlns:p14="http://schemas.microsoft.com/office/powerpoint/2010/main" val="31984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14" y="145754"/>
            <a:ext cx="1014800" cy="1014800"/>
          </a:xfrm>
          <a:prstGeom prst="rect">
            <a:avLst/>
          </a:prstGeom>
        </p:spPr>
      </p:pic>
      <p:sp>
        <p:nvSpPr>
          <p:cNvPr id="4" name="Rectangle 3"/>
          <p:cNvSpPr/>
          <p:nvPr/>
        </p:nvSpPr>
        <p:spPr>
          <a:xfrm>
            <a:off x="435769" y="9380109"/>
            <a:ext cx="9144000" cy="2369880"/>
          </a:xfrm>
          <a:prstGeom prst="rect">
            <a:avLst/>
          </a:prstGeom>
          <a:ln>
            <a:noFill/>
          </a:ln>
        </p:spPr>
        <p:txBody>
          <a:bodyPr wrap="square">
            <a:spAutoFit/>
          </a:bodyPr>
          <a:lstStyle/>
          <a:p>
            <a:r>
              <a:rPr lang="en-US" sz="2800" dirty="0" smtClean="0">
                <a:solidFill>
                  <a:srgbClr val="A7ADBC"/>
                </a:solidFill>
                <a:latin typeface="Source Code Pro Medium" panose="020B0309030403020204" pitchFamily="49" charset="0"/>
                <a:ea typeface="Source Code Pro Medium" panose="020B0309030403020204" pitchFamily="49" charset="0"/>
              </a:rPr>
              <a:t>Example</a:t>
            </a:r>
          </a:p>
          <a:p>
            <a:pPr algn="just"/>
            <a:r>
              <a:rPr lang="en-US" sz="2000" dirty="0" smtClean="0">
                <a:solidFill>
                  <a:srgbClr val="75AA5F"/>
                </a:solidFill>
                <a:latin typeface="Source Code Pro" panose="020B0309030403020204" pitchFamily="49" charset="0"/>
                <a:ea typeface="Source Code Pro" panose="020B0309030403020204" pitchFamily="49" charset="0"/>
              </a:rPr>
              <a:t>&lt;JVM has it’s own native functions which abstract the use of windowing, system logging, and byte code execution. But the actual implementation of these functions is delegated to OS the JVM is running on. So, each time it calls the concrete implementation of the JVM that knows how to communicate with OS./&gt;</a:t>
            </a:r>
            <a:endParaRPr lang="en-US" sz="2000" dirty="0">
              <a:solidFill>
                <a:srgbClr val="75AA5F"/>
              </a:solidFill>
              <a:latin typeface="Source Code Pro" panose="020B0309030403020204" pitchFamily="49" charset="0"/>
              <a:ea typeface="Source Code Pro" panose="020B0309030403020204" pitchFamily="49" charset="0"/>
            </a:endParaRPr>
          </a:p>
        </p:txBody>
      </p:sp>
      <p:sp>
        <p:nvSpPr>
          <p:cNvPr id="6" name="Rectangle 5"/>
          <p:cNvSpPr/>
          <p:nvPr/>
        </p:nvSpPr>
        <p:spPr>
          <a:xfrm>
            <a:off x="378849" y="6843530"/>
            <a:ext cx="9144000" cy="2369880"/>
          </a:xfrm>
          <a:prstGeom prst="rect">
            <a:avLst/>
          </a:prstGeom>
          <a:ln>
            <a:noFill/>
          </a:ln>
        </p:spPr>
        <p:txBody>
          <a:bodyPr wrap="square">
            <a:spAutoFit/>
          </a:bodyPr>
          <a:lstStyle/>
          <a:p>
            <a:pPr algn="just"/>
            <a:r>
              <a:rPr lang="en-US" sz="2800" dirty="0" smtClean="0">
                <a:solidFill>
                  <a:srgbClr val="A7ADBC"/>
                </a:solidFill>
                <a:latin typeface="Source Code Pro Medium" panose="020B0309030403020204" pitchFamily="49" charset="0"/>
                <a:ea typeface="Source Code Pro Medium" panose="020B0309030403020204" pitchFamily="49" charset="0"/>
              </a:rPr>
              <a:t>When?</a:t>
            </a:r>
            <a:r>
              <a:rPr lang="en-US" sz="2800" b="1" dirty="0" smtClean="0">
                <a:solidFill>
                  <a:srgbClr val="A7ADBC"/>
                </a:solidFill>
                <a:latin typeface="Source Code Pro Medium" panose="020B0309030403020204" pitchFamily="49" charset="0"/>
                <a:ea typeface="Source Code Pro Medium" panose="020B0309030403020204" pitchFamily="49" charset="0"/>
              </a:rPr>
              <a:t>	</a:t>
            </a:r>
            <a:endParaRPr lang="en-US" sz="2800" b="1" dirty="0">
              <a:solidFill>
                <a:srgbClr val="A7ADBC"/>
              </a:solidFill>
              <a:latin typeface="Source Code Pro Medium" panose="020B0309030403020204" pitchFamily="49" charset="0"/>
              <a:ea typeface="Source Code Pro Medium" panose="020B0309030403020204" pitchFamily="49" charset="0"/>
            </a:endParaRPr>
          </a:p>
          <a:p>
            <a:pPr algn="just"/>
            <a:r>
              <a:rPr lang="en-US" sz="2000" dirty="0">
                <a:solidFill>
                  <a:srgbClr val="75AA5F"/>
                </a:solidFill>
                <a:latin typeface="Source Code Pro" panose="020B0309030403020204" pitchFamily="49" charset="0"/>
                <a:ea typeface="Source Code Pro" panose="020B0309030403020204" pitchFamily="49" charset="0"/>
              </a:rPr>
              <a:t>&lt;It used :</a:t>
            </a:r>
          </a:p>
          <a:p>
            <a:pPr marL="285750" indent="-285750" algn="just">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Abstraction and implementation should not be bound at compile time &amp; they should be independently extensible.</a:t>
            </a:r>
          </a:p>
          <a:p>
            <a:pPr marL="285750" indent="-285750" algn="just">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Changes in implementation of an abstraction should have no impact on clients.</a:t>
            </a:r>
          </a:p>
          <a:p>
            <a:pPr marL="285750" indent="-285750" algn="just">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Implementation details should be hidden from client./&gt;</a:t>
            </a:r>
            <a:endParaRPr lang="en-US" sz="2000" dirty="0">
              <a:solidFill>
                <a:srgbClr val="BAC35C"/>
              </a:solidFill>
              <a:latin typeface="Source Code Pro" panose="020B0309030403020204" pitchFamily="49" charset="0"/>
              <a:ea typeface="Source Code Pro" panose="020B0309030403020204" pitchFamily="49" charset="0"/>
            </a:endParaRPr>
          </a:p>
        </p:txBody>
      </p:sp>
      <p:sp>
        <p:nvSpPr>
          <p:cNvPr id="7" name="Rectangle 6"/>
          <p:cNvSpPr/>
          <p:nvPr/>
        </p:nvSpPr>
        <p:spPr>
          <a:xfrm>
            <a:off x="378849" y="5322614"/>
            <a:ext cx="9144000" cy="1354217"/>
          </a:xfrm>
          <a:prstGeom prst="rect">
            <a:avLst/>
          </a:prstGeom>
          <a:ln>
            <a:noFill/>
          </a:ln>
        </p:spPr>
        <p:txBody>
          <a:bodyPr wrap="square">
            <a:spAutoFit/>
          </a:bodyPr>
          <a:lstStyle/>
          <a:p>
            <a:pPr algn="just"/>
            <a:r>
              <a:rPr lang="en-US" sz="2800" dirty="0">
                <a:solidFill>
                  <a:srgbClr val="A7ADBC"/>
                </a:solidFill>
                <a:latin typeface="Source Code Pro Medium" panose="020B0309030403020204" pitchFamily="49" charset="0"/>
                <a:ea typeface="Source Code Pro Medium" panose="020B0309030403020204" pitchFamily="49" charset="0"/>
              </a:rPr>
              <a:t>Why?	</a:t>
            </a:r>
          </a:p>
          <a:p>
            <a:pPr algn="just">
              <a:lnSpc>
                <a:spcPct val="150000"/>
              </a:lnSpc>
            </a:pPr>
            <a:r>
              <a:rPr lang="en-US" dirty="0" smtClean="0">
                <a:solidFill>
                  <a:srgbClr val="75AA5F"/>
                </a:solidFill>
                <a:latin typeface="Source Code Pro" panose="020B0309030403020204" pitchFamily="49" charset="0"/>
                <a:ea typeface="Source Code Pro" panose="020B0309030403020204" pitchFamily="49" charset="0"/>
              </a:rPr>
              <a:t>&lt;Defines an abstract object structure independently of the implementation object structure in order to limit coupling./&gt;</a:t>
            </a:r>
            <a:endParaRPr lang="en-US" sz="2000" dirty="0">
              <a:solidFill>
                <a:srgbClr val="75AA5F"/>
              </a:solidFill>
              <a:latin typeface="Source Code Pro" panose="020B0309030403020204" pitchFamily="49" charset="0"/>
              <a:ea typeface="Source Code Pro" panose="020B0309030403020204" pitchFamily="49" charset="0"/>
            </a:endParaRPr>
          </a:p>
        </p:txBody>
      </p:sp>
      <p:sp>
        <p:nvSpPr>
          <p:cNvPr id="13" name="Rectangle 12"/>
          <p:cNvSpPr/>
          <p:nvPr/>
        </p:nvSpPr>
        <p:spPr>
          <a:xfrm>
            <a:off x="378849" y="173092"/>
            <a:ext cx="8385588" cy="584775"/>
          </a:xfrm>
          <a:prstGeom prst="rect">
            <a:avLst/>
          </a:prstGeom>
        </p:spPr>
        <p:txBody>
          <a:bodyPr wrap="square">
            <a:spAutoFit/>
          </a:bodyPr>
          <a:lstStyle/>
          <a:p>
            <a:r>
              <a:rPr lang="en-US" sz="3200" dirty="0">
                <a:solidFill>
                  <a:srgbClr val="A7ADBC"/>
                </a:solidFill>
                <a:latin typeface="Source Code Pro" panose="020B0309030403020204" pitchFamily="49" charset="0"/>
                <a:ea typeface="Source Code Pro" panose="020B0309030403020204" pitchFamily="49" charset="0"/>
              </a:rPr>
              <a:t>[ What is </a:t>
            </a:r>
            <a:r>
              <a:rPr lang="en-US" sz="3200" dirty="0" smtClean="0">
                <a:solidFill>
                  <a:srgbClr val="BC3F3C"/>
                </a:solidFill>
                <a:latin typeface="Source Code Pro" panose="020B0309030403020204" pitchFamily="49" charset="0"/>
                <a:ea typeface="Source Code Pro" panose="020B0309030403020204" pitchFamily="49" charset="0"/>
              </a:rPr>
              <a:t>‘</a:t>
            </a:r>
            <a:r>
              <a:rPr lang="en-US" sz="3200" dirty="0" smtClean="0">
                <a:solidFill>
                  <a:srgbClr val="BC3F3C"/>
                </a:solidFill>
                <a:latin typeface="Source Code Pro Medium" panose="020B0309030403020204" pitchFamily="49" charset="0"/>
                <a:ea typeface="Source Code Pro Medium" panose="020B0309030403020204" pitchFamily="49" charset="0"/>
              </a:rPr>
              <a:t>Bridge</a:t>
            </a:r>
            <a:r>
              <a:rPr lang="en-US" sz="3200" dirty="0" smtClean="0">
                <a:solidFill>
                  <a:srgbClr val="BC3F3C"/>
                </a:solidFill>
                <a:latin typeface="Source Code Pro Black" panose="020B0309030403020204" pitchFamily="49" charset="0"/>
                <a:ea typeface="Source Code Pro Black" panose="020B0309030403020204" pitchFamily="49" charset="0"/>
              </a:rPr>
              <a:t>’</a:t>
            </a:r>
            <a:r>
              <a:rPr lang="en-US" sz="3200" dirty="0" smtClean="0">
                <a:solidFill>
                  <a:srgbClr val="A7ADBC"/>
                </a:solidFill>
                <a:latin typeface="Source Code Pro" panose="020B0309030403020204" pitchFamily="49" charset="0"/>
                <a:ea typeface="Source Code Pro" panose="020B0309030403020204" pitchFamily="49" charset="0"/>
              </a:rPr>
              <a:t>? </a:t>
            </a:r>
            <a:r>
              <a:rPr lang="en-US" sz="3200" dirty="0">
                <a:solidFill>
                  <a:srgbClr val="A7ADBC"/>
                </a:solidFill>
                <a:latin typeface="Source Code Pro" panose="020B0309030403020204" pitchFamily="49" charset="0"/>
                <a:ea typeface="Source Code Pro" panose="020B0309030403020204" pitchFamily="49" charset="0"/>
              </a:rPr>
              <a:t>]</a:t>
            </a:r>
            <a:endParaRPr lang="en-US" sz="3200" b="1" dirty="0">
              <a:solidFill>
                <a:srgbClr val="A7ADBC"/>
              </a:solidFill>
              <a:latin typeface="Source Code Pro" panose="020B0309030403020204" pitchFamily="49" charset="0"/>
              <a:ea typeface="Source Code Pro" panose="020B0309030403020204" pitchFamily="49" charset="0"/>
            </a:endParaRPr>
          </a:p>
        </p:txBody>
      </p:sp>
      <p:sp>
        <p:nvSpPr>
          <p:cNvPr id="3" name="Espace réservé du numéro de diapositive 2"/>
          <p:cNvSpPr>
            <a:spLocks noGrp="1"/>
          </p:cNvSpPr>
          <p:nvPr>
            <p:ph type="sldNum" sz="quarter" idx="12"/>
          </p:nvPr>
        </p:nvSpPr>
        <p:spPr/>
        <p:txBody>
          <a:bodyPr/>
          <a:lstStyle/>
          <a:p>
            <a:fld id="{47E1865D-4DEF-4B20-B0CB-5972AB581151}" type="slidenum">
              <a:rPr lang="en-US" smtClean="0"/>
              <a:t>3</a:t>
            </a:fld>
            <a:endParaRPr lang="en-US" dirty="0"/>
          </a:p>
        </p:txBody>
      </p:sp>
      <p:sp>
        <p:nvSpPr>
          <p:cNvPr id="11" name="Rectangle 10"/>
          <p:cNvSpPr/>
          <p:nvPr/>
        </p:nvSpPr>
        <p:spPr>
          <a:xfrm>
            <a:off x="464388" y="653154"/>
            <a:ext cx="3416320" cy="553998"/>
          </a:xfrm>
          <a:prstGeom prst="rect">
            <a:avLst/>
          </a:prstGeom>
        </p:spPr>
        <p:txBody>
          <a:bodyPr wrap="none">
            <a:spAutoFit/>
          </a:bodyPr>
          <a:lstStyle/>
          <a:p>
            <a:pPr>
              <a:lnSpc>
                <a:spcPct val="150000"/>
              </a:lnSpc>
            </a:pPr>
            <a:r>
              <a:rPr lang="en-US" sz="2000" dirty="0" smtClean="0">
                <a:solidFill>
                  <a:srgbClr val="A7ADBC"/>
                </a:solidFill>
                <a:latin typeface="Source Code Pro SemiBold" panose="020B0309030403020204" pitchFamily="49" charset="0"/>
                <a:ea typeface="Source Code Pro SemiBold" panose="020B0309030403020204" pitchFamily="49" charset="0"/>
              </a:rPr>
              <a:t>[ </a:t>
            </a:r>
            <a:r>
              <a:rPr lang="en-US" sz="2000" dirty="0" smtClean="0">
                <a:solidFill>
                  <a:srgbClr val="AC4A2D"/>
                </a:solidFill>
                <a:latin typeface="Source Code Pro SemiBold" panose="020B0309030403020204" pitchFamily="49" charset="0"/>
                <a:ea typeface="Source Code Pro SemiBold" panose="020B0309030403020204" pitchFamily="49" charset="0"/>
              </a:rPr>
              <a:t>Object Structural </a:t>
            </a:r>
            <a:r>
              <a:rPr lang="en-US" sz="2000" dirty="0" smtClean="0">
                <a:solidFill>
                  <a:srgbClr val="A7ADBC"/>
                </a:solidFill>
                <a:latin typeface="Source Code Pro SemiBold" panose="020B0309030403020204" pitchFamily="49" charset="0"/>
                <a:ea typeface="Source Code Pro SemiBold" panose="020B0309030403020204" pitchFamily="49" charset="0"/>
              </a:rPr>
              <a:t>]</a:t>
            </a:r>
            <a:endParaRPr lang="en-US" sz="2000" dirty="0">
              <a:solidFill>
                <a:srgbClr val="A7ADBC"/>
              </a:solidFill>
              <a:latin typeface="Source Code Pro SemiBold" panose="020B0309030403020204" pitchFamily="49" charset="0"/>
              <a:ea typeface="Source Code Pro SemiBold" panose="020B0309030403020204" pitchFamily="49"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339" y="1365340"/>
            <a:ext cx="7112097" cy="4407169"/>
          </a:xfrm>
          <a:prstGeom prst="rect">
            <a:avLst/>
          </a:prstGeom>
        </p:spPr>
      </p:pic>
    </p:spTree>
    <p:extLst>
      <p:ext uri="{BB962C8B-B14F-4D97-AF65-F5344CB8AC3E}">
        <p14:creationId xmlns:p14="http://schemas.microsoft.com/office/powerpoint/2010/main" val="982526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2" name="Rectangle 1"/>
          <p:cNvSpPr/>
          <p:nvPr/>
        </p:nvSpPr>
        <p:spPr>
          <a:xfrm>
            <a:off x="294819" y="4051624"/>
            <a:ext cx="9694570" cy="1015663"/>
          </a:xfrm>
          <a:prstGeom prst="rect">
            <a:avLst/>
          </a:prstGeom>
        </p:spPr>
        <p:txBody>
          <a:bodyPr wrap="square">
            <a:spAutoFit/>
          </a:bodyPr>
          <a:lstStyle/>
          <a:p>
            <a:pPr algn="just">
              <a:lnSpc>
                <a:spcPct val="150000"/>
              </a:lnSpc>
            </a:pPr>
            <a:r>
              <a:rPr lang="en-US" sz="2000" dirty="0" smtClean="0">
                <a:solidFill>
                  <a:srgbClr val="75AA5F"/>
                </a:solidFill>
                <a:latin typeface="Source Code Pro" panose="020B0309030403020204" pitchFamily="49" charset="0"/>
                <a:ea typeface="Source Code Pro" panose="020B0309030403020204" pitchFamily="49" charset="0"/>
              </a:rPr>
              <a:t>&lt;We are going to:</a:t>
            </a: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Create </a:t>
            </a:r>
            <a:r>
              <a:rPr lang="en-US" sz="2000" dirty="0" smtClean="0">
                <a:solidFill>
                  <a:srgbClr val="BC3F3C"/>
                </a:solidFill>
                <a:latin typeface="Source Code Pro" panose="020B0309030403020204" pitchFamily="49" charset="0"/>
                <a:ea typeface="Source Code Pro" panose="020B0309030403020204" pitchFamily="49" charset="0"/>
              </a:rPr>
              <a:t>interfaces</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b="1" dirty="0" smtClean="0">
                <a:solidFill>
                  <a:srgbClr val="FFC000"/>
                </a:solidFill>
                <a:latin typeface="Source Code Pro" panose="020B0309030403020204" pitchFamily="49" charset="0"/>
                <a:ea typeface="Source Code Pro" panose="020B0309030403020204" pitchFamily="49" charset="0"/>
              </a:rPr>
              <a:t>Animal</a:t>
            </a:r>
            <a:r>
              <a:rPr lang="en-US" sz="2000" dirty="0" smtClean="0">
                <a:solidFill>
                  <a:srgbClr val="75AA5F"/>
                </a:solidFill>
                <a:latin typeface="Source Code Pro" panose="020B0309030403020204" pitchFamily="49" charset="0"/>
                <a:ea typeface="Source Code Pro" panose="020B0309030403020204" pitchFamily="49" charset="0"/>
              </a:rPr>
              <a:t> &amp; </a:t>
            </a:r>
            <a:r>
              <a:rPr lang="en-US" sz="2000" b="1" dirty="0" smtClean="0">
                <a:solidFill>
                  <a:srgbClr val="FFC000"/>
                </a:solidFill>
                <a:latin typeface="Source Code Pro" panose="020B0309030403020204" pitchFamily="49" charset="0"/>
                <a:ea typeface="Source Code Pro" panose="020B0309030403020204" pitchFamily="49" charset="0"/>
              </a:rPr>
              <a:t>Color </a:t>
            </a:r>
            <a:r>
              <a:rPr lang="en-US" sz="2000" dirty="0" smtClean="0">
                <a:solidFill>
                  <a:srgbClr val="75AA5F"/>
                </a:solidFill>
                <a:latin typeface="Source Code Pro" panose="020B0309030403020204" pitchFamily="49" charset="0"/>
                <a:ea typeface="Source Code Pro" panose="020B0309030403020204" pitchFamily="49" charset="0"/>
              </a:rPr>
              <a:t>/&gt;</a:t>
            </a:r>
            <a:endParaRPr lang="en-US" sz="2000" dirty="0" smtClean="0">
              <a:solidFill>
                <a:srgbClr val="FFC000"/>
              </a:solidFill>
              <a:latin typeface="Source Code Pro" panose="020B0309030403020204" pitchFamily="49" charset="0"/>
              <a:ea typeface="Source Code Pro" panose="020B0309030403020204" pitchFamily="49" charset="0"/>
            </a:endParaRPr>
          </a:p>
        </p:txBody>
      </p:sp>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AC4A2D"/>
                </a:solidFill>
                <a:latin typeface="Source Code Pro Black" panose="020B0309030403020204" pitchFamily="49" charset="0"/>
                <a:ea typeface="Source Code Pro Black" panose="020B0309030403020204" pitchFamily="49" charset="0"/>
              </a:rPr>
              <a:t>‘</a:t>
            </a:r>
            <a:r>
              <a:rPr lang="en-US" sz="3200" dirty="0" smtClean="0">
                <a:solidFill>
                  <a:srgbClr val="AC4A2D"/>
                </a:solidFill>
                <a:latin typeface="Source Code Pro Medium" panose="020B0309030403020204" pitchFamily="49" charset="0"/>
                <a:ea typeface="Source Code Pro Medium" panose="020B0309030403020204" pitchFamily="49" charset="0"/>
              </a:rPr>
              <a:t>Bridge</a:t>
            </a:r>
            <a:r>
              <a:rPr lang="en-US" sz="3200" dirty="0" smtClean="0">
                <a:solidFill>
                  <a:srgbClr val="AC4A2D"/>
                </a:solidFill>
                <a:latin typeface="Source Code Pro Black" panose="020B0309030403020204" pitchFamily="49" charset="0"/>
                <a:ea typeface="Source Code Pro Black" panose="020B0309030403020204" pitchFamily="49" charset="0"/>
              </a:rPr>
              <a:t>’</a:t>
            </a:r>
            <a:endParaRPr lang="en-US" sz="3200" dirty="0" smtClean="0">
              <a:solidFill>
                <a:srgbClr val="AC4A2D"/>
              </a:solidFill>
              <a:latin typeface="Source Code Pro Black" panose="020B0309030403020204" pitchFamily="49" charset="0"/>
              <a:ea typeface="Source Code Pro Black" panose="020B0309030403020204" pitchFamily="49" charset="0"/>
            </a:endParaRP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4</a:t>
            </a:fld>
            <a:endParaRPr lang="en-US"/>
          </a:p>
        </p:txBody>
      </p:sp>
    </p:spTree>
    <p:extLst>
      <p:ext uri="{BB962C8B-B14F-4D97-AF65-F5344CB8AC3E}">
        <p14:creationId xmlns:p14="http://schemas.microsoft.com/office/powerpoint/2010/main" val="4048972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4770</TotalTime>
  <Words>115</Words>
  <Application>Microsoft Office PowerPoint</Application>
  <PresentationFormat>Personnalisé</PresentationFormat>
  <Paragraphs>28</Paragraphs>
  <Slides>4</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vt:i4>
      </vt:variant>
    </vt:vector>
  </HeadingPairs>
  <TitlesOfParts>
    <vt:vector size="12" baseType="lpstr">
      <vt:lpstr>Arial</vt:lpstr>
      <vt:lpstr>Calibri</vt:lpstr>
      <vt:lpstr>Calibri Light</vt:lpstr>
      <vt:lpstr>Source Code Pro</vt:lpstr>
      <vt:lpstr>Source Code Pro Black</vt:lpstr>
      <vt:lpstr>Source Code Pro Medium</vt:lpstr>
      <vt:lpstr>Source Code Pro SemiBold</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DRRONIDZ</dc:creator>
  <cp:lastModifiedBy>DRRONIDZ</cp:lastModifiedBy>
  <cp:revision>464</cp:revision>
  <dcterms:created xsi:type="dcterms:W3CDTF">2022-11-14T17:26:05Z</dcterms:created>
  <dcterms:modified xsi:type="dcterms:W3CDTF">2022-12-03T23:15:31Z</dcterms:modified>
</cp:coreProperties>
</file>