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10"/>
  </p:notesMasterIdLst>
  <p:handoutMasterIdLst>
    <p:handoutMasterId r:id="rId11"/>
  </p:handoutMasterIdLst>
  <p:sldIdLst>
    <p:sldId id="292" r:id="rId2"/>
    <p:sldId id="293" r:id="rId3"/>
    <p:sldId id="274" r:id="rId4"/>
    <p:sldId id="276" r:id="rId5"/>
    <p:sldId id="294" r:id="rId6"/>
    <p:sldId id="295" r:id="rId7"/>
    <p:sldId id="296" r:id="rId8"/>
    <p:sldId id="297" r:id="rId9"/>
  </p:sldIdLst>
  <p:sldSz cx="10287000" cy="128571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er" id="{C4BA2945-A34C-4BAA-AF14-E75ABA6A48E6}">
          <p14:sldIdLst>
            <p14:sldId id="292"/>
            <p14:sldId id="293"/>
            <p14:sldId id="274"/>
            <p14:sldId id="276"/>
            <p14:sldId id="294"/>
            <p14:sldId id="295"/>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BBFF"/>
    <a:srgbClr val="BAC35C"/>
    <a:srgbClr val="BC3F3C"/>
    <a:srgbClr val="161C2D"/>
    <a:srgbClr val="9773A4"/>
    <a:srgbClr val="AC4A2D"/>
    <a:srgbClr val="75AA5F"/>
    <a:srgbClr val="A7ADBC"/>
    <a:srgbClr val="367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94194" autoAdjust="0"/>
  </p:normalViewPr>
  <p:slideViewPr>
    <p:cSldViewPr snapToGrid="0">
      <p:cViewPr varScale="1">
        <p:scale>
          <a:sx n="50" d="100"/>
          <a:sy n="50" d="100"/>
        </p:scale>
        <p:origin x="2489"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A11019-FD3C-46BE-9C42-865B23A0E680}" type="datetimeFigureOut">
              <a:rPr lang="en-US" smtClean="0"/>
              <a:t>11/19/2022</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7BA22A-4EE4-4A8A-824A-026E7B0A5481}" type="slidenum">
              <a:rPr lang="en-US" smtClean="0"/>
              <a:t>‹N°›</a:t>
            </a:fld>
            <a:endParaRPr lang="en-US"/>
          </a:p>
        </p:txBody>
      </p:sp>
    </p:spTree>
    <p:extLst>
      <p:ext uri="{BB962C8B-B14F-4D97-AF65-F5344CB8AC3E}">
        <p14:creationId xmlns:p14="http://schemas.microsoft.com/office/powerpoint/2010/main" val="3915023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99B-C758-49FF-96BE-43ACA89AFAAC}" type="datetimeFigureOut">
              <a:rPr lang="en-US" smtClean="0"/>
              <a:t>11/19/2022</a:t>
            </a:fld>
            <a:endParaRPr lang="en-US"/>
          </a:p>
        </p:txBody>
      </p:sp>
      <p:sp>
        <p:nvSpPr>
          <p:cNvPr id="4" name="Espace réservé de l'image des diapositives 3"/>
          <p:cNvSpPr>
            <a:spLocks noGrp="1" noRot="1" noChangeAspect="1"/>
          </p:cNvSpPr>
          <p:nvPr>
            <p:ph type="sldImg" idx="2"/>
          </p:nvPr>
        </p:nvSpPr>
        <p:spPr>
          <a:xfrm>
            <a:off x="2193925" y="1143000"/>
            <a:ext cx="2470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8F557-A49C-4288-9644-989477DB6E27}" type="slidenum">
              <a:rPr lang="en-US" smtClean="0"/>
              <a:t>‹N°›</a:t>
            </a:fld>
            <a:endParaRPr lang="en-US"/>
          </a:p>
        </p:txBody>
      </p:sp>
    </p:spTree>
    <p:extLst>
      <p:ext uri="{BB962C8B-B14F-4D97-AF65-F5344CB8AC3E}">
        <p14:creationId xmlns:p14="http://schemas.microsoft.com/office/powerpoint/2010/main" val="2218081343"/>
      </p:ext>
    </p:extLst>
  </p:cSld>
  <p:clrMap bg1="lt1" tx1="dk1" bg2="lt2" tx2="dk2" accent1="accent1" accent2="accent2" accent3="accent3" accent4="accent4" accent5="accent5" accent6="accent6" hlink="hlink" folHlink="folHlink"/>
  <p:hf hdr="0" ftr="0" dt="0"/>
  <p:notesStyle>
    <a:lvl1pPr marL="0" algn="l" defTabSz="1157173" rtl="0" eaLnBrk="1" latinLnBrk="0" hangingPunct="1">
      <a:defRPr sz="1519" kern="1200">
        <a:solidFill>
          <a:schemeClr val="tx1"/>
        </a:solidFill>
        <a:latin typeface="+mn-lt"/>
        <a:ea typeface="+mn-ea"/>
        <a:cs typeface="+mn-cs"/>
      </a:defRPr>
    </a:lvl1pPr>
    <a:lvl2pPr marL="578587" algn="l" defTabSz="1157173" rtl="0" eaLnBrk="1" latinLnBrk="0" hangingPunct="1">
      <a:defRPr sz="1519" kern="1200">
        <a:solidFill>
          <a:schemeClr val="tx1"/>
        </a:solidFill>
        <a:latin typeface="+mn-lt"/>
        <a:ea typeface="+mn-ea"/>
        <a:cs typeface="+mn-cs"/>
      </a:defRPr>
    </a:lvl2pPr>
    <a:lvl3pPr marL="1157173" algn="l" defTabSz="1157173" rtl="0" eaLnBrk="1" latinLnBrk="0" hangingPunct="1">
      <a:defRPr sz="1519" kern="1200">
        <a:solidFill>
          <a:schemeClr val="tx1"/>
        </a:solidFill>
        <a:latin typeface="+mn-lt"/>
        <a:ea typeface="+mn-ea"/>
        <a:cs typeface="+mn-cs"/>
      </a:defRPr>
    </a:lvl3pPr>
    <a:lvl4pPr marL="1735760" algn="l" defTabSz="1157173" rtl="0" eaLnBrk="1" latinLnBrk="0" hangingPunct="1">
      <a:defRPr sz="1519" kern="1200">
        <a:solidFill>
          <a:schemeClr val="tx1"/>
        </a:solidFill>
        <a:latin typeface="+mn-lt"/>
        <a:ea typeface="+mn-ea"/>
        <a:cs typeface="+mn-cs"/>
      </a:defRPr>
    </a:lvl4pPr>
    <a:lvl5pPr marL="2314346" algn="l" defTabSz="1157173" rtl="0" eaLnBrk="1" latinLnBrk="0" hangingPunct="1">
      <a:defRPr sz="1519" kern="1200">
        <a:solidFill>
          <a:schemeClr val="tx1"/>
        </a:solidFill>
        <a:latin typeface="+mn-lt"/>
        <a:ea typeface="+mn-ea"/>
        <a:cs typeface="+mn-cs"/>
      </a:defRPr>
    </a:lvl5pPr>
    <a:lvl6pPr marL="2892933" algn="l" defTabSz="1157173" rtl="0" eaLnBrk="1" latinLnBrk="0" hangingPunct="1">
      <a:defRPr sz="1519" kern="1200">
        <a:solidFill>
          <a:schemeClr val="tx1"/>
        </a:solidFill>
        <a:latin typeface="+mn-lt"/>
        <a:ea typeface="+mn-ea"/>
        <a:cs typeface="+mn-cs"/>
      </a:defRPr>
    </a:lvl6pPr>
    <a:lvl7pPr marL="3471520" algn="l" defTabSz="1157173" rtl="0" eaLnBrk="1" latinLnBrk="0" hangingPunct="1">
      <a:defRPr sz="1519" kern="1200">
        <a:solidFill>
          <a:schemeClr val="tx1"/>
        </a:solidFill>
        <a:latin typeface="+mn-lt"/>
        <a:ea typeface="+mn-ea"/>
        <a:cs typeface="+mn-cs"/>
      </a:defRPr>
    </a:lvl7pPr>
    <a:lvl8pPr marL="4050106" algn="l" defTabSz="1157173" rtl="0" eaLnBrk="1" latinLnBrk="0" hangingPunct="1">
      <a:defRPr sz="1519" kern="1200">
        <a:solidFill>
          <a:schemeClr val="tx1"/>
        </a:solidFill>
        <a:latin typeface="+mn-lt"/>
        <a:ea typeface="+mn-ea"/>
        <a:cs typeface="+mn-cs"/>
      </a:defRPr>
    </a:lvl8pPr>
    <a:lvl9pPr marL="4628693" algn="l" defTabSz="1157173" rtl="0" eaLnBrk="1" latinLnBrk="0" hangingPunct="1">
      <a:defRPr sz="151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4</a:t>
            </a:fld>
            <a:endParaRPr lang="en-US"/>
          </a:p>
        </p:txBody>
      </p:sp>
    </p:spTree>
    <p:extLst>
      <p:ext uri="{BB962C8B-B14F-4D97-AF65-F5344CB8AC3E}">
        <p14:creationId xmlns:p14="http://schemas.microsoft.com/office/powerpoint/2010/main" val="143865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5</a:t>
            </a:fld>
            <a:endParaRPr lang="en-US"/>
          </a:p>
        </p:txBody>
      </p:sp>
    </p:spTree>
    <p:extLst>
      <p:ext uri="{BB962C8B-B14F-4D97-AF65-F5344CB8AC3E}">
        <p14:creationId xmlns:p14="http://schemas.microsoft.com/office/powerpoint/2010/main" val="387295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6</a:t>
            </a:fld>
            <a:endParaRPr lang="en-US"/>
          </a:p>
        </p:txBody>
      </p:sp>
    </p:spTree>
    <p:extLst>
      <p:ext uri="{BB962C8B-B14F-4D97-AF65-F5344CB8AC3E}">
        <p14:creationId xmlns:p14="http://schemas.microsoft.com/office/powerpoint/2010/main" val="86040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7</a:t>
            </a:fld>
            <a:endParaRPr lang="en-US"/>
          </a:p>
        </p:txBody>
      </p:sp>
    </p:spTree>
    <p:extLst>
      <p:ext uri="{BB962C8B-B14F-4D97-AF65-F5344CB8AC3E}">
        <p14:creationId xmlns:p14="http://schemas.microsoft.com/office/powerpoint/2010/main" val="140323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A38F557-A49C-4288-9644-989477DB6E27}" type="slidenum">
              <a:rPr lang="en-US" smtClean="0"/>
              <a:t>8</a:t>
            </a:fld>
            <a:endParaRPr lang="en-US"/>
          </a:p>
        </p:txBody>
      </p:sp>
    </p:spTree>
    <p:extLst>
      <p:ext uri="{BB962C8B-B14F-4D97-AF65-F5344CB8AC3E}">
        <p14:creationId xmlns:p14="http://schemas.microsoft.com/office/powerpoint/2010/main" val="116875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04171"/>
            <a:ext cx="8743950" cy="4476197"/>
          </a:xfrm>
        </p:spPr>
        <p:txBody>
          <a:bodyPr anchor="b"/>
          <a:lstStyle>
            <a:lvl1pPr algn="ctr">
              <a:defRPr sz="6750"/>
            </a:lvl1pPr>
          </a:lstStyle>
          <a:p>
            <a:r>
              <a:rPr lang="fr-FR" smtClean="0"/>
              <a:t>Modifiez le style du titre</a:t>
            </a:r>
            <a:endParaRPr lang="en-US" dirty="0"/>
          </a:p>
        </p:txBody>
      </p:sp>
      <p:sp>
        <p:nvSpPr>
          <p:cNvPr id="3" name="Subtitle 2"/>
          <p:cNvSpPr>
            <a:spLocks noGrp="1"/>
          </p:cNvSpPr>
          <p:nvPr>
            <p:ph type="subTitle" idx="1"/>
          </p:nvPr>
        </p:nvSpPr>
        <p:spPr>
          <a:xfrm>
            <a:off x="1285875" y="6752988"/>
            <a:ext cx="7715250" cy="3104171"/>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4D42462-9632-4097-AEAC-82287E4E6CB5}"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11213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D1EC0F2-E40D-4E19-9C33-760F3281979B}"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64699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684525"/>
            <a:ext cx="2218134" cy="1089585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07232" y="684525"/>
            <a:ext cx="6525816" cy="1089585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C89456-47E8-4382-81A9-25228826BC6E}"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14800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63E73D2-781C-42E3-8FF3-BFCB46341DCC}"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343611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01874" y="3205366"/>
            <a:ext cx="8872538" cy="5348222"/>
          </a:xfrm>
        </p:spPr>
        <p:txBody>
          <a:bodyPr anchor="b"/>
          <a:lstStyle>
            <a:lvl1pPr>
              <a:defRPr sz="6750"/>
            </a:lvl1pPr>
          </a:lstStyle>
          <a:p>
            <a:r>
              <a:rPr lang="fr-FR" smtClean="0"/>
              <a:t>Modifiez le style du titre</a:t>
            </a:r>
            <a:endParaRPr lang="en-US" dirty="0"/>
          </a:p>
        </p:txBody>
      </p:sp>
      <p:sp>
        <p:nvSpPr>
          <p:cNvPr id="3" name="Text Placeholder 2"/>
          <p:cNvSpPr>
            <a:spLocks noGrp="1"/>
          </p:cNvSpPr>
          <p:nvPr>
            <p:ph type="body" idx="1"/>
          </p:nvPr>
        </p:nvSpPr>
        <p:spPr>
          <a:xfrm>
            <a:off x="701874" y="8604184"/>
            <a:ext cx="8872538" cy="2812503"/>
          </a:xfrm>
        </p:spPr>
        <p:txBody>
          <a:bodyPr/>
          <a:lstStyle>
            <a:lvl1pPr marL="0" indent="0">
              <a:buNone/>
              <a:defRPr sz="2700">
                <a:solidFill>
                  <a:schemeClr val="tx1"/>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3F06B2D-0A51-4C46-A3D5-B6220D11519B}"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08258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07231" y="3422624"/>
            <a:ext cx="4371975" cy="815775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207794" y="3422624"/>
            <a:ext cx="4371975" cy="815775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FF0BEDA-0D9A-4E49-8B22-0C59AE798395}"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88941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684528"/>
            <a:ext cx="8872538" cy="2485124"/>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08572" y="3151792"/>
            <a:ext cx="4351883" cy="154464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fr-FR" smtClean="0"/>
              <a:t>Modifier les styles du texte du masque</a:t>
            </a:r>
          </a:p>
        </p:txBody>
      </p:sp>
      <p:sp>
        <p:nvSpPr>
          <p:cNvPr id="4" name="Content Placeholder 3"/>
          <p:cNvSpPr>
            <a:spLocks noGrp="1"/>
          </p:cNvSpPr>
          <p:nvPr>
            <p:ph sz="half" idx="2"/>
          </p:nvPr>
        </p:nvSpPr>
        <p:spPr>
          <a:xfrm>
            <a:off x="708572" y="4696436"/>
            <a:ext cx="4351883" cy="690775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207794" y="3151792"/>
            <a:ext cx="4373315" cy="1544644"/>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fr-FR" smtClean="0"/>
              <a:t>Modifier les styles du texte du masque</a:t>
            </a:r>
          </a:p>
        </p:txBody>
      </p:sp>
      <p:sp>
        <p:nvSpPr>
          <p:cNvPr id="6" name="Content Placeholder 5"/>
          <p:cNvSpPr>
            <a:spLocks noGrp="1"/>
          </p:cNvSpPr>
          <p:nvPr>
            <p:ph sz="quarter" idx="4"/>
          </p:nvPr>
        </p:nvSpPr>
        <p:spPr>
          <a:xfrm>
            <a:off x="5207794" y="4696436"/>
            <a:ext cx="4373315" cy="690775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57FD8B0-3F05-4712-A8FC-16587882F126}" type="datetime1">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401267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9F53F5A-890F-4765-BE56-FE49326BFB77}" type="datetime1">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50953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54C53-AA58-497D-9204-DAD0B6E7EF2D}" type="datetime1">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262372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71" y="857144"/>
            <a:ext cx="3317825" cy="3000005"/>
          </a:xfrm>
        </p:spPr>
        <p:txBody>
          <a:bodyPr anchor="b"/>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373315" y="1851196"/>
            <a:ext cx="5207794" cy="9136919"/>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71" y="3857149"/>
            <a:ext cx="3317825" cy="714584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CC3D00B-945B-493D-A05F-79B8DA8ED74A}"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188237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71" y="857144"/>
            <a:ext cx="3317825" cy="3000005"/>
          </a:xfrm>
        </p:spPr>
        <p:txBody>
          <a:bodyPr anchor="b"/>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373315" y="1851196"/>
            <a:ext cx="5207794" cy="9136919"/>
          </a:xfrm>
        </p:spPr>
        <p:txBody>
          <a:bodyPr anchor="t"/>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08571" y="3857149"/>
            <a:ext cx="3317825" cy="7145845"/>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8F5866C-52FC-4BC9-90F9-F111554CE238}"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1865D-4DEF-4B20-B0CB-5972AB581151}" type="slidenum">
              <a:rPr lang="en-US" smtClean="0"/>
              <a:t>‹N°›</a:t>
            </a:fld>
            <a:endParaRPr lang="en-US"/>
          </a:p>
        </p:txBody>
      </p:sp>
    </p:spTree>
    <p:extLst>
      <p:ext uri="{BB962C8B-B14F-4D97-AF65-F5344CB8AC3E}">
        <p14:creationId xmlns:p14="http://schemas.microsoft.com/office/powerpoint/2010/main" val="41806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684528"/>
            <a:ext cx="8872538" cy="248512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07231" y="3422624"/>
            <a:ext cx="8872538" cy="815775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07231" y="11916688"/>
            <a:ext cx="2314575" cy="684525"/>
          </a:xfrm>
          <a:prstGeom prst="rect">
            <a:avLst/>
          </a:prstGeom>
        </p:spPr>
        <p:txBody>
          <a:bodyPr vert="horz" lIns="91440" tIns="45720" rIns="91440" bIns="45720" rtlCol="0" anchor="ctr"/>
          <a:lstStyle>
            <a:lvl1pPr algn="l">
              <a:defRPr sz="1350">
                <a:solidFill>
                  <a:schemeClr val="tx1">
                    <a:tint val="75000"/>
                  </a:schemeClr>
                </a:solidFill>
              </a:defRPr>
            </a:lvl1pPr>
          </a:lstStyle>
          <a:p>
            <a:fld id="{88FF59D8-D767-4C1C-93EE-E43B3226A515}" type="datetime1">
              <a:rPr lang="en-US" smtClean="0"/>
              <a:t>11/19/2022</a:t>
            </a:fld>
            <a:endParaRPr lang="en-US"/>
          </a:p>
        </p:txBody>
      </p:sp>
      <p:sp>
        <p:nvSpPr>
          <p:cNvPr id="5" name="Footer Placeholder 4"/>
          <p:cNvSpPr>
            <a:spLocks noGrp="1"/>
          </p:cNvSpPr>
          <p:nvPr>
            <p:ph type="ftr" sz="quarter" idx="3"/>
          </p:nvPr>
        </p:nvSpPr>
        <p:spPr>
          <a:xfrm>
            <a:off x="3407569" y="11916688"/>
            <a:ext cx="3471863" cy="684525"/>
          </a:xfrm>
          <a:prstGeom prst="rect">
            <a:avLst/>
          </a:prstGeom>
        </p:spPr>
        <p:txBody>
          <a:bodyPr vert="horz" lIns="91440" tIns="45720" rIns="91440" bIns="45720" rtlCol="0" anchor="ctr"/>
          <a:lstStyle>
            <a:lvl1pPr algn="ctr">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65194" y="11916688"/>
            <a:ext cx="2314575" cy="684525"/>
          </a:xfrm>
          <a:prstGeom prst="rect">
            <a:avLst/>
          </a:prstGeom>
        </p:spPr>
        <p:txBody>
          <a:bodyPr vert="horz" lIns="91440" tIns="45720" rIns="91440" bIns="45720" rtlCol="0" anchor="ctr"/>
          <a:lstStyle>
            <a:lvl1pPr algn="r">
              <a:defRPr sz="1350">
                <a:solidFill>
                  <a:schemeClr val="tx1">
                    <a:tint val="75000"/>
                  </a:schemeClr>
                </a:solidFill>
              </a:defRPr>
            </a:lvl1pPr>
          </a:lstStyle>
          <a:p>
            <a:fld id="{47E1865D-4DEF-4B20-B0CB-5972AB581151}" type="slidenum">
              <a:rPr lang="en-US" smtClean="0"/>
              <a:t>‹N°›</a:t>
            </a:fld>
            <a:endParaRPr lang="en-US"/>
          </a:p>
        </p:txBody>
      </p:sp>
    </p:spTree>
    <p:extLst>
      <p:ext uri="{BB962C8B-B14F-4D97-AF65-F5344CB8AC3E}">
        <p14:creationId xmlns:p14="http://schemas.microsoft.com/office/powerpoint/2010/main" val="284367493"/>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hdr="0" ftr="0" dt="0"/>
  <p:txStyles>
    <p:titleStyle>
      <a:lvl1pPr algn="l" defTabSz="1028700" rtl="0" eaLnBrk="1" latinLnBrk="0" hangingPunct="1">
        <a:lnSpc>
          <a:spcPct val="90000"/>
        </a:lnSpc>
        <a:spcBef>
          <a:spcPct val="0"/>
        </a:spcBef>
        <a:buNone/>
        <a:defRPr sz="4950" kern="1200">
          <a:solidFill>
            <a:schemeClr val="tx1"/>
          </a:solidFill>
          <a:latin typeface="+mj-lt"/>
          <a:ea typeface="+mj-ea"/>
          <a:cs typeface="+mj-cs"/>
        </a:defRPr>
      </a:lvl1pPr>
    </p:titleStyle>
    <p:bodyStyle>
      <a:lvl1pPr marL="257175" indent="-257175" algn="l" defTabSz="1028700" rtl="0" eaLnBrk="1" latinLnBrk="0" hangingPunct="1">
        <a:lnSpc>
          <a:spcPct val="90000"/>
        </a:lnSpc>
        <a:spcBef>
          <a:spcPts val="1125"/>
        </a:spcBef>
        <a:buFont typeface="Arial" panose="020B0604020202020204" pitchFamily="34" charset="0"/>
        <a:buChar char="•"/>
        <a:defRPr sz="3150" kern="1200">
          <a:solidFill>
            <a:schemeClr val="tx1"/>
          </a:solidFill>
          <a:latin typeface="+mn-lt"/>
          <a:ea typeface="+mn-ea"/>
          <a:cs typeface="+mn-cs"/>
        </a:defRPr>
      </a:lvl1pPr>
      <a:lvl2pPr marL="771525" indent="-257175" algn="l" defTabSz="1028700" rtl="0" eaLnBrk="1" latinLnBrk="0" hangingPunct="1">
        <a:lnSpc>
          <a:spcPct val="90000"/>
        </a:lnSpc>
        <a:spcBef>
          <a:spcPts val="563"/>
        </a:spcBef>
        <a:buFont typeface="Arial" panose="020B0604020202020204" pitchFamily="34" charset="0"/>
        <a:buChar char="•"/>
        <a:defRPr sz="2700" kern="1200">
          <a:solidFill>
            <a:schemeClr val="tx1"/>
          </a:solidFill>
          <a:latin typeface="+mn-lt"/>
          <a:ea typeface="+mn-ea"/>
          <a:cs typeface="+mn-cs"/>
        </a:defRPr>
      </a:lvl2pPr>
      <a:lvl3pPr marL="1285875" indent="-257175" algn="l" defTabSz="1028700" rtl="0" eaLnBrk="1" latinLnBrk="0" hangingPunct="1">
        <a:lnSpc>
          <a:spcPct val="90000"/>
        </a:lnSpc>
        <a:spcBef>
          <a:spcPts val="563"/>
        </a:spcBef>
        <a:buFont typeface="Arial" panose="020B0604020202020204" pitchFamily="34" charset="0"/>
        <a:buChar char="•"/>
        <a:defRPr sz="2250" kern="1200">
          <a:solidFill>
            <a:schemeClr val="tx1"/>
          </a:solidFill>
          <a:latin typeface="+mn-lt"/>
          <a:ea typeface="+mn-ea"/>
          <a:cs typeface="+mn-cs"/>
        </a:defRPr>
      </a:lvl3pPr>
      <a:lvl4pPr marL="18002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4pPr>
      <a:lvl5pPr marL="23145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5pPr>
      <a:lvl6pPr marL="28289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6pPr>
      <a:lvl7pPr marL="33432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7pPr>
      <a:lvl8pPr marL="385762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8pPr>
      <a:lvl9pPr marL="4371975" indent="-257175" algn="l" defTabSz="1028700" rtl="0" eaLnBrk="1" latinLnBrk="0" hangingPunct="1">
        <a:lnSpc>
          <a:spcPct val="90000"/>
        </a:lnSpc>
        <a:spcBef>
          <a:spcPts val="563"/>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sp>
        <p:nvSpPr>
          <p:cNvPr id="3" name="Rectangle 2"/>
          <p:cNvSpPr/>
          <p:nvPr/>
        </p:nvSpPr>
        <p:spPr>
          <a:xfrm>
            <a:off x="619161" y="1214375"/>
            <a:ext cx="9268127" cy="7702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nSpc>
                <a:spcPct val="150000"/>
              </a:lnSpc>
            </a:pPr>
            <a:r>
              <a:rPr lang="en-US" sz="5000" b="1" dirty="0" smtClean="0">
                <a:solidFill>
                  <a:srgbClr val="AC4A2D"/>
                </a:solidFill>
                <a:latin typeface="Source Code Pro Medium" panose="020B0309030403020204" pitchFamily="49" charset="0"/>
                <a:ea typeface="Source Code Pro Medium" panose="020B0309030403020204" pitchFamily="49" charset="0"/>
              </a:rPr>
              <a:t>DESIGN</a:t>
            </a:r>
            <a:r>
              <a:rPr lang="en-US" sz="5000" dirty="0" smtClean="0">
                <a:latin typeface="Source Code Pro Black" panose="020B0309030403020204" pitchFamily="49" charset="0"/>
                <a:ea typeface="Source Code Pro Black" panose="020B0309030403020204" pitchFamily="49" charset="0"/>
              </a:rPr>
              <a:t> </a:t>
            </a:r>
          </a:p>
          <a:p>
            <a:pPr lvl="2">
              <a:lnSpc>
                <a:spcPct val="150000"/>
              </a:lnSpc>
            </a:pPr>
            <a:r>
              <a:rPr lang="en-US" sz="5000" dirty="0" smtClean="0">
                <a:solidFill>
                  <a:srgbClr val="BAC35C"/>
                </a:solidFill>
                <a:latin typeface="Source Code Pro Black" panose="020B0309030403020204" pitchFamily="49" charset="0"/>
                <a:ea typeface="Source Code Pro Black" panose="020B0309030403020204" pitchFamily="49" charset="0"/>
              </a:rPr>
              <a:t>‘</a:t>
            </a:r>
            <a:r>
              <a:rPr lang="en-US" sz="5000" dirty="0" smtClean="0">
                <a:solidFill>
                  <a:srgbClr val="BAC35C"/>
                </a:solidFill>
                <a:latin typeface="Source Code Pro Medium" panose="020B0309030403020204" pitchFamily="49" charset="0"/>
                <a:ea typeface="Source Code Pro Medium" panose="020B0309030403020204" pitchFamily="49" charset="0"/>
              </a:rPr>
              <a:t>PATTERN</a:t>
            </a:r>
            <a:r>
              <a:rPr lang="en-US" sz="5000" dirty="0" smtClean="0">
                <a:solidFill>
                  <a:srgbClr val="BAC35C"/>
                </a:solidFill>
                <a:latin typeface="Source Code Pro Black" panose="020B0309030403020204" pitchFamily="49" charset="0"/>
                <a:ea typeface="Source Code Pro Black" panose="020B0309030403020204" pitchFamily="49" charset="0"/>
              </a:rPr>
              <a:t>’</a:t>
            </a:r>
            <a:r>
              <a:rPr lang="en-US" sz="5000" dirty="0" smtClean="0">
                <a:latin typeface="Source Code Pro Black" panose="020B0309030403020204" pitchFamily="49" charset="0"/>
                <a:ea typeface="Source Code Pro Black" panose="020B0309030403020204" pitchFamily="49" charset="0"/>
              </a:rPr>
              <a:t> </a:t>
            </a:r>
          </a:p>
          <a:p>
            <a:pPr lvl="5">
              <a:lnSpc>
                <a:spcPct val="150000"/>
              </a:lnSpc>
            </a:pPr>
            <a:r>
              <a:rPr lang="en-US" sz="5000" dirty="0" smtClean="0">
                <a:solidFill>
                  <a:srgbClr val="6BBBFF"/>
                </a:solidFill>
                <a:latin typeface="Source Code Pro Medium" panose="020B0309030403020204" pitchFamily="49" charset="0"/>
                <a:ea typeface="Source Code Pro Medium" panose="020B0309030403020204" pitchFamily="49" charset="0"/>
              </a:rPr>
              <a:t>IN JAVA </a:t>
            </a:r>
            <a:endParaRPr lang="en-US" sz="5000" dirty="0">
              <a:solidFill>
                <a:srgbClr val="A7ADBC"/>
              </a:solidFill>
              <a:latin typeface="Source Code Pro Medium" panose="020B0309030403020204" pitchFamily="49" charset="0"/>
              <a:ea typeface="Source Code Pro Medium" panose="020B0309030403020204" pitchFamily="49" charset="0"/>
            </a:endParaRPr>
          </a:p>
          <a:p>
            <a:pPr lvl="5">
              <a:lnSpc>
                <a:spcPct val="150000"/>
              </a:lnSpc>
            </a:pPr>
            <a:endParaRPr lang="en-US" sz="3600" dirty="0">
              <a:solidFill>
                <a:srgbClr val="A7ADBC"/>
              </a:solidFill>
              <a:latin typeface="Source Code Pro Black" panose="020B0309030403020204" pitchFamily="49" charset="0"/>
              <a:ea typeface="Source Code Pro Black" panose="020B0309030403020204" pitchFamily="49" charset="0"/>
            </a:endParaRPr>
          </a:p>
          <a:p>
            <a:pPr algn="ctr"/>
            <a:r>
              <a:rPr lang="en-US" sz="6000" dirty="0">
                <a:solidFill>
                  <a:srgbClr val="A7ADBC"/>
                </a:solidFill>
                <a:latin typeface="Source Code Pro Medium" panose="020B0309030403020204" pitchFamily="49" charset="0"/>
                <a:ea typeface="Source Code Pro Medium" panose="020B0309030403020204" pitchFamily="49" charset="0"/>
              </a:rPr>
              <a:t>[</a:t>
            </a:r>
            <a:r>
              <a:rPr lang="en-US" sz="6000" dirty="0">
                <a:solidFill>
                  <a:srgbClr val="9773A4"/>
                </a:solidFill>
              </a:rPr>
              <a:t>GoF Design Patterns</a:t>
            </a:r>
            <a:r>
              <a:rPr lang="en-US" sz="6000" dirty="0" smtClean="0">
                <a:solidFill>
                  <a:srgbClr val="A7ADBC"/>
                </a:solidFill>
                <a:latin typeface="Source Code Pro Medium" panose="020B0309030403020204" pitchFamily="49" charset="0"/>
                <a:ea typeface="Source Code Pro Medium" panose="020B0309030403020204" pitchFamily="49" charset="0"/>
              </a:rPr>
              <a:t>]</a:t>
            </a:r>
          </a:p>
        </p:txBody>
      </p: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369" y="199575"/>
            <a:ext cx="1014800" cy="1014800"/>
          </a:xfrm>
          <a:prstGeom prst="rect">
            <a:avLst/>
          </a:prstGeom>
        </p:spPr>
      </p:pic>
      <p:sp>
        <p:nvSpPr>
          <p:cNvPr id="4" name="Espace réservé du numéro de diapositive 3"/>
          <p:cNvSpPr>
            <a:spLocks noGrp="1"/>
          </p:cNvSpPr>
          <p:nvPr>
            <p:ph type="sldNum" sz="quarter" idx="12"/>
          </p:nvPr>
        </p:nvSpPr>
        <p:spPr/>
        <p:txBody>
          <a:bodyPr/>
          <a:lstStyle/>
          <a:p>
            <a:fld id="{47E1865D-4DEF-4B20-B0CB-5972AB581151}" type="slidenum">
              <a:rPr lang="en-US" smtClean="0"/>
              <a:t>1</a:t>
            </a:fld>
            <a:endParaRPr lang="en-US"/>
          </a:p>
        </p:txBody>
      </p:sp>
    </p:spTree>
    <p:extLst>
      <p:ext uri="{BB962C8B-B14F-4D97-AF65-F5344CB8AC3E}">
        <p14:creationId xmlns:p14="http://schemas.microsoft.com/office/powerpoint/2010/main" val="1740070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sp>
        <p:nvSpPr>
          <p:cNvPr id="3" name="Rectangle 2"/>
          <p:cNvSpPr/>
          <p:nvPr/>
        </p:nvSpPr>
        <p:spPr>
          <a:xfrm>
            <a:off x="507648" y="2017263"/>
            <a:ext cx="9268127" cy="7702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6000" dirty="0">
              <a:solidFill>
                <a:srgbClr val="A7ADBC"/>
              </a:solidFill>
              <a:latin typeface="Source Code Pro Medium" panose="020B0309030403020204" pitchFamily="49" charset="0"/>
              <a:ea typeface="Source Code Pro Medium" panose="020B0309030403020204" pitchFamily="49" charset="0"/>
            </a:endParaRPr>
          </a:p>
          <a:p>
            <a:pPr algn="ctr"/>
            <a:endParaRPr lang="en-US" sz="6000" dirty="0" smtClean="0">
              <a:solidFill>
                <a:srgbClr val="A7ADBC"/>
              </a:solidFill>
              <a:latin typeface="Source Code Pro Medium" panose="020B0309030403020204" pitchFamily="49" charset="0"/>
              <a:ea typeface="Source Code Pro Medium" panose="020B0309030403020204" pitchFamily="49" charset="0"/>
            </a:endParaRPr>
          </a:p>
          <a:p>
            <a:pPr algn="ctr"/>
            <a:r>
              <a:rPr lang="en-US" sz="6000" dirty="0" smtClean="0">
                <a:solidFill>
                  <a:srgbClr val="A7ADBC"/>
                </a:solidFill>
                <a:latin typeface="Source Code Pro Medium" panose="020B0309030403020204" pitchFamily="49" charset="0"/>
                <a:ea typeface="Source Code Pro Medium" panose="020B0309030403020204" pitchFamily="49" charset="0"/>
              </a:rPr>
              <a:t>[</a:t>
            </a:r>
            <a:r>
              <a:rPr lang="en-US" sz="8000" dirty="0" smtClean="0">
                <a:solidFill>
                  <a:srgbClr val="6BBBFF"/>
                </a:solidFill>
              </a:rPr>
              <a:t>Creational Patterns</a:t>
            </a:r>
            <a:r>
              <a:rPr lang="en-US" sz="6000" dirty="0" smtClean="0">
                <a:solidFill>
                  <a:srgbClr val="A7ADBC"/>
                </a:solidFill>
                <a:latin typeface="Source Code Pro Medium" panose="020B0309030403020204" pitchFamily="49" charset="0"/>
                <a:ea typeface="Source Code Pro Medium" panose="020B0309030403020204" pitchFamily="49" charset="0"/>
              </a:rPr>
              <a:t>]</a:t>
            </a:r>
            <a:endParaRPr lang="en-US" sz="6000" dirty="0">
              <a:solidFill>
                <a:srgbClr val="A7ADBC"/>
              </a:solidFill>
              <a:latin typeface="Source Code Pro Medium" panose="020B0309030403020204" pitchFamily="49" charset="0"/>
              <a:ea typeface="Source Code Pro Medium" panose="020B0309030403020204" pitchFamily="49" charset="0"/>
            </a:endParaRPr>
          </a:p>
          <a:p>
            <a:pPr algn="ctr"/>
            <a:endParaRPr lang="en-US" sz="6000" dirty="0">
              <a:solidFill>
                <a:srgbClr val="A7ADBC"/>
              </a:solidFill>
              <a:latin typeface="Source Code Pro Medium" panose="020B0309030403020204" pitchFamily="49" charset="0"/>
              <a:ea typeface="Source Code Pro Medium" panose="020B0309030403020204" pitchFamily="49" charset="0"/>
            </a:endParaRPr>
          </a:p>
        </p:txBody>
      </p: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369" y="199575"/>
            <a:ext cx="1014800" cy="1014800"/>
          </a:xfrm>
          <a:prstGeom prst="rect">
            <a:avLst/>
          </a:prstGeom>
        </p:spPr>
      </p:pic>
      <p:sp>
        <p:nvSpPr>
          <p:cNvPr id="4" name="Espace réservé du numéro de diapositive 3"/>
          <p:cNvSpPr>
            <a:spLocks noGrp="1"/>
          </p:cNvSpPr>
          <p:nvPr>
            <p:ph type="sldNum" sz="quarter" idx="12"/>
          </p:nvPr>
        </p:nvSpPr>
        <p:spPr/>
        <p:txBody>
          <a:bodyPr/>
          <a:lstStyle/>
          <a:p>
            <a:fld id="{47E1865D-4DEF-4B20-B0CB-5972AB581151}" type="slidenum">
              <a:rPr lang="en-US" smtClean="0"/>
              <a:t>2</a:t>
            </a:fld>
            <a:endParaRPr lang="en-US"/>
          </a:p>
        </p:txBody>
      </p:sp>
    </p:spTree>
    <p:extLst>
      <p:ext uri="{BB962C8B-B14F-4D97-AF65-F5344CB8AC3E}">
        <p14:creationId xmlns:p14="http://schemas.microsoft.com/office/powerpoint/2010/main" val="31984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014" y="145754"/>
            <a:ext cx="1014800" cy="1014800"/>
          </a:xfrm>
          <a:prstGeom prst="rect">
            <a:avLst/>
          </a:prstGeom>
        </p:spPr>
      </p:pic>
      <p:sp>
        <p:nvSpPr>
          <p:cNvPr id="4" name="Rectangle 3"/>
          <p:cNvSpPr/>
          <p:nvPr/>
        </p:nvSpPr>
        <p:spPr>
          <a:xfrm>
            <a:off x="378849" y="8521947"/>
            <a:ext cx="9144000" cy="4216539"/>
          </a:xfrm>
          <a:prstGeom prst="rect">
            <a:avLst/>
          </a:prstGeom>
          <a:ln>
            <a:noFill/>
          </a:ln>
        </p:spPr>
        <p:txBody>
          <a:bodyPr wrap="square">
            <a:spAutoFit/>
          </a:bodyPr>
          <a:lstStyle/>
          <a:p>
            <a:r>
              <a:rPr lang="en-US" sz="2800" dirty="0">
                <a:solidFill>
                  <a:srgbClr val="A7ADBC"/>
                </a:solidFill>
                <a:latin typeface="Source Code Pro Medium" panose="020B0309030403020204" pitchFamily="49" charset="0"/>
                <a:ea typeface="Source Code Pro Medium" panose="020B0309030403020204" pitchFamily="49" charset="0"/>
              </a:rPr>
              <a:t>Example</a:t>
            </a:r>
          </a:p>
          <a:p>
            <a:pPr algn="just"/>
            <a:r>
              <a:rPr lang="en-US" sz="2000" dirty="0">
                <a:solidFill>
                  <a:srgbClr val="75AA5F"/>
                </a:solidFill>
                <a:latin typeface="Source Code Pro" panose="020B0309030403020204" pitchFamily="49" charset="0"/>
                <a:ea typeface="Source Code Pro" panose="020B0309030403020204" pitchFamily="49" charset="0"/>
              </a:rPr>
              <a:t>&lt; </a:t>
            </a:r>
            <a:r>
              <a:rPr lang="en-US" sz="2000" dirty="0">
                <a:solidFill>
                  <a:srgbClr val="75AA5F"/>
                </a:solidFill>
                <a:latin typeface="Source Code Pro" panose="020B0309030403020204" pitchFamily="49" charset="0"/>
                <a:ea typeface="Source Code Pro" panose="020B0309030403020204" pitchFamily="49" charset="0"/>
              </a:rPr>
              <a:t>Email editors will support editing in a variety of forms, including plain text, rich text, and HTML. Various objects must be generated depending on the format. If the message is plain text, there might be a body object that only represented plain text and an attachment object that simply encrypted the attachment into Base64. If the message is HTML, the body object represents HTML encoded content, and the attachment object supports both inline representation and normal attachments. We can then ensure that the correct object sets are formed based on the style of email that is being sent by using an abstract factory for creation</a:t>
            </a:r>
            <a:r>
              <a:rPr lang="en-US" sz="2000" dirty="0" smtClean="0">
                <a:solidFill>
                  <a:srgbClr val="75AA5F"/>
                </a:solidFill>
                <a:latin typeface="Source Code Pro" panose="020B0309030403020204" pitchFamily="49" charset="0"/>
                <a:ea typeface="Source Code Pro" panose="020B0309030403020204" pitchFamily="49" charset="0"/>
              </a:rPr>
              <a:t>./&gt;</a:t>
            </a:r>
            <a:endParaRPr lang="en-US" sz="2000" dirty="0">
              <a:solidFill>
                <a:srgbClr val="75AA5F"/>
              </a:solidFill>
              <a:latin typeface="Source Code Pro" panose="020B0309030403020204" pitchFamily="49" charset="0"/>
              <a:ea typeface="Source Code Pro" panose="020B0309030403020204" pitchFamily="49" charset="0"/>
            </a:endParaRPr>
          </a:p>
        </p:txBody>
      </p:sp>
      <p:sp>
        <p:nvSpPr>
          <p:cNvPr id="6" name="Rectangle 5"/>
          <p:cNvSpPr/>
          <p:nvPr/>
        </p:nvSpPr>
        <p:spPr>
          <a:xfrm>
            <a:off x="378849" y="5660327"/>
            <a:ext cx="9144000" cy="2985433"/>
          </a:xfrm>
          <a:prstGeom prst="rect">
            <a:avLst/>
          </a:prstGeom>
          <a:ln>
            <a:noFill/>
          </a:ln>
        </p:spPr>
        <p:txBody>
          <a:bodyPr wrap="square">
            <a:spAutoFit/>
          </a:bodyPr>
          <a:lstStyle/>
          <a:p>
            <a:pPr algn="just"/>
            <a:r>
              <a:rPr lang="en-US" sz="2800" dirty="0" smtClean="0">
                <a:solidFill>
                  <a:srgbClr val="A7ADBC"/>
                </a:solidFill>
                <a:latin typeface="Source Code Pro Medium" panose="020B0309030403020204" pitchFamily="49" charset="0"/>
                <a:ea typeface="Source Code Pro Medium" panose="020B0309030403020204" pitchFamily="49" charset="0"/>
              </a:rPr>
              <a:t>When?</a:t>
            </a:r>
            <a:r>
              <a:rPr lang="en-US" sz="2800" b="1" dirty="0" smtClean="0">
                <a:solidFill>
                  <a:srgbClr val="A7ADBC"/>
                </a:solidFill>
                <a:latin typeface="Source Code Pro Medium" panose="020B0309030403020204" pitchFamily="49" charset="0"/>
                <a:ea typeface="Source Code Pro Medium" panose="020B0309030403020204" pitchFamily="49" charset="0"/>
              </a:rPr>
              <a:t>	</a:t>
            </a:r>
            <a:endParaRPr lang="en-US" sz="2800" b="1" dirty="0">
              <a:solidFill>
                <a:srgbClr val="A7ADBC"/>
              </a:solidFill>
              <a:latin typeface="Source Code Pro Medium" panose="020B0309030403020204" pitchFamily="49" charset="0"/>
              <a:ea typeface="Source Code Pro Medium" panose="020B0309030403020204" pitchFamily="49" charset="0"/>
            </a:endParaRPr>
          </a:p>
          <a:p>
            <a:pPr algn="just"/>
            <a:r>
              <a:rPr lang="en-US" sz="2000" dirty="0">
                <a:solidFill>
                  <a:srgbClr val="75AA5F"/>
                </a:solidFill>
                <a:latin typeface="Source Code Pro" panose="020B0309030403020204" pitchFamily="49" charset="0"/>
                <a:ea typeface="Source Code Pro" panose="020B0309030403020204" pitchFamily="49" charset="0"/>
              </a:rPr>
              <a:t>&lt;It used :</a:t>
            </a:r>
          </a:p>
          <a:p>
            <a:pPr marL="285750" indent="-285750" algn="just">
              <a:buFont typeface="Arial" panose="020B0604020202020204" pitchFamily="34" charset="0"/>
              <a:buChar char="•"/>
            </a:pPr>
            <a:r>
              <a:rPr lang="en-US" sz="2000" dirty="0">
                <a:solidFill>
                  <a:srgbClr val="75AA5F"/>
                </a:solidFill>
                <a:latin typeface="Source Code Pro" panose="020B0309030403020204" pitchFamily="49" charset="0"/>
                <a:ea typeface="Source Code Pro" panose="020B0309030403020204" pitchFamily="49" charset="0"/>
              </a:rPr>
              <a:t>Objects should be created independently of the system that will utilize </a:t>
            </a:r>
            <a:r>
              <a:rPr lang="en-US" sz="2000" dirty="0" smtClean="0">
                <a:solidFill>
                  <a:srgbClr val="75AA5F"/>
                </a:solidFill>
                <a:latin typeface="Source Code Pro" panose="020B0309030403020204" pitchFamily="49" charset="0"/>
                <a:ea typeface="Source Code Pro" panose="020B0309030403020204" pitchFamily="49" charset="0"/>
              </a:rPr>
              <a:t>them.</a:t>
            </a:r>
          </a:p>
          <a:p>
            <a:pPr marL="285750" indent="-285750" algn="just">
              <a:buFont typeface="Arial" panose="020B0604020202020204" pitchFamily="34" charset="0"/>
              <a:buChar char="•"/>
            </a:pPr>
            <a:r>
              <a:rPr lang="en-US" sz="2000" dirty="0">
                <a:solidFill>
                  <a:srgbClr val="75AA5F"/>
                </a:solidFill>
                <a:latin typeface="Source Code Pro" panose="020B0309030403020204" pitchFamily="49" charset="0"/>
                <a:ea typeface="Source Code Pro" panose="020B0309030403020204" pitchFamily="49" charset="0"/>
              </a:rPr>
              <a:t>Systems should be able to use distinct object families</a:t>
            </a:r>
            <a:r>
              <a:rPr lang="en-US" sz="2000" dirty="0" smtClean="0">
                <a:solidFill>
                  <a:srgbClr val="75AA5F"/>
                </a:solidFill>
                <a:latin typeface="Source Code Pro" panose="020B0309030403020204" pitchFamily="49" charset="0"/>
                <a:ea typeface="Source Code Pro" panose="020B0309030403020204" pitchFamily="49" charset="0"/>
              </a:rPr>
              <a:t>.</a:t>
            </a:r>
          </a:p>
          <a:p>
            <a:pPr marL="285750" indent="-285750" algn="just">
              <a:buFont typeface="Arial" panose="020B0604020202020204" pitchFamily="34" charset="0"/>
              <a:buChar char="•"/>
            </a:pPr>
            <a:r>
              <a:rPr lang="en-US" sz="2000" dirty="0">
                <a:solidFill>
                  <a:srgbClr val="75AA5F"/>
                </a:solidFill>
                <a:latin typeface="Source Code Pro" panose="020B0309030403020204" pitchFamily="49" charset="0"/>
                <a:ea typeface="Source Code Pro" panose="020B0309030403020204" pitchFamily="49" charset="0"/>
              </a:rPr>
              <a:t>Object families must be used in conjunction</a:t>
            </a:r>
            <a:r>
              <a:rPr lang="en-US" sz="2000" dirty="0" smtClean="0">
                <a:solidFill>
                  <a:srgbClr val="75AA5F"/>
                </a:solidFill>
                <a:latin typeface="Source Code Pro" panose="020B0309030403020204" pitchFamily="49" charset="0"/>
                <a:ea typeface="Source Code Pro" panose="020B0309030403020204" pitchFamily="49" charset="0"/>
              </a:rPr>
              <a:t>.</a:t>
            </a:r>
          </a:p>
          <a:p>
            <a:pPr marL="285750" indent="-285750" algn="just">
              <a:buFont typeface="Arial" panose="020B0604020202020204" pitchFamily="34" charset="0"/>
              <a:buChar char="•"/>
            </a:pPr>
            <a:r>
              <a:rPr lang="en-US" sz="2000" dirty="0">
                <a:solidFill>
                  <a:srgbClr val="75AA5F"/>
                </a:solidFill>
                <a:latin typeface="Source Code Pro" panose="020B0309030403020204" pitchFamily="49" charset="0"/>
                <a:ea typeface="Source Code Pro" panose="020B0309030403020204" pitchFamily="49" charset="0"/>
              </a:rPr>
              <a:t>Libraries must be published without </a:t>
            </a:r>
            <a:r>
              <a:rPr lang="en-US" sz="2000" dirty="0" smtClean="0">
                <a:solidFill>
                  <a:srgbClr val="75AA5F"/>
                </a:solidFill>
                <a:latin typeface="Source Code Pro" panose="020B0309030403020204" pitchFamily="49" charset="0"/>
                <a:ea typeface="Source Code Pro" panose="020B0309030403020204" pitchFamily="49" charset="0"/>
              </a:rPr>
              <a:t>exposing implementation </a:t>
            </a:r>
            <a:r>
              <a:rPr lang="en-US" sz="2000" dirty="0">
                <a:solidFill>
                  <a:srgbClr val="75AA5F"/>
                </a:solidFill>
                <a:latin typeface="Source Code Pro" panose="020B0309030403020204" pitchFamily="49" charset="0"/>
                <a:ea typeface="Source Code Pro" panose="020B0309030403020204" pitchFamily="49" charset="0"/>
              </a:rPr>
              <a:t>details</a:t>
            </a:r>
            <a:r>
              <a:rPr lang="en-US" sz="2000" dirty="0" smtClean="0">
                <a:solidFill>
                  <a:srgbClr val="75AA5F"/>
                </a:solidFill>
                <a:latin typeface="Source Code Pro" panose="020B0309030403020204" pitchFamily="49" charset="0"/>
                <a:ea typeface="Source Code Pro" panose="020B0309030403020204" pitchFamily="49" charset="0"/>
              </a:rPr>
              <a:t>.</a:t>
            </a:r>
          </a:p>
          <a:p>
            <a:pPr marL="285750" indent="-285750" algn="just">
              <a:buFont typeface="Arial" panose="020B0604020202020204" pitchFamily="34" charset="0"/>
              <a:buChar char="•"/>
            </a:pPr>
            <a:r>
              <a:rPr lang="en-US" sz="2000" dirty="0">
                <a:solidFill>
                  <a:srgbClr val="75AA5F"/>
                </a:solidFill>
                <a:latin typeface="Source Code Pro" panose="020B0309030403020204" pitchFamily="49" charset="0"/>
                <a:ea typeface="Source Code Pro" panose="020B0309030403020204" pitchFamily="49" charset="0"/>
              </a:rPr>
              <a:t>Concrete classes should be decoupled from </a:t>
            </a:r>
            <a:r>
              <a:rPr lang="en-US" sz="2000" dirty="0" smtClean="0">
                <a:solidFill>
                  <a:srgbClr val="75AA5F"/>
                </a:solidFill>
                <a:latin typeface="Source Code Pro" panose="020B0309030403020204" pitchFamily="49" charset="0"/>
                <a:ea typeface="Source Code Pro" panose="020B0309030403020204" pitchFamily="49" charset="0"/>
              </a:rPr>
              <a:t>clients./&gt;</a:t>
            </a:r>
            <a:endParaRPr lang="en-US" sz="2000" dirty="0">
              <a:solidFill>
                <a:srgbClr val="BAC35C"/>
              </a:solidFill>
              <a:latin typeface="Source Code Pro" panose="020B0309030403020204" pitchFamily="49" charset="0"/>
              <a:ea typeface="Source Code Pro" panose="020B0309030403020204" pitchFamily="49" charset="0"/>
            </a:endParaRPr>
          </a:p>
        </p:txBody>
      </p:sp>
      <p:sp>
        <p:nvSpPr>
          <p:cNvPr id="7" name="Rectangle 6"/>
          <p:cNvSpPr/>
          <p:nvPr/>
        </p:nvSpPr>
        <p:spPr>
          <a:xfrm>
            <a:off x="378849" y="4300042"/>
            <a:ext cx="9144000" cy="1446550"/>
          </a:xfrm>
          <a:prstGeom prst="rect">
            <a:avLst/>
          </a:prstGeom>
          <a:ln>
            <a:noFill/>
          </a:ln>
        </p:spPr>
        <p:txBody>
          <a:bodyPr wrap="square">
            <a:spAutoFit/>
          </a:bodyPr>
          <a:lstStyle/>
          <a:p>
            <a:pPr algn="just"/>
            <a:r>
              <a:rPr lang="en-US" sz="2800" dirty="0">
                <a:solidFill>
                  <a:srgbClr val="A7ADBC"/>
                </a:solidFill>
                <a:latin typeface="Source Code Pro Medium" panose="020B0309030403020204" pitchFamily="49" charset="0"/>
                <a:ea typeface="Source Code Pro Medium" panose="020B0309030403020204" pitchFamily="49" charset="0"/>
              </a:rPr>
              <a:t>Why?	</a:t>
            </a:r>
          </a:p>
          <a:p>
            <a:pPr algn="just">
              <a:lnSpc>
                <a:spcPct val="150000"/>
              </a:lnSpc>
            </a:pPr>
            <a:r>
              <a:rPr lang="en-US" dirty="0" smtClean="0">
                <a:solidFill>
                  <a:srgbClr val="75AA5F"/>
                </a:solidFill>
                <a:latin typeface="Source Code Pro" panose="020B0309030403020204" pitchFamily="49" charset="0"/>
                <a:ea typeface="Source Code Pro" panose="020B0309030403020204" pitchFamily="49" charset="0"/>
              </a:rPr>
              <a:t>&lt;</a:t>
            </a:r>
            <a:r>
              <a:rPr lang="en-US" sz="2000" dirty="0" smtClean="0">
                <a:solidFill>
                  <a:srgbClr val="75AA5F"/>
                </a:solidFill>
                <a:latin typeface="Source Code Pro" panose="020B0309030403020204" pitchFamily="49" charset="0"/>
                <a:ea typeface="Source Code Pro" panose="020B0309030403020204" pitchFamily="49" charset="0"/>
              </a:rPr>
              <a:t>Provide </a:t>
            </a:r>
            <a:r>
              <a:rPr lang="en-US" sz="2000" dirty="0">
                <a:solidFill>
                  <a:srgbClr val="75AA5F"/>
                </a:solidFill>
                <a:latin typeface="Source Code Pro" panose="020B0309030403020204" pitchFamily="49" charset="0"/>
                <a:ea typeface="Source Code Pro" panose="020B0309030403020204" pitchFamily="49" charset="0"/>
              </a:rPr>
              <a:t>an interface that delegated creation calls to one or more concrete </a:t>
            </a:r>
            <a:r>
              <a:rPr lang="en-US" sz="2000" dirty="0" smtClean="0">
                <a:solidFill>
                  <a:srgbClr val="75AA5F"/>
                </a:solidFill>
                <a:latin typeface="Source Code Pro" panose="020B0309030403020204" pitchFamily="49" charset="0"/>
                <a:ea typeface="Source Code Pro" panose="020B0309030403020204" pitchFamily="49" charset="0"/>
              </a:rPr>
              <a:t>classes to deliver </a:t>
            </a:r>
            <a:r>
              <a:rPr lang="en-US" sz="2000" dirty="0">
                <a:solidFill>
                  <a:srgbClr val="75AA5F"/>
                </a:solidFill>
                <a:latin typeface="Source Code Pro" panose="020B0309030403020204" pitchFamily="49" charset="0"/>
                <a:ea typeface="Source Code Pro" panose="020B0309030403020204" pitchFamily="49" charset="0"/>
              </a:rPr>
              <a:t>specified </a:t>
            </a:r>
            <a:r>
              <a:rPr lang="en-US" sz="2000" dirty="0" smtClean="0">
                <a:solidFill>
                  <a:srgbClr val="75AA5F"/>
                </a:solidFill>
                <a:latin typeface="Source Code Pro" panose="020B0309030403020204" pitchFamily="49" charset="0"/>
                <a:ea typeface="Source Code Pro" panose="020B0309030403020204" pitchFamily="49" charset="0"/>
              </a:rPr>
              <a:t>objects./&gt;</a:t>
            </a:r>
            <a:endParaRPr lang="en-US" sz="2000" dirty="0">
              <a:solidFill>
                <a:srgbClr val="75AA5F"/>
              </a:solidFill>
              <a:latin typeface="Source Code Pro" panose="020B0309030403020204" pitchFamily="49" charset="0"/>
              <a:ea typeface="Source Code Pro" panose="020B0309030403020204" pitchFamily="49" charset="0"/>
            </a:endParaRPr>
          </a:p>
        </p:txBody>
      </p:sp>
      <p:sp>
        <p:nvSpPr>
          <p:cNvPr id="13" name="Rectangle 12"/>
          <p:cNvSpPr/>
          <p:nvPr/>
        </p:nvSpPr>
        <p:spPr>
          <a:xfrm>
            <a:off x="378849" y="173092"/>
            <a:ext cx="8385588" cy="584775"/>
          </a:xfrm>
          <a:prstGeom prst="rect">
            <a:avLst/>
          </a:prstGeom>
        </p:spPr>
        <p:txBody>
          <a:bodyPr wrap="square">
            <a:spAutoFit/>
          </a:bodyPr>
          <a:lstStyle/>
          <a:p>
            <a:r>
              <a:rPr lang="en-US" sz="3200" dirty="0">
                <a:solidFill>
                  <a:srgbClr val="A7ADBC"/>
                </a:solidFill>
                <a:latin typeface="Source Code Pro" panose="020B0309030403020204" pitchFamily="49" charset="0"/>
                <a:ea typeface="Source Code Pro" panose="020B0309030403020204" pitchFamily="49" charset="0"/>
              </a:rPr>
              <a:t>[ What is </a:t>
            </a:r>
            <a:r>
              <a:rPr lang="en-US" sz="3200" dirty="0" smtClean="0">
                <a:solidFill>
                  <a:srgbClr val="6BBBFF"/>
                </a:solidFill>
                <a:latin typeface="Source Code Pro" panose="020B0309030403020204" pitchFamily="49" charset="0"/>
                <a:ea typeface="Source Code Pro" panose="020B0309030403020204" pitchFamily="49" charset="0"/>
              </a:rPr>
              <a:t>‘</a:t>
            </a:r>
            <a:r>
              <a:rPr lang="en-US" sz="3200" dirty="0" smtClean="0">
                <a:solidFill>
                  <a:srgbClr val="6BBBFF"/>
                </a:solidFill>
                <a:latin typeface="Source Code Pro Medium" panose="020B0309030403020204" pitchFamily="49" charset="0"/>
                <a:ea typeface="Source Code Pro Medium" panose="020B0309030403020204" pitchFamily="49" charset="0"/>
              </a:rPr>
              <a:t>Abstract Factory</a:t>
            </a:r>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smtClean="0">
                <a:solidFill>
                  <a:srgbClr val="A7ADBC"/>
                </a:solidFill>
                <a:latin typeface="Source Code Pro" panose="020B0309030403020204" pitchFamily="49" charset="0"/>
                <a:ea typeface="Source Code Pro" panose="020B0309030403020204" pitchFamily="49" charset="0"/>
              </a:rPr>
              <a:t>? </a:t>
            </a:r>
            <a:r>
              <a:rPr lang="en-US" sz="3200" dirty="0">
                <a:solidFill>
                  <a:srgbClr val="A7ADBC"/>
                </a:solidFill>
                <a:latin typeface="Source Code Pro" panose="020B0309030403020204" pitchFamily="49" charset="0"/>
                <a:ea typeface="Source Code Pro" panose="020B0309030403020204" pitchFamily="49" charset="0"/>
              </a:rPr>
              <a:t>]</a:t>
            </a:r>
            <a:endParaRPr lang="en-US" sz="3200" b="1" dirty="0">
              <a:solidFill>
                <a:srgbClr val="A7ADBC"/>
              </a:solidFill>
              <a:latin typeface="Source Code Pro" panose="020B0309030403020204" pitchFamily="49" charset="0"/>
              <a:ea typeface="Source Code Pro" panose="020B0309030403020204" pitchFamily="49" charset="0"/>
            </a:endParaRPr>
          </a:p>
        </p:txBody>
      </p:sp>
      <p:sp>
        <p:nvSpPr>
          <p:cNvPr id="3" name="Espace réservé du numéro de diapositive 2"/>
          <p:cNvSpPr>
            <a:spLocks noGrp="1"/>
          </p:cNvSpPr>
          <p:nvPr>
            <p:ph type="sldNum" sz="quarter" idx="12"/>
          </p:nvPr>
        </p:nvSpPr>
        <p:spPr/>
        <p:txBody>
          <a:bodyPr/>
          <a:lstStyle/>
          <a:p>
            <a:fld id="{47E1865D-4DEF-4B20-B0CB-5972AB581151}" type="slidenum">
              <a:rPr lang="en-US" smtClean="0"/>
              <a:t>3</a:t>
            </a:fld>
            <a:endParaRPr lang="en-US" dirty="0"/>
          </a:p>
        </p:txBody>
      </p:sp>
      <p:sp>
        <p:nvSpPr>
          <p:cNvPr id="11" name="Rectangle 10"/>
          <p:cNvSpPr/>
          <p:nvPr/>
        </p:nvSpPr>
        <p:spPr>
          <a:xfrm>
            <a:off x="464388" y="653154"/>
            <a:ext cx="3416320" cy="505395"/>
          </a:xfrm>
          <a:prstGeom prst="rect">
            <a:avLst/>
          </a:prstGeom>
        </p:spPr>
        <p:txBody>
          <a:bodyPr wrap="none">
            <a:spAutoFit/>
          </a:bodyPr>
          <a:lstStyle/>
          <a:p>
            <a:pPr>
              <a:lnSpc>
                <a:spcPct val="150000"/>
              </a:lnSpc>
            </a:pPr>
            <a:r>
              <a:rPr lang="en-US" sz="2000" dirty="0" smtClean="0">
                <a:solidFill>
                  <a:srgbClr val="A7ADBC"/>
                </a:solidFill>
                <a:latin typeface="Source Code Pro SemiBold" panose="020B0309030403020204" pitchFamily="49" charset="0"/>
                <a:ea typeface="Source Code Pro SemiBold" panose="020B0309030403020204" pitchFamily="49" charset="0"/>
              </a:rPr>
              <a:t>[ </a:t>
            </a:r>
            <a:r>
              <a:rPr lang="en-US" sz="2000" dirty="0" smtClean="0">
                <a:solidFill>
                  <a:srgbClr val="3674BA"/>
                </a:solidFill>
                <a:latin typeface="Source Code Pro SemiBold" panose="020B0309030403020204" pitchFamily="49" charset="0"/>
                <a:ea typeface="Source Code Pro SemiBold" panose="020B0309030403020204" pitchFamily="49" charset="0"/>
              </a:rPr>
              <a:t>Object Creational </a:t>
            </a:r>
            <a:r>
              <a:rPr lang="en-US" sz="2000" dirty="0" smtClean="0">
                <a:solidFill>
                  <a:srgbClr val="A7ADBC"/>
                </a:solidFill>
                <a:latin typeface="Source Code Pro SemiBold" panose="020B0309030403020204" pitchFamily="49" charset="0"/>
                <a:ea typeface="Source Code Pro SemiBold" panose="020B0309030403020204" pitchFamily="49" charset="0"/>
              </a:rPr>
              <a:t>]</a:t>
            </a:r>
            <a:endParaRPr lang="en-US" sz="2000" dirty="0">
              <a:solidFill>
                <a:srgbClr val="A7ADBC"/>
              </a:solidFill>
              <a:latin typeface="Source Code Pro SemiBold" panose="020B0309030403020204" pitchFamily="49" charset="0"/>
              <a:ea typeface="Source Code Pro SemiBold" panose="020B0309030403020204" pitchFamily="49"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246" y="653154"/>
            <a:ext cx="5360825" cy="4059079"/>
          </a:xfrm>
          <a:prstGeom prst="rect">
            <a:avLst/>
          </a:prstGeom>
        </p:spPr>
      </p:pic>
    </p:spTree>
    <p:extLst>
      <p:ext uri="{BB962C8B-B14F-4D97-AF65-F5344CB8AC3E}">
        <p14:creationId xmlns:p14="http://schemas.microsoft.com/office/powerpoint/2010/main" val="982526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2" name="Rectangle 1"/>
          <p:cNvSpPr/>
          <p:nvPr/>
        </p:nvSpPr>
        <p:spPr>
          <a:xfrm>
            <a:off x="294819" y="4051624"/>
            <a:ext cx="9694570" cy="4708981"/>
          </a:xfrm>
          <a:prstGeom prst="rect">
            <a:avLst/>
          </a:prstGeom>
        </p:spPr>
        <p:txBody>
          <a:bodyPr wrap="square">
            <a:spAutoFit/>
          </a:bodyPr>
          <a:lstStyle/>
          <a:p>
            <a:pPr algn="just">
              <a:lnSpc>
                <a:spcPct val="150000"/>
              </a:lnSpc>
            </a:pPr>
            <a:r>
              <a:rPr lang="en-US" sz="2000" dirty="0" smtClean="0">
                <a:solidFill>
                  <a:srgbClr val="75AA5F"/>
                </a:solidFill>
                <a:latin typeface="Source Code Pro" panose="020B0309030403020204" pitchFamily="49" charset="0"/>
                <a:ea typeface="Source Code Pro" panose="020B0309030403020204" pitchFamily="49" charset="0"/>
              </a:rPr>
              <a:t>&lt;</a:t>
            </a:r>
            <a:r>
              <a:rPr lang="en-US" sz="2000" dirty="0" smtClean="0">
                <a:solidFill>
                  <a:srgbClr val="75AA5F"/>
                </a:solidFill>
                <a:latin typeface="Source Code Pro" panose="020B0309030403020204" pitchFamily="49" charset="0"/>
                <a:ea typeface="Source Code Pro" panose="020B0309030403020204" pitchFamily="49" charset="0"/>
              </a:rPr>
              <a:t>We are going to:</a:t>
            </a: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Create </a:t>
            </a:r>
            <a:r>
              <a:rPr lang="en-US" sz="2000" dirty="0" smtClean="0">
                <a:solidFill>
                  <a:srgbClr val="BC3F3C"/>
                </a:solidFill>
                <a:latin typeface="Source Code Pro" panose="020B0309030403020204" pitchFamily="49" charset="0"/>
                <a:ea typeface="Source Code Pro" panose="020B0309030403020204" pitchFamily="49" charset="0"/>
              </a:rPr>
              <a:t>interfaces</a:t>
            </a:r>
            <a:r>
              <a:rPr lang="en-US" sz="2000" dirty="0" smtClean="0">
                <a:solidFill>
                  <a:srgbClr val="75AA5F"/>
                </a:solidFill>
                <a:latin typeface="Source Code Pro" panose="020B0309030403020204" pitchFamily="49" charset="0"/>
                <a:ea typeface="Source Code Pro" panose="020B0309030403020204" pitchFamily="49" charset="0"/>
              </a:rPr>
              <a:t> </a:t>
            </a:r>
            <a:r>
              <a:rPr lang="en-US" sz="2000" b="1" dirty="0" smtClean="0">
                <a:solidFill>
                  <a:srgbClr val="FFC000"/>
                </a:solidFill>
                <a:latin typeface="Source Code Pro" panose="020B0309030403020204" pitchFamily="49" charset="0"/>
                <a:ea typeface="Source Code Pro" panose="020B0309030403020204" pitchFamily="49" charset="0"/>
              </a:rPr>
              <a:t>Animal</a:t>
            </a:r>
            <a:r>
              <a:rPr lang="en-US" sz="2000" dirty="0" smtClean="0">
                <a:solidFill>
                  <a:srgbClr val="75AA5F"/>
                </a:solidFill>
                <a:latin typeface="Source Code Pro" panose="020B0309030403020204" pitchFamily="49" charset="0"/>
                <a:ea typeface="Source Code Pro" panose="020B0309030403020204" pitchFamily="49" charset="0"/>
              </a:rPr>
              <a:t> &amp; </a:t>
            </a:r>
            <a:r>
              <a:rPr lang="en-US" sz="2000" b="1" dirty="0" smtClean="0">
                <a:solidFill>
                  <a:srgbClr val="FFC000"/>
                </a:solidFill>
                <a:latin typeface="Source Code Pro" panose="020B0309030403020204" pitchFamily="49" charset="0"/>
                <a:ea typeface="Source Code Pro" panose="020B0309030403020204" pitchFamily="49" charset="0"/>
              </a:rPr>
              <a:t>Color</a:t>
            </a: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Create a concrete implementation of </a:t>
            </a:r>
            <a:r>
              <a:rPr lang="en-US" sz="2000" b="1" dirty="0" smtClean="0">
                <a:solidFill>
                  <a:srgbClr val="BAC35C"/>
                </a:solidFill>
                <a:latin typeface="Source Code Pro" panose="020B0309030403020204" pitchFamily="49" charset="0"/>
                <a:ea typeface="Source Code Pro" panose="020B0309030403020204" pitchFamily="49" charset="0"/>
              </a:rPr>
              <a:t>Duck</a:t>
            </a:r>
            <a:r>
              <a:rPr lang="en-US" sz="2000" dirty="0" smtClean="0">
                <a:solidFill>
                  <a:srgbClr val="75AA5F"/>
                </a:solidFill>
                <a:latin typeface="Source Code Pro" panose="020B0309030403020204" pitchFamily="49" charset="0"/>
                <a:ea typeface="Source Code Pro" panose="020B0309030403020204" pitchFamily="49" charset="0"/>
              </a:rPr>
              <a:t>, </a:t>
            </a:r>
            <a:r>
              <a:rPr lang="en-US" sz="2000" b="1" dirty="0" smtClean="0">
                <a:solidFill>
                  <a:srgbClr val="BAC35C"/>
                </a:solidFill>
                <a:latin typeface="Source Code Pro" panose="020B0309030403020204" pitchFamily="49" charset="0"/>
                <a:ea typeface="Source Code Pro" panose="020B0309030403020204" pitchFamily="49" charset="0"/>
              </a:rPr>
              <a:t>Dog</a:t>
            </a:r>
            <a:r>
              <a:rPr lang="en-US" sz="2000" dirty="0" smtClean="0">
                <a:solidFill>
                  <a:srgbClr val="75AA5F"/>
                </a:solidFill>
                <a:latin typeface="Source Code Pro" panose="020B0309030403020204" pitchFamily="49" charset="0"/>
                <a:ea typeface="Source Code Pro" panose="020B0309030403020204" pitchFamily="49" charset="0"/>
              </a:rPr>
              <a:t> for Animal interface &amp; </a:t>
            </a:r>
            <a:r>
              <a:rPr lang="en-US" sz="2000" b="1" dirty="0" smtClean="0">
                <a:solidFill>
                  <a:srgbClr val="BAC35C"/>
                </a:solidFill>
                <a:latin typeface="Source Code Pro" panose="020B0309030403020204" pitchFamily="49" charset="0"/>
                <a:ea typeface="Source Code Pro" panose="020B0309030403020204" pitchFamily="49" charset="0"/>
              </a:rPr>
              <a:t>Brown</a:t>
            </a:r>
            <a:r>
              <a:rPr lang="en-US" sz="2000" dirty="0" smtClean="0">
                <a:solidFill>
                  <a:srgbClr val="75AA5F"/>
                </a:solidFill>
                <a:latin typeface="Source Code Pro" panose="020B0309030403020204" pitchFamily="49" charset="0"/>
                <a:ea typeface="Source Code Pro" panose="020B0309030403020204" pitchFamily="49" charset="0"/>
              </a:rPr>
              <a:t>, </a:t>
            </a:r>
            <a:r>
              <a:rPr lang="en-US" sz="2000" b="1" dirty="0" smtClean="0">
                <a:solidFill>
                  <a:srgbClr val="BAC35C"/>
                </a:solidFill>
                <a:latin typeface="Source Code Pro" panose="020B0309030403020204" pitchFamily="49" charset="0"/>
                <a:ea typeface="Source Code Pro" panose="020B0309030403020204" pitchFamily="49" charset="0"/>
              </a:rPr>
              <a:t>White</a:t>
            </a:r>
            <a:r>
              <a:rPr lang="en-US" sz="2000" dirty="0" smtClean="0">
                <a:solidFill>
                  <a:srgbClr val="75AA5F"/>
                </a:solidFill>
                <a:latin typeface="Source Code Pro" panose="020B0309030403020204" pitchFamily="49" charset="0"/>
                <a:ea typeface="Source Code Pro" panose="020B0309030403020204" pitchFamily="49" charset="0"/>
              </a:rPr>
              <a:t> for </a:t>
            </a:r>
            <a:r>
              <a:rPr lang="en-US" sz="2000" b="1" dirty="0" smtClean="0">
                <a:solidFill>
                  <a:srgbClr val="FFC000"/>
                </a:solidFill>
                <a:latin typeface="Source Code Pro" panose="020B0309030403020204" pitchFamily="49" charset="0"/>
                <a:ea typeface="Source Code Pro" panose="020B0309030403020204" pitchFamily="49" charset="0"/>
              </a:rPr>
              <a:t>Color</a:t>
            </a:r>
            <a:r>
              <a:rPr lang="en-US" sz="2000" dirty="0" smtClean="0">
                <a:solidFill>
                  <a:srgbClr val="75AA5F"/>
                </a:solidFill>
                <a:latin typeface="Source Code Pro" panose="020B0309030403020204" pitchFamily="49" charset="0"/>
                <a:ea typeface="Source Code Pro" panose="020B0309030403020204" pitchFamily="49" charset="0"/>
              </a:rPr>
              <a:t>.</a:t>
            </a: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Implement an </a:t>
            </a:r>
            <a:r>
              <a:rPr lang="en-US" sz="2000" b="1" dirty="0" smtClean="0">
                <a:solidFill>
                  <a:srgbClr val="FFC000"/>
                </a:solidFill>
                <a:latin typeface="Source Code Pro" panose="020B0309030403020204" pitchFamily="49" charset="0"/>
                <a:ea typeface="Source Code Pro" panose="020B0309030403020204" pitchFamily="49" charset="0"/>
              </a:rPr>
              <a:t>AbstractFactory</a:t>
            </a:r>
            <a:r>
              <a:rPr lang="en-US" sz="2000" dirty="0" smtClean="0">
                <a:solidFill>
                  <a:srgbClr val="75AA5F"/>
                </a:solidFill>
                <a:latin typeface="Source Code Pro" panose="020B0309030403020204" pitchFamily="49" charset="0"/>
                <a:ea typeface="Source Code Pro" panose="020B0309030403020204" pitchFamily="49" charset="0"/>
              </a:rPr>
              <a:t> for them.</a:t>
            </a: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Implement a concrete </a:t>
            </a:r>
            <a:r>
              <a:rPr lang="en-US" sz="2000" dirty="0" smtClean="0">
                <a:solidFill>
                  <a:srgbClr val="75AA5F"/>
                </a:solidFill>
                <a:latin typeface="Source Code Pro" panose="020B0309030403020204" pitchFamily="49" charset="0"/>
                <a:ea typeface="Source Code Pro" panose="020B0309030403020204" pitchFamily="49" charset="0"/>
              </a:rPr>
              <a:t>version </a:t>
            </a:r>
            <a:r>
              <a:rPr lang="en-US" sz="2000" b="1" dirty="0" smtClean="0">
                <a:solidFill>
                  <a:srgbClr val="FFFF00"/>
                </a:solidFill>
                <a:latin typeface="Source Code Pro" panose="020B0309030403020204" pitchFamily="49" charset="0"/>
                <a:ea typeface="Source Code Pro" panose="020B0309030403020204" pitchFamily="49" charset="0"/>
              </a:rPr>
              <a:t>AnimalFactory</a:t>
            </a:r>
            <a:r>
              <a:rPr lang="en-US" sz="2000" dirty="0" smtClean="0">
                <a:solidFill>
                  <a:srgbClr val="75AA5F"/>
                </a:solidFill>
                <a:latin typeface="Source Code Pro" panose="020B0309030403020204" pitchFamily="49" charset="0"/>
                <a:ea typeface="Source Code Pro" panose="020B0309030403020204" pitchFamily="49" charset="0"/>
              </a:rPr>
              <a:t> &amp; </a:t>
            </a:r>
            <a:r>
              <a:rPr lang="en-US" sz="2000" b="1" dirty="0" smtClean="0">
                <a:solidFill>
                  <a:srgbClr val="FFFF00"/>
                </a:solidFill>
                <a:latin typeface="Source Code Pro" panose="020B0309030403020204" pitchFamily="49" charset="0"/>
                <a:ea typeface="Source Code Pro" panose="020B0309030403020204" pitchFamily="49" charset="0"/>
              </a:rPr>
              <a:t>ColorFactory</a:t>
            </a:r>
            <a:r>
              <a:rPr lang="en-US" sz="2000" dirty="0" smtClean="0">
                <a:solidFill>
                  <a:srgbClr val="75AA5F"/>
                </a:solidFill>
                <a:latin typeface="Source Code Pro" panose="020B0309030403020204" pitchFamily="49" charset="0"/>
                <a:ea typeface="Source Code Pro" panose="020B0309030403020204" pitchFamily="49" charset="0"/>
              </a:rPr>
              <a:t> using the design pattern.</a:t>
            </a:r>
          </a:p>
          <a:p>
            <a:pPr marL="342900" indent="-342900" algn="just">
              <a:lnSpc>
                <a:spcPct val="150000"/>
              </a:lnSpc>
              <a:buFont typeface="Arial" panose="020B0604020202020204" pitchFamily="34" charset="0"/>
              <a:buChar char="•"/>
            </a:pPr>
            <a:r>
              <a:rPr lang="en-US" sz="2000" dirty="0" smtClean="0">
                <a:solidFill>
                  <a:srgbClr val="75AA5F"/>
                </a:solidFill>
                <a:latin typeface="Source Code Pro" panose="020B0309030403020204" pitchFamily="49" charset="0"/>
                <a:ea typeface="Source Code Pro" panose="020B0309030403020204" pitchFamily="49" charset="0"/>
              </a:rPr>
              <a:t>Make a </a:t>
            </a:r>
            <a:r>
              <a:rPr lang="en-US" sz="2000" b="1" dirty="0" smtClean="0">
                <a:solidFill>
                  <a:srgbClr val="FFFF00"/>
                </a:solidFill>
                <a:latin typeface="Source Code Pro" panose="020B0309030403020204" pitchFamily="49" charset="0"/>
                <a:ea typeface="Source Code Pro" panose="020B0309030403020204" pitchFamily="49" charset="0"/>
              </a:rPr>
              <a:t>FactoryProvider</a:t>
            </a:r>
            <a:r>
              <a:rPr lang="en-US" sz="2000" dirty="0" smtClean="0">
                <a:solidFill>
                  <a:srgbClr val="75AA5F"/>
                </a:solidFill>
                <a:latin typeface="Source Code Pro" panose="020B0309030403020204" pitchFamily="49" charset="0"/>
                <a:ea typeface="Source Code Pro" panose="020B0309030403020204" pitchFamily="49" charset="0"/>
              </a:rPr>
              <a:t> class that will provide us with an implementation of </a:t>
            </a:r>
            <a:r>
              <a:rPr lang="en-US" sz="2000" b="1" dirty="0" smtClean="0">
                <a:solidFill>
                  <a:srgbClr val="FFFF00"/>
                </a:solidFill>
                <a:latin typeface="Source Code Pro" panose="020B0309030403020204" pitchFamily="49" charset="0"/>
                <a:ea typeface="Source Code Pro" panose="020B0309030403020204" pitchFamily="49" charset="0"/>
              </a:rPr>
              <a:t>AnimalFactory</a:t>
            </a:r>
            <a:r>
              <a:rPr lang="en-US" sz="2000" dirty="0" smtClean="0">
                <a:solidFill>
                  <a:srgbClr val="75AA5F"/>
                </a:solidFill>
                <a:latin typeface="Source Code Pro" panose="020B0309030403020204" pitchFamily="49" charset="0"/>
                <a:ea typeface="Source Code Pro" panose="020B0309030403020204" pitchFamily="49" charset="0"/>
              </a:rPr>
              <a:t> or </a:t>
            </a:r>
            <a:r>
              <a:rPr lang="en-US" sz="2000" b="1" dirty="0" smtClean="0">
                <a:solidFill>
                  <a:srgbClr val="FFFF00"/>
                </a:solidFill>
                <a:latin typeface="Source Code Pro" panose="020B0309030403020204" pitchFamily="49" charset="0"/>
                <a:ea typeface="Source Code Pro" panose="020B0309030403020204" pitchFamily="49" charset="0"/>
              </a:rPr>
              <a:t>ColorFactory</a:t>
            </a:r>
            <a:r>
              <a:rPr lang="en-US" sz="2000" dirty="0" smtClean="0">
                <a:solidFill>
                  <a:srgbClr val="75AA5F"/>
                </a:solidFill>
                <a:latin typeface="Source Code Pro" panose="020B0309030403020204" pitchFamily="49" charset="0"/>
                <a:ea typeface="Source Code Pro" panose="020B0309030403020204" pitchFamily="49" charset="0"/>
              </a:rPr>
              <a:t> depending on  the argument supplied to the </a:t>
            </a:r>
            <a:r>
              <a:rPr lang="en-US" sz="2000" dirty="0" smtClean="0">
                <a:solidFill>
                  <a:srgbClr val="6BBBFF"/>
                </a:solidFill>
                <a:latin typeface="Source Code Pro" panose="020B0309030403020204" pitchFamily="49" charset="0"/>
                <a:ea typeface="Source Code Pro" panose="020B0309030403020204" pitchFamily="49" charset="0"/>
              </a:rPr>
              <a:t>getFactory()</a:t>
            </a:r>
            <a:r>
              <a:rPr lang="en-US" sz="2000" dirty="0" smtClean="0">
                <a:solidFill>
                  <a:srgbClr val="75AA5F"/>
                </a:solidFill>
                <a:latin typeface="Source Code Pro" panose="020B0309030403020204" pitchFamily="49" charset="0"/>
                <a:ea typeface="Source Code Pro" panose="020B0309030403020204" pitchFamily="49" charset="0"/>
              </a:rPr>
              <a:t> method.</a:t>
            </a:r>
            <a:r>
              <a:rPr lang="en-US" sz="2000" dirty="0" smtClean="0">
                <a:solidFill>
                  <a:srgbClr val="75AA5F"/>
                </a:solidFill>
                <a:latin typeface="Source Code Pro" panose="020B0309030403020204" pitchFamily="49" charset="0"/>
                <a:ea typeface="Source Code Pro" panose="020B0309030403020204" pitchFamily="49" charset="0"/>
              </a:rPr>
              <a:t>/&gt;</a:t>
            </a:r>
            <a:endParaRPr lang="en-US" sz="2000" dirty="0">
              <a:solidFill>
                <a:srgbClr val="BAC35C"/>
              </a:solidFill>
              <a:latin typeface="Source Code Pro" panose="020B0309030403020204" pitchFamily="49" charset="0"/>
              <a:ea typeface="Source Code Pro" panose="020B0309030403020204" pitchFamily="49" charset="0"/>
            </a:endParaRPr>
          </a:p>
        </p:txBody>
      </p:sp>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smtClean="0">
                <a:solidFill>
                  <a:srgbClr val="6BBBFF"/>
                </a:solidFill>
                <a:latin typeface="Source Code Pro Medium" panose="020B0309030403020204" pitchFamily="49" charset="0"/>
                <a:ea typeface="Source Code Pro Medium" panose="020B0309030403020204" pitchFamily="49" charset="0"/>
              </a:rPr>
              <a:t>Abstract Factory</a:t>
            </a:r>
            <a:r>
              <a:rPr lang="en-US" sz="3200" dirty="0" smtClean="0">
                <a:solidFill>
                  <a:srgbClr val="6BBBFF"/>
                </a:solidFill>
                <a:latin typeface="Source Code Pro Black" panose="020B0309030403020204" pitchFamily="49" charset="0"/>
                <a:ea typeface="Source Code Pro Black" panose="020B0309030403020204" pitchFamily="49" charset="0"/>
              </a:rPr>
              <a:t>’</a:t>
            </a: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4</a:t>
            </a:fld>
            <a:endParaRPr lang="en-US"/>
          </a:p>
        </p:txBody>
      </p:sp>
    </p:spTree>
    <p:extLst>
      <p:ext uri="{BB962C8B-B14F-4D97-AF65-F5344CB8AC3E}">
        <p14:creationId xmlns:p14="http://schemas.microsoft.com/office/powerpoint/2010/main" val="4048972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smtClean="0">
                <a:solidFill>
                  <a:srgbClr val="6BBBFF"/>
                </a:solidFill>
                <a:latin typeface="Source Code Pro Medium" panose="020B0309030403020204" pitchFamily="49" charset="0"/>
                <a:ea typeface="Source Code Pro Medium" panose="020B0309030403020204" pitchFamily="49" charset="0"/>
              </a:rPr>
              <a:t>Abstract Factory</a:t>
            </a:r>
            <a:r>
              <a:rPr lang="en-US" sz="3200" dirty="0" smtClean="0">
                <a:solidFill>
                  <a:srgbClr val="6BBBFF"/>
                </a:solidFill>
                <a:latin typeface="Source Code Pro Black" panose="020B0309030403020204" pitchFamily="49" charset="0"/>
                <a:ea typeface="Source Code Pro Black" panose="020B0309030403020204" pitchFamily="49" charset="0"/>
              </a:rPr>
              <a:t>’</a:t>
            </a: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5</a:t>
            </a:fld>
            <a:endParaRPr lang="en-US"/>
          </a:p>
        </p:txBody>
      </p:sp>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7829" y="3490447"/>
            <a:ext cx="6611772" cy="4230870"/>
          </a:xfrm>
          <a:prstGeom prst="rect">
            <a:avLst/>
          </a:prstGeom>
        </p:spPr>
      </p:pic>
      <p:pic>
        <p:nvPicPr>
          <p:cNvPr id="5" name="Imag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7829" y="7987233"/>
            <a:ext cx="6611772" cy="4230870"/>
          </a:xfrm>
          <a:prstGeom prst="rect">
            <a:avLst/>
          </a:prstGeom>
        </p:spPr>
      </p:pic>
      <p:pic>
        <p:nvPicPr>
          <p:cNvPr id="7" name="Imag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7829" y="1786801"/>
            <a:ext cx="3291236" cy="1437730"/>
          </a:xfrm>
          <a:prstGeom prst="rect">
            <a:avLst/>
          </a:prstGeom>
        </p:spPr>
      </p:pic>
    </p:spTree>
    <p:extLst>
      <p:ext uri="{BB962C8B-B14F-4D97-AF65-F5344CB8AC3E}">
        <p14:creationId xmlns:p14="http://schemas.microsoft.com/office/powerpoint/2010/main" val="3230373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smtClean="0">
                <a:solidFill>
                  <a:srgbClr val="6BBBFF"/>
                </a:solidFill>
                <a:latin typeface="Source Code Pro Medium" panose="020B0309030403020204" pitchFamily="49" charset="0"/>
                <a:ea typeface="Source Code Pro Medium" panose="020B0309030403020204" pitchFamily="49" charset="0"/>
              </a:rPr>
              <a:t>Abstract Factory</a:t>
            </a:r>
            <a:r>
              <a:rPr lang="en-US" sz="3200" dirty="0" smtClean="0">
                <a:solidFill>
                  <a:srgbClr val="6BBBFF"/>
                </a:solidFill>
                <a:latin typeface="Source Code Pro Black" panose="020B0309030403020204" pitchFamily="49" charset="0"/>
                <a:ea typeface="Source Code Pro Black" panose="020B0309030403020204" pitchFamily="49" charset="0"/>
              </a:rPr>
              <a:t>’</a:t>
            </a: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6</a:t>
            </a:fld>
            <a:endParaRPr lang="en-US"/>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984" y="4807450"/>
            <a:ext cx="5650210" cy="250519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4984" y="8362069"/>
            <a:ext cx="5650210" cy="2505196"/>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4984" y="2571979"/>
            <a:ext cx="4319990" cy="1479011"/>
          </a:xfrm>
          <a:prstGeom prst="rect">
            <a:avLst/>
          </a:prstGeom>
        </p:spPr>
      </p:pic>
    </p:spTree>
    <p:extLst>
      <p:ext uri="{BB962C8B-B14F-4D97-AF65-F5344CB8AC3E}">
        <p14:creationId xmlns:p14="http://schemas.microsoft.com/office/powerpoint/2010/main" val="388440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smtClean="0">
                <a:solidFill>
                  <a:srgbClr val="6BBBFF"/>
                </a:solidFill>
                <a:latin typeface="Source Code Pro Medium" panose="020B0309030403020204" pitchFamily="49" charset="0"/>
                <a:ea typeface="Source Code Pro Medium" panose="020B0309030403020204" pitchFamily="49" charset="0"/>
              </a:rPr>
              <a:t>Abstract Factory</a:t>
            </a:r>
            <a:r>
              <a:rPr lang="en-US" sz="3200" dirty="0" smtClean="0">
                <a:solidFill>
                  <a:srgbClr val="6BBBFF"/>
                </a:solidFill>
                <a:latin typeface="Source Code Pro Black" panose="020B0309030403020204" pitchFamily="49" charset="0"/>
                <a:ea typeface="Source Code Pro Black" panose="020B0309030403020204" pitchFamily="49" charset="0"/>
              </a:rPr>
              <a:t>’</a:t>
            </a: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7</a:t>
            </a:fld>
            <a:endParaRPr lang="en-US"/>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428" y="1665154"/>
            <a:ext cx="6193766" cy="1373099"/>
          </a:xfrm>
          <a:prstGeom prst="rect">
            <a:avLst/>
          </a:prstGeom>
        </p:spPr>
      </p:pic>
      <p:pic>
        <p:nvPicPr>
          <p:cNvPr id="3" name="Imag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634" y="3488428"/>
            <a:ext cx="7971527" cy="3860853"/>
          </a:xfrm>
          <a:prstGeom prst="rect">
            <a:avLst/>
          </a:prstGeom>
        </p:spPr>
      </p:pic>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1428" y="7628149"/>
            <a:ext cx="8007733" cy="4228204"/>
          </a:xfrm>
          <a:prstGeom prst="rect">
            <a:avLst/>
          </a:prstGeom>
        </p:spPr>
      </p:pic>
    </p:spTree>
    <p:extLst>
      <p:ext uri="{BB962C8B-B14F-4D97-AF65-F5344CB8AC3E}">
        <p14:creationId xmlns:p14="http://schemas.microsoft.com/office/powerpoint/2010/main" val="1488349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1C2D"/>
        </a:solidFill>
        <a:effectLst/>
      </p:bgPr>
    </p:bg>
    <p:spTree>
      <p:nvGrpSpPr>
        <p:cNvPr id="1" name=""/>
        <p:cNvGrpSpPr/>
        <p:nvPr/>
      </p:nvGrpSpPr>
      <p:grpSpPr>
        <a:xfrm>
          <a:off x="0" y="0"/>
          <a:ext cx="0" cy="0"/>
          <a:chOff x="0" y="0"/>
          <a:chExt cx="0" cy="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8667" y="311197"/>
            <a:ext cx="799787" cy="799787"/>
          </a:xfrm>
          <a:prstGeom prst="rect">
            <a:avLst/>
          </a:prstGeom>
        </p:spPr>
      </p:pic>
      <p:sp>
        <p:nvSpPr>
          <p:cNvPr id="6" name="Rectangle 5"/>
          <p:cNvSpPr/>
          <p:nvPr/>
        </p:nvSpPr>
        <p:spPr>
          <a:xfrm>
            <a:off x="348236" y="203260"/>
            <a:ext cx="9490325" cy="1015663"/>
          </a:xfrm>
          <a:prstGeom prst="rect">
            <a:avLst/>
          </a:prstGeom>
        </p:spPr>
        <p:txBody>
          <a:bodyPr wrap="square">
            <a:spAutoFit/>
          </a:bodyPr>
          <a:lstStyle/>
          <a:p>
            <a:r>
              <a:rPr lang="en-US" sz="3200" dirty="0" smtClean="0">
                <a:solidFill>
                  <a:srgbClr val="6BBBFF"/>
                </a:solidFill>
                <a:latin typeface="Source Code Pro Black" panose="020B0309030403020204" pitchFamily="49" charset="0"/>
                <a:ea typeface="Source Code Pro Black" panose="020B0309030403020204" pitchFamily="49" charset="0"/>
              </a:rPr>
              <a:t>‘</a:t>
            </a:r>
            <a:r>
              <a:rPr lang="en-US" sz="3200" dirty="0" smtClean="0">
                <a:solidFill>
                  <a:srgbClr val="6BBBFF"/>
                </a:solidFill>
                <a:latin typeface="Source Code Pro Medium" panose="020B0309030403020204" pitchFamily="49" charset="0"/>
                <a:ea typeface="Source Code Pro Medium" panose="020B0309030403020204" pitchFamily="49" charset="0"/>
              </a:rPr>
              <a:t>Abstract Factory</a:t>
            </a:r>
            <a:r>
              <a:rPr lang="en-US" sz="3200" dirty="0" smtClean="0">
                <a:solidFill>
                  <a:srgbClr val="6BBBFF"/>
                </a:solidFill>
                <a:latin typeface="Source Code Pro Black" panose="020B0309030403020204" pitchFamily="49" charset="0"/>
                <a:ea typeface="Source Code Pro Black" panose="020B0309030403020204" pitchFamily="49" charset="0"/>
              </a:rPr>
              <a:t>’</a:t>
            </a:r>
          </a:p>
          <a:p>
            <a:pPr algn="ctr"/>
            <a:r>
              <a:rPr lang="en-US" sz="2800" dirty="0" smtClean="0">
                <a:solidFill>
                  <a:srgbClr val="A7ADBC"/>
                </a:solidFill>
                <a:latin typeface="Source Code Pro Black" panose="020B0309030403020204" pitchFamily="49" charset="0"/>
                <a:ea typeface="Source Code Pro Black" panose="020B0309030403020204" pitchFamily="49" charset="0"/>
              </a:rPr>
              <a:t>[</a:t>
            </a:r>
            <a:r>
              <a:rPr lang="en-US" sz="2800" dirty="0" smtClean="0">
                <a:solidFill>
                  <a:srgbClr val="A7ADBC"/>
                </a:solidFill>
                <a:latin typeface="Source Code Pro Medium" panose="020B0309030403020204" pitchFamily="49" charset="0"/>
                <a:ea typeface="Source Code Pro Medium" panose="020B0309030403020204" pitchFamily="49" charset="0"/>
              </a:rPr>
              <a:t>Implementation &amp; Testing</a:t>
            </a:r>
            <a:r>
              <a:rPr lang="en-US" sz="2800" dirty="0" smtClean="0">
                <a:solidFill>
                  <a:srgbClr val="A7ADBC"/>
                </a:solidFill>
                <a:latin typeface="Source Code Pro Black" panose="020B0309030403020204" pitchFamily="49" charset="0"/>
                <a:ea typeface="Source Code Pro Black" panose="020B0309030403020204" pitchFamily="49" charset="0"/>
              </a:rPr>
              <a:t>]</a:t>
            </a:r>
            <a:endParaRPr lang="en-US" sz="2800" b="1" dirty="0">
              <a:solidFill>
                <a:srgbClr val="A7ADBC"/>
              </a:solidFill>
              <a:latin typeface="Source Code Pro Medium" panose="020B0309030403020204" pitchFamily="49" charset="0"/>
              <a:ea typeface="Source Code Pro Medium" panose="020B0309030403020204" pitchFamily="49" charset="0"/>
            </a:endParaRPr>
          </a:p>
        </p:txBody>
      </p:sp>
      <p:sp>
        <p:nvSpPr>
          <p:cNvPr id="4" name="Espace réservé du numéro de diapositive 3"/>
          <p:cNvSpPr>
            <a:spLocks noGrp="1"/>
          </p:cNvSpPr>
          <p:nvPr>
            <p:ph type="sldNum" sz="quarter" idx="12"/>
          </p:nvPr>
        </p:nvSpPr>
        <p:spPr/>
        <p:txBody>
          <a:bodyPr/>
          <a:lstStyle/>
          <a:p>
            <a:fld id="{47E1865D-4DEF-4B20-B0CB-5972AB581151}" type="slidenum">
              <a:rPr lang="en-US" smtClean="0"/>
              <a:t>8</a:t>
            </a:fld>
            <a:endParaRPr lang="en-US"/>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301" y="1366657"/>
            <a:ext cx="8432187" cy="3774330"/>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301" y="5288721"/>
            <a:ext cx="7977575" cy="7312492"/>
          </a:xfrm>
          <a:prstGeom prst="rect">
            <a:avLst/>
          </a:prstGeom>
        </p:spPr>
      </p:pic>
    </p:spTree>
    <p:extLst>
      <p:ext uri="{BB962C8B-B14F-4D97-AF65-F5344CB8AC3E}">
        <p14:creationId xmlns:p14="http://schemas.microsoft.com/office/powerpoint/2010/main" val="546290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2737</TotalTime>
  <Words>280</Words>
  <Application>Microsoft Office PowerPoint</Application>
  <PresentationFormat>Personnalisé</PresentationFormat>
  <Paragraphs>50</Paragraphs>
  <Slides>8</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Calibri</vt:lpstr>
      <vt:lpstr>Calibri Light</vt:lpstr>
      <vt:lpstr>Source Code Pro</vt:lpstr>
      <vt:lpstr>Source Code Pro Black</vt:lpstr>
      <vt:lpstr>Source Code Pro Medium</vt:lpstr>
      <vt:lpstr>Source Code Pro SemiBold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DRRONIDZ</dc:creator>
  <cp:lastModifiedBy>DRRONIDZ</cp:lastModifiedBy>
  <cp:revision>448</cp:revision>
  <dcterms:created xsi:type="dcterms:W3CDTF">2022-11-14T17:26:05Z</dcterms:created>
  <dcterms:modified xsi:type="dcterms:W3CDTF">2022-11-19T22:30:40Z</dcterms:modified>
</cp:coreProperties>
</file>