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notesMasterIdLst>
    <p:notesMasterId r:id="rId8"/>
  </p:notesMasterIdLst>
  <p:handoutMasterIdLst>
    <p:handoutMasterId r:id="rId9"/>
  </p:handoutMasterIdLst>
  <p:sldIdLst>
    <p:sldId id="292" r:id="rId2"/>
    <p:sldId id="293" r:id="rId3"/>
    <p:sldId id="274" r:id="rId4"/>
    <p:sldId id="276" r:id="rId5"/>
    <p:sldId id="294" r:id="rId6"/>
    <p:sldId id="295" r:id="rId7"/>
  </p:sldIdLst>
  <p:sldSz cx="10287000" cy="128571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er" id="{C4BA2945-A34C-4BAA-AF14-E75ABA6A48E6}">
          <p14:sldIdLst>
            <p14:sldId id="292"/>
            <p14:sldId id="293"/>
            <p14:sldId id="274"/>
            <p14:sldId id="276"/>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BBFF"/>
    <a:srgbClr val="BAC35C"/>
    <a:srgbClr val="BC3F3C"/>
    <a:srgbClr val="161C2D"/>
    <a:srgbClr val="9773A4"/>
    <a:srgbClr val="AC4A2D"/>
    <a:srgbClr val="75AA5F"/>
    <a:srgbClr val="A7ADBC"/>
    <a:srgbClr val="3674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9" autoAdjust="0"/>
    <p:restoredTop sz="94194" autoAdjust="0"/>
  </p:normalViewPr>
  <p:slideViewPr>
    <p:cSldViewPr snapToGrid="0">
      <p:cViewPr varScale="1">
        <p:scale>
          <a:sx n="50" d="100"/>
          <a:sy n="50" d="100"/>
        </p:scale>
        <p:origin x="2489"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A11019-FD3C-46BE-9C42-865B23A0E680}" type="datetimeFigureOut">
              <a:rPr lang="en-US" smtClean="0"/>
              <a:t>11/20/2022</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7BA22A-4EE4-4A8A-824A-026E7B0A5481}" type="slidenum">
              <a:rPr lang="en-US" smtClean="0"/>
              <a:t>‹N°›</a:t>
            </a:fld>
            <a:endParaRPr lang="en-US"/>
          </a:p>
        </p:txBody>
      </p:sp>
    </p:spTree>
    <p:extLst>
      <p:ext uri="{BB962C8B-B14F-4D97-AF65-F5344CB8AC3E}">
        <p14:creationId xmlns:p14="http://schemas.microsoft.com/office/powerpoint/2010/main" val="39150233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3799B-C758-49FF-96BE-43ACA89AFAAC}" type="datetimeFigureOut">
              <a:rPr lang="en-US" smtClean="0"/>
              <a:t>11/20/2022</a:t>
            </a:fld>
            <a:endParaRPr lang="en-US"/>
          </a:p>
        </p:txBody>
      </p:sp>
      <p:sp>
        <p:nvSpPr>
          <p:cNvPr id="4" name="Espace réservé de l'image des diapositives 3"/>
          <p:cNvSpPr>
            <a:spLocks noGrp="1" noRot="1" noChangeAspect="1"/>
          </p:cNvSpPr>
          <p:nvPr>
            <p:ph type="sldImg" idx="2"/>
          </p:nvPr>
        </p:nvSpPr>
        <p:spPr>
          <a:xfrm>
            <a:off x="2193925" y="1143000"/>
            <a:ext cx="2470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38F557-A49C-4288-9644-989477DB6E27}" type="slidenum">
              <a:rPr lang="en-US" smtClean="0"/>
              <a:t>‹N°›</a:t>
            </a:fld>
            <a:endParaRPr lang="en-US"/>
          </a:p>
        </p:txBody>
      </p:sp>
    </p:spTree>
    <p:extLst>
      <p:ext uri="{BB962C8B-B14F-4D97-AF65-F5344CB8AC3E}">
        <p14:creationId xmlns:p14="http://schemas.microsoft.com/office/powerpoint/2010/main" val="2218081343"/>
      </p:ext>
    </p:extLst>
  </p:cSld>
  <p:clrMap bg1="lt1" tx1="dk1" bg2="lt2" tx2="dk2" accent1="accent1" accent2="accent2" accent3="accent3" accent4="accent4" accent5="accent5" accent6="accent6" hlink="hlink" folHlink="folHlink"/>
  <p:hf hdr="0" ftr="0" dt="0"/>
  <p:notesStyle>
    <a:lvl1pPr marL="0" algn="l" defTabSz="1157173" rtl="0" eaLnBrk="1" latinLnBrk="0" hangingPunct="1">
      <a:defRPr sz="1519" kern="1200">
        <a:solidFill>
          <a:schemeClr val="tx1"/>
        </a:solidFill>
        <a:latin typeface="+mn-lt"/>
        <a:ea typeface="+mn-ea"/>
        <a:cs typeface="+mn-cs"/>
      </a:defRPr>
    </a:lvl1pPr>
    <a:lvl2pPr marL="578587" algn="l" defTabSz="1157173" rtl="0" eaLnBrk="1" latinLnBrk="0" hangingPunct="1">
      <a:defRPr sz="1519" kern="1200">
        <a:solidFill>
          <a:schemeClr val="tx1"/>
        </a:solidFill>
        <a:latin typeface="+mn-lt"/>
        <a:ea typeface="+mn-ea"/>
        <a:cs typeface="+mn-cs"/>
      </a:defRPr>
    </a:lvl2pPr>
    <a:lvl3pPr marL="1157173" algn="l" defTabSz="1157173" rtl="0" eaLnBrk="1" latinLnBrk="0" hangingPunct="1">
      <a:defRPr sz="1519" kern="1200">
        <a:solidFill>
          <a:schemeClr val="tx1"/>
        </a:solidFill>
        <a:latin typeface="+mn-lt"/>
        <a:ea typeface="+mn-ea"/>
        <a:cs typeface="+mn-cs"/>
      </a:defRPr>
    </a:lvl3pPr>
    <a:lvl4pPr marL="1735760" algn="l" defTabSz="1157173" rtl="0" eaLnBrk="1" latinLnBrk="0" hangingPunct="1">
      <a:defRPr sz="1519" kern="1200">
        <a:solidFill>
          <a:schemeClr val="tx1"/>
        </a:solidFill>
        <a:latin typeface="+mn-lt"/>
        <a:ea typeface="+mn-ea"/>
        <a:cs typeface="+mn-cs"/>
      </a:defRPr>
    </a:lvl4pPr>
    <a:lvl5pPr marL="2314346" algn="l" defTabSz="1157173" rtl="0" eaLnBrk="1" latinLnBrk="0" hangingPunct="1">
      <a:defRPr sz="1519" kern="1200">
        <a:solidFill>
          <a:schemeClr val="tx1"/>
        </a:solidFill>
        <a:latin typeface="+mn-lt"/>
        <a:ea typeface="+mn-ea"/>
        <a:cs typeface="+mn-cs"/>
      </a:defRPr>
    </a:lvl5pPr>
    <a:lvl6pPr marL="2892933" algn="l" defTabSz="1157173" rtl="0" eaLnBrk="1" latinLnBrk="0" hangingPunct="1">
      <a:defRPr sz="1519" kern="1200">
        <a:solidFill>
          <a:schemeClr val="tx1"/>
        </a:solidFill>
        <a:latin typeface="+mn-lt"/>
        <a:ea typeface="+mn-ea"/>
        <a:cs typeface="+mn-cs"/>
      </a:defRPr>
    </a:lvl6pPr>
    <a:lvl7pPr marL="3471520" algn="l" defTabSz="1157173" rtl="0" eaLnBrk="1" latinLnBrk="0" hangingPunct="1">
      <a:defRPr sz="1519" kern="1200">
        <a:solidFill>
          <a:schemeClr val="tx1"/>
        </a:solidFill>
        <a:latin typeface="+mn-lt"/>
        <a:ea typeface="+mn-ea"/>
        <a:cs typeface="+mn-cs"/>
      </a:defRPr>
    </a:lvl7pPr>
    <a:lvl8pPr marL="4050106" algn="l" defTabSz="1157173" rtl="0" eaLnBrk="1" latinLnBrk="0" hangingPunct="1">
      <a:defRPr sz="1519" kern="1200">
        <a:solidFill>
          <a:schemeClr val="tx1"/>
        </a:solidFill>
        <a:latin typeface="+mn-lt"/>
        <a:ea typeface="+mn-ea"/>
        <a:cs typeface="+mn-cs"/>
      </a:defRPr>
    </a:lvl8pPr>
    <a:lvl9pPr marL="4628693" algn="l" defTabSz="1157173" rtl="0" eaLnBrk="1" latinLnBrk="0" hangingPunct="1">
      <a:defRPr sz="151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A38F557-A49C-4288-9644-989477DB6E27}" type="slidenum">
              <a:rPr lang="en-US" smtClean="0"/>
              <a:t>4</a:t>
            </a:fld>
            <a:endParaRPr lang="en-US"/>
          </a:p>
        </p:txBody>
      </p:sp>
    </p:spTree>
    <p:extLst>
      <p:ext uri="{BB962C8B-B14F-4D97-AF65-F5344CB8AC3E}">
        <p14:creationId xmlns:p14="http://schemas.microsoft.com/office/powerpoint/2010/main" val="1438654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A38F557-A49C-4288-9644-989477DB6E27}" type="slidenum">
              <a:rPr lang="en-US" smtClean="0"/>
              <a:t>5</a:t>
            </a:fld>
            <a:endParaRPr lang="en-US"/>
          </a:p>
        </p:txBody>
      </p:sp>
    </p:spTree>
    <p:extLst>
      <p:ext uri="{BB962C8B-B14F-4D97-AF65-F5344CB8AC3E}">
        <p14:creationId xmlns:p14="http://schemas.microsoft.com/office/powerpoint/2010/main" val="387295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A38F557-A49C-4288-9644-989477DB6E27}" type="slidenum">
              <a:rPr lang="en-US" smtClean="0"/>
              <a:t>6</a:t>
            </a:fld>
            <a:endParaRPr lang="en-US"/>
          </a:p>
        </p:txBody>
      </p:sp>
    </p:spTree>
    <p:extLst>
      <p:ext uri="{BB962C8B-B14F-4D97-AF65-F5344CB8AC3E}">
        <p14:creationId xmlns:p14="http://schemas.microsoft.com/office/powerpoint/2010/main" val="860400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04171"/>
            <a:ext cx="8743950" cy="4476197"/>
          </a:xfrm>
        </p:spPr>
        <p:txBody>
          <a:bodyPr anchor="b"/>
          <a:lstStyle>
            <a:lvl1pPr algn="ctr">
              <a:defRPr sz="6750"/>
            </a:lvl1pPr>
          </a:lstStyle>
          <a:p>
            <a:r>
              <a:rPr lang="fr-FR" smtClean="0"/>
              <a:t>Modifiez le style du titre</a:t>
            </a:r>
            <a:endParaRPr lang="en-US" dirty="0"/>
          </a:p>
        </p:txBody>
      </p:sp>
      <p:sp>
        <p:nvSpPr>
          <p:cNvPr id="3" name="Subtitle 2"/>
          <p:cNvSpPr>
            <a:spLocks noGrp="1"/>
          </p:cNvSpPr>
          <p:nvPr>
            <p:ph type="subTitle" idx="1"/>
          </p:nvPr>
        </p:nvSpPr>
        <p:spPr>
          <a:xfrm>
            <a:off x="1285875" y="6752988"/>
            <a:ext cx="7715250" cy="3104171"/>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74D42462-9632-4097-AEAC-82287E4E6CB5}" type="datetime1">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11213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D1EC0F2-E40D-4E19-9C33-760F3281979B}" type="datetime1">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64699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5" y="684525"/>
            <a:ext cx="2218134" cy="1089585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07232" y="684525"/>
            <a:ext cx="6525816" cy="1089585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8C89456-47E8-4382-81A9-25228826BC6E}" type="datetime1">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214800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63E73D2-781C-42E3-8FF3-BFCB46341DCC}" type="datetime1">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343611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01874" y="3205366"/>
            <a:ext cx="8872538" cy="5348222"/>
          </a:xfrm>
        </p:spPr>
        <p:txBody>
          <a:bodyPr anchor="b"/>
          <a:lstStyle>
            <a:lvl1pPr>
              <a:defRPr sz="6750"/>
            </a:lvl1pPr>
          </a:lstStyle>
          <a:p>
            <a:r>
              <a:rPr lang="fr-FR" smtClean="0"/>
              <a:t>Modifiez le style du titre</a:t>
            </a:r>
            <a:endParaRPr lang="en-US" dirty="0"/>
          </a:p>
        </p:txBody>
      </p:sp>
      <p:sp>
        <p:nvSpPr>
          <p:cNvPr id="3" name="Text Placeholder 2"/>
          <p:cNvSpPr>
            <a:spLocks noGrp="1"/>
          </p:cNvSpPr>
          <p:nvPr>
            <p:ph type="body" idx="1"/>
          </p:nvPr>
        </p:nvSpPr>
        <p:spPr>
          <a:xfrm>
            <a:off x="701874" y="8604184"/>
            <a:ext cx="8872538" cy="2812503"/>
          </a:xfrm>
        </p:spPr>
        <p:txBody>
          <a:bodyPr/>
          <a:lstStyle>
            <a:lvl1pPr marL="0" indent="0">
              <a:buNone/>
              <a:defRPr sz="2700">
                <a:solidFill>
                  <a:schemeClr val="tx1"/>
                </a:solidFill>
              </a:defRPr>
            </a:lvl1pPr>
            <a:lvl2pPr marL="514350" indent="0">
              <a:buNone/>
              <a:defRPr sz="2250">
                <a:solidFill>
                  <a:schemeClr val="tx1">
                    <a:tint val="75000"/>
                  </a:schemeClr>
                </a:solidFill>
              </a:defRPr>
            </a:lvl2pPr>
            <a:lvl3pPr marL="1028700" indent="0">
              <a:buNone/>
              <a:defRPr sz="2025">
                <a:solidFill>
                  <a:schemeClr val="tx1">
                    <a:tint val="75000"/>
                  </a:schemeClr>
                </a:solidFill>
              </a:defRPr>
            </a:lvl3pPr>
            <a:lvl4pPr marL="1543050" indent="0">
              <a:buNone/>
              <a:defRPr sz="1800">
                <a:solidFill>
                  <a:schemeClr val="tx1">
                    <a:tint val="75000"/>
                  </a:schemeClr>
                </a:solidFill>
              </a:defRPr>
            </a:lvl4pPr>
            <a:lvl5pPr marL="2057400" indent="0">
              <a:buNone/>
              <a:defRPr sz="1800">
                <a:solidFill>
                  <a:schemeClr val="tx1">
                    <a:tint val="75000"/>
                  </a:schemeClr>
                </a:solidFill>
              </a:defRPr>
            </a:lvl5pPr>
            <a:lvl6pPr marL="2571750" indent="0">
              <a:buNone/>
              <a:defRPr sz="1800">
                <a:solidFill>
                  <a:schemeClr val="tx1">
                    <a:tint val="75000"/>
                  </a:schemeClr>
                </a:solidFill>
              </a:defRPr>
            </a:lvl6pPr>
            <a:lvl7pPr marL="3086100" indent="0">
              <a:buNone/>
              <a:defRPr sz="1800">
                <a:solidFill>
                  <a:schemeClr val="tx1">
                    <a:tint val="75000"/>
                  </a:schemeClr>
                </a:solidFill>
              </a:defRPr>
            </a:lvl7pPr>
            <a:lvl8pPr marL="3600450" indent="0">
              <a:buNone/>
              <a:defRPr sz="1800">
                <a:solidFill>
                  <a:schemeClr val="tx1">
                    <a:tint val="75000"/>
                  </a:schemeClr>
                </a:solidFill>
              </a:defRPr>
            </a:lvl8pPr>
            <a:lvl9pPr marL="4114800" indent="0">
              <a:buNone/>
              <a:defRPr sz="18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3F06B2D-0A51-4C46-A3D5-B6220D11519B}" type="datetime1">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208258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07231" y="3422624"/>
            <a:ext cx="4371975" cy="815775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207794" y="3422624"/>
            <a:ext cx="4371975" cy="815775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FF0BEDA-0D9A-4E49-8B22-0C59AE798395}" type="datetime1">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88941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08571" y="684528"/>
            <a:ext cx="8872538" cy="2485124"/>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08572" y="3151792"/>
            <a:ext cx="4351883" cy="154464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fr-FR" smtClean="0"/>
              <a:t>Modifier les styles du texte du masque</a:t>
            </a:r>
          </a:p>
        </p:txBody>
      </p:sp>
      <p:sp>
        <p:nvSpPr>
          <p:cNvPr id="4" name="Content Placeholder 3"/>
          <p:cNvSpPr>
            <a:spLocks noGrp="1"/>
          </p:cNvSpPr>
          <p:nvPr>
            <p:ph sz="half" idx="2"/>
          </p:nvPr>
        </p:nvSpPr>
        <p:spPr>
          <a:xfrm>
            <a:off x="708572" y="4696436"/>
            <a:ext cx="4351883" cy="690775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207794" y="3151792"/>
            <a:ext cx="4373315" cy="154464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fr-FR" smtClean="0"/>
              <a:t>Modifier les styles du texte du masque</a:t>
            </a:r>
          </a:p>
        </p:txBody>
      </p:sp>
      <p:sp>
        <p:nvSpPr>
          <p:cNvPr id="6" name="Content Placeholder 5"/>
          <p:cNvSpPr>
            <a:spLocks noGrp="1"/>
          </p:cNvSpPr>
          <p:nvPr>
            <p:ph sz="quarter" idx="4"/>
          </p:nvPr>
        </p:nvSpPr>
        <p:spPr>
          <a:xfrm>
            <a:off x="5207794" y="4696436"/>
            <a:ext cx="4373315" cy="690775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57FD8B0-3F05-4712-A8FC-16587882F126}" type="datetime1">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401267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9F53F5A-890F-4765-BE56-FE49326BFB77}" type="datetime1">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50953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54C53-AA58-497D-9204-DAD0B6E7EF2D}" type="datetime1">
              <a:rPr lang="en-US" smtClean="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262372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71" y="857144"/>
            <a:ext cx="3317825" cy="3000005"/>
          </a:xfrm>
        </p:spPr>
        <p:txBody>
          <a:bodyPr anchor="b"/>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373315" y="1851196"/>
            <a:ext cx="5207794" cy="9136919"/>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71" y="3857149"/>
            <a:ext cx="3317825" cy="7145845"/>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CC3D00B-945B-493D-A05F-79B8DA8ED74A}" type="datetime1">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188237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71" y="857144"/>
            <a:ext cx="3317825" cy="3000005"/>
          </a:xfrm>
        </p:spPr>
        <p:txBody>
          <a:bodyPr anchor="b"/>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373315" y="1851196"/>
            <a:ext cx="5207794" cy="9136919"/>
          </a:xfrm>
        </p:spPr>
        <p:txBody>
          <a:bodyPr anchor="t"/>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08571" y="3857149"/>
            <a:ext cx="3317825" cy="7145845"/>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8F5866C-52FC-4BC9-90F9-F111554CE238}" type="datetime1">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41806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684528"/>
            <a:ext cx="8872538" cy="2485124"/>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07231" y="3422624"/>
            <a:ext cx="8872538" cy="8157752"/>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07231" y="11916688"/>
            <a:ext cx="2314575" cy="684525"/>
          </a:xfrm>
          <a:prstGeom prst="rect">
            <a:avLst/>
          </a:prstGeom>
        </p:spPr>
        <p:txBody>
          <a:bodyPr vert="horz" lIns="91440" tIns="45720" rIns="91440" bIns="45720" rtlCol="0" anchor="ctr"/>
          <a:lstStyle>
            <a:lvl1pPr algn="l">
              <a:defRPr sz="1350">
                <a:solidFill>
                  <a:schemeClr val="tx1">
                    <a:tint val="75000"/>
                  </a:schemeClr>
                </a:solidFill>
              </a:defRPr>
            </a:lvl1pPr>
          </a:lstStyle>
          <a:p>
            <a:fld id="{88FF59D8-D767-4C1C-93EE-E43B3226A515}" type="datetime1">
              <a:rPr lang="en-US" smtClean="0"/>
              <a:t>11/20/2022</a:t>
            </a:fld>
            <a:endParaRPr lang="en-US"/>
          </a:p>
        </p:txBody>
      </p:sp>
      <p:sp>
        <p:nvSpPr>
          <p:cNvPr id="5" name="Footer Placeholder 4"/>
          <p:cNvSpPr>
            <a:spLocks noGrp="1"/>
          </p:cNvSpPr>
          <p:nvPr>
            <p:ph type="ftr" sz="quarter" idx="3"/>
          </p:nvPr>
        </p:nvSpPr>
        <p:spPr>
          <a:xfrm>
            <a:off x="3407569" y="11916688"/>
            <a:ext cx="3471863" cy="684525"/>
          </a:xfrm>
          <a:prstGeom prst="rect">
            <a:avLst/>
          </a:prstGeom>
        </p:spPr>
        <p:txBody>
          <a:bodyPr vert="horz" lIns="91440" tIns="45720" rIns="91440" bIns="45720" rtlCol="0" anchor="ctr"/>
          <a:lstStyle>
            <a:lvl1pPr algn="ctr">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65194" y="11916688"/>
            <a:ext cx="2314575" cy="684525"/>
          </a:xfrm>
          <a:prstGeom prst="rect">
            <a:avLst/>
          </a:prstGeom>
        </p:spPr>
        <p:txBody>
          <a:bodyPr vert="horz" lIns="91440" tIns="45720" rIns="91440" bIns="45720" rtlCol="0" anchor="ctr"/>
          <a:lstStyle>
            <a:lvl1pPr algn="r">
              <a:defRPr sz="1350">
                <a:solidFill>
                  <a:schemeClr val="tx1">
                    <a:tint val="75000"/>
                  </a:schemeClr>
                </a:solidFill>
              </a:defRPr>
            </a:lvl1pPr>
          </a:lstStyle>
          <a:p>
            <a:fld id="{47E1865D-4DEF-4B20-B0CB-5972AB581151}" type="slidenum">
              <a:rPr lang="en-US" smtClean="0"/>
              <a:t>‹N°›</a:t>
            </a:fld>
            <a:endParaRPr lang="en-US"/>
          </a:p>
        </p:txBody>
      </p:sp>
    </p:spTree>
    <p:extLst>
      <p:ext uri="{BB962C8B-B14F-4D97-AF65-F5344CB8AC3E}">
        <p14:creationId xmlns:p14="http://schemas.microsoft.com/office/powerpoint/2010/main" val="284367493"/>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hf hdr="0" ftr="0" dt="0"/>
  <p:txStyles>
    <p:titleStyle>
      <a:lvl1pPr algn="l" defTabSz="1028700" rtl="0" eaLnBrk="1" latinLnBrk="0" hangingPunct="1">
        <a:lnSpc>
          <a:spcPct val="90000"/>
        </a:lnSpc>
        <a:spcBef>
          <a:spcPct val="0"/>
        </a:spcBef>
        <a:buNone/>
        <a:defRPr sz="4950" kern="1200">
          <a:solidFill>
            <a:schemeClr val="tx1"/>
          </a:solidFill>
          <a:latin typeface="+mj-lt"/>
          <a:ea typeface="+mj-ea"/>
          <a:cs typeface="+mj-cs"/>
        </a:defRPr>
      </a:lvl1pPr>
    </p:titleStyle>
    <p:bodyStyle>
      <a:lvl1pPr marL="257175" indent="-257175" algn="l" defTabSz="1028700" rtl="0" eaLnBrk="1" latinLnBrk="0" hangingPunct="1">
        <a:lnSpc>
          <a:spcPct val="90000"/>
        </a:lnSpc>
        <a:spcBef>
          <a:spcPts val="1125"/>
        </a:spcBef>
        <a:buFont typeface="Arial" panose="020B0604020202020204" pitchFamily="34" charset="0"/>
        <a:buChar char="•"/>
        <a:defRPr sz="3150" kern="1200">
          <a:solidFill>
            <a:schemeClr val="tx1"/>
          </a:solidFill>
          <a:latin typeface="+mn-lt"/>
          <a:ea typeface="+mn-ea"/>
          <a:cs typeface="+mn-cs"/>
        </a:defRPr>
      </a:lvl1pPr>
      <a:lvl2pPr marL="771525" indent="-257175" algn="l" defTabSz="1028700" rtl="0" eaLnBrk="1" latinLnBrk="0" hangingPunct="1">
        <a:lnSpc>
          <a:spcPct val="90000"/>
        </a:lnSpc>
        <a:spcBef>
          <a:spcPts val="563"/>
        </a:spcBef>
        <a:buFont typeface="Arial" panose="020B0604020202020204" pitchFamily="34" charset="0"/>
        <a:buChar char="•"/>
        <a:defRPr sz="2700" kern="1200">
          <a:solidFill>
            <a:schemeClr val="tx1"/>
          </a:solidFill>
          <a:latin typeface="+mn-lt"/>
          <a:ea typeface="+mn-ea"/>
          <a:cs typeface="+mn-cs"/>
        </a:defRPr>
      </a:lvl2pPr>
      <a:lvl3pPr marL="1285875" indent="-257175" algn="l" defTabSz="1028700" rtl="0" eaLnBrk="1" latinLnBrk="0" hangingPunct="1">
        <a:lnSpc>
          <a:spcPct val="90000"/>
        </a:lnSpc>
        <a:spcBef>
          <a:spcPts val="563"/>
        </a:spcBef>
        <a:buFont typeface="Arial" panose="020B0604020202020204" pitchFamily="34" charset="0"/>
        <a:buChar char="•"/>
        <a:defRPr sz="2250" kern="1200">
          <a:solidFill>
            <a:schemeClr val="tx1"/>
          </a:solidFill>
          <a:latin typeface="+mn-lt"/>
          <a:ea typeface="+mn-ea"/>
          <a:cs typeface="+mn-cs"/>
        </a:defRPr>
      </a:lvl3pPr>
      <a:lvl4pPr marL="18002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4pPr>
      <a:lvl5pPr marL="23145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5pPr>
      <a:lvl6pPr marL="28289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6pPr>
      <a:lvl7pPr marL="33432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7pPr>
      <a:lvl8pPr marL="38576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8pPr>
      <a:lvl9pPr marL="43719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sp>
        <p:nvSpPr>
          <p:cNvPr id="3" name="Rectangle 2"/>
          <p:cNvSpPr/>
          <p:nvPr/>
        </p:nvSpPr>
        <p:spPr>
          <a:xfrm>
            <a:off x="619161" y="1214375"/>
            <a:ext cx="9268127" cy="7702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nSpc>
                <a:spcPct val="150000"/>
              </a:lnSpc>
            </a:pPr>
            <a:r>
              <a:rPr lang="en-US" sz="5000" b="1" dirty="0" smtClean="0">
                <a:solidFill>
                  <a:srgbClr val="AC4A2D"/>
                </a:solidFill>
                <a:latin typeface="Source Code Pro Medium" panose="020B0309030403020204" pitchFamily="49" charset="0"/>
                <a:ea typeface="Source Code Pro Medium" panose="020B0309030403020204" pitchFamily="49" charset="0"/>
              </a:rPr>
              <a:t>DESIGN</a:t>
            </a:r>
            <a:r>
              <a:rPr lang="en-US" sz="5000" dirty="0" smtClean="0">
                <a:latin typeface="Source Code Pro Black" panose="020B0309030403020204" pitchFamily="49" charset="0"/>
                <a:ea typeface="Source Code Pro Black" panose="020B0309030403020204" pitchFamily="49" charset="0"/>
              </a:rPr>
              <a:t> </a:t>
            </a:r>
          </a:p>
          <a:p>
            <a:pPr lvl="2">
              <a:lnSpc>
                <a:spcPct val="150000"/>
              </a:lnSpc>
            </a:pPr>
            <a:r>
              <a:rPr lang="en-US" sz="5000" dirty="0" smtClean="0">
                <a:solidFill>
                  <a:srgbClr val="BAC35C"/>
                </a:solidFill>
                <a:latin typeface="Source Code Pro Black" panose="020B0309030403020204" pitchFamily="49" charset="0"/>
                <a:ea typeface="Source Code Pro Black" panose="020B0309030403020204" pitchFamily="49" charset="0"/>
              </a:rPr>
              <a:t>‘</a:t>
            </a:r>
            <a:r>
              <a:rPr lang="en-US" sz="5000" dirty="0" smtClean="0">
                <a:solidFill>
                  <a:srgbClr val="BAC35C"/>
                </a:solidFill>
                <a:latin typeface="Source Code Pro Medium" panose="020B0309030403020204" pitchFamily="49" charset="0"/>
                <a:ea typeface="Source Code Pro Medium" panose="020B0309030403020204" pitchFamily="49" charset="0"/>
              </a:rPr>
              <a:t>PATTERN</a:t>
            </a:r>
            <a:r>
              <a:rPr lang="en-US" sz="5000" dirty="0" smtClean="0">
                <a:solidFill>
                  <a:srgbClr val="BAC35C"/>
                </a:solidFill>
                <a:latin typeface="Source Code Pro Black" panose="020B0309030403020204" pitchFamily="49" charset="0"/>
                <a:ea typeface="Source Code Pro Black" panose="020B0309030403020204" pitchFamily="49" charset="0"/>
              </a:rPr>
              <a:t>’</a:t>
            </a:r>
            <a:r>
              <a:rPr lang="en-US" sz="5000" dirty="0" smtClean="0">
                <a:latin typeface="Source Code Pro Black" panose="020B0309030403020204" pitchFamily="49" charset="0"/>
                <a:ea typeface="Source Code Pro Black" panose="020B0309030403020204" pitchFamily="49" charset="0"/>
              </a:rPr>
              <a:t> </a:t>
            </a:r>
          </a:p>
          <a:p>
            <a:pPr lvl="5">
              <a:lnSpc>
                <a:spcPct val="150000"/>
              </a:lnSpc>
            </a:pPr>
            <a:r>
              <a:rPr lang="en-US" sz="5000" dirty="0" smtClean="0">
                <a:solidFill>
                  <a:srgbClr val="6BBBFF"/>
                </a:solidFill>
                <a:latin typeface="Source Code Pro Medium" panose="020B0309030403020204" pitchFamily="49" charset="0"/>
                <a:ea typeface="Source Code Pro Medium" panose="020B0309030403020204" pitchFamily="49" charset="0"/>
              </a:rPr>
              <a:t>IN JAVA </a:t>
            </a:r>
            <a:endParaRPr lang="en-US" sz="5000" dirty="0">
              <a:solidFill>
                <a:srgbClr val="A7ADBC"/>
              </a:solidFill>
              <a:latin typeface="Source Code Pro Medium" panose="020B0309030403020204" pitchFamily="49" charset="0"/>
              <a:ea typeface="Source Code Pro Medium" panose="020B0309030403020204" pitchFamily="49" charset="0"/>
            </a:endParaRPr>
          </a:p>
          <a:p>
            <a:pPr lvl="5">
              <a:lnSpc>
                <a:spcPct val="150000"/>
              </a:lnSpc>
            </a:pPr>
            <a:endParaRPr lang="en-US" sz="3600" dirty="0">
              <a:solidFill>
                <a:srgbClr val="A7ADBC"/>
              </a:solidFill>
              <a:latin typeface="Source Code Pro Black" panose="020B0309030403020204" pitchFamily="49" charset="0"/>
              <a:ea typeface="Source Code Pro Black" panose="020B0309030403020204" pitchFamily="49" charset="0"/>
            </a:endParaRPr>
          </a:p>
          <a:p>
            <a:pPr algn="ctr"/>
            <a:r>
              <a:rPr lang="en-US" sz="6000" dirty="0">
                <a:solidFill>
                  <a:srgbClr val="A7ADBC"/>
                </a:solidFill>
                <a:latin typeface="Source Code Pro Medium" panose="020B0309030403020204" pitchFamily="49" charset="0"/>
                <a:ea typeface="Source Code Pro Medium" panose="020B0309030403020204" pitchFamily="49" charset="0"/>
              </a:rPr>
              <a:t>[</a:t>
            </a:r>
            <a:r>
              <a:rPr lang="en-US" sz="6000" dirty="0">
                <a:solidFill>
                  <a:srgbClr val="9773A4"/>
                </a:solidFill>
              </a:rPr>
              <a:t>GoF Design Patterns</a:t>
            </a:r>
            <a:r>
              <a:rPr lang="en-US" sz="6000" dirty="0" smtClean="0">
                <a:solidFill>
                  <a:srgbClr val="A7ADBC"/>
                </a:solidFill>
                <a:latin typeface="Source Code Pro Medium" panose="020B0309030403020204" pitchFamily="49" charset="0"/>
                <a:ea typeface="Source Code Pro Medium" panose="020B0309030403020204" pitchFamily="49" charset="0"/>
              </a:rPr>
              <a:t>]</a:t>
            </a:r>
          </a:p>
        </p:txBody>
      </p:sp>
      <p:pic>
        <p:nvPicPr>
          <p:cNvPr id="21" name="Imag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2369" y="199575"/>
            <a:ext cx="1014800" cy="1014800"/>
          </a:xfrm>
          <a:prstGeom prst="rect">
            <a:avLst/>
          </a:prstGeom>
        </p:spPr>
      </p:pic>
      <p:sp>
        <p:nvSpPr>
          <p:cNvPr id="4" name="Espace réservé du numéro de diapositive 3"/>
          <p:cNvSpPr>
            <a:spLocks noGrp="1"/>
          </p:cNvSpPr>
          <p:nvPr>
            <p:ph type="sldNum" sz="quarter" idx="12"/>
          </p:nvPr>
        </p:nvSpPr>
        <p:spPr/>
        <p:txBody>
          <a:bodyPr/>
          <a:lstStyle/>
          <a:p>
            <a:fld id="{47E1865D-4DEF-4B20-B0CB-5972AB581151}" type="slidenum">
              <a:rPr lang="en-US" smtClean="0"/>
              <a:t>1</a:t>
            </a:fld>
            <a:endParaRPr lang="en-US"/>
          </a:p>
        </p:txBody>
      </p:sp>
    </p:spTree>
    <p:extLst>
      <p:ext uri="{BB962C8B-B14F-4D97-AF65-F5344CB8AC3E}">
        <p14:creationId xmlns:p14="http://schemas.microsoft.com/office/powerpoint/2010/main" val="1740070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sp>
        <p:nvSpPr>
          <p:cNvPr id="3" name="Rectangle 2"/>
          <p:cNvSpPr/>
          <p:nvPr/>
        </p:nvSpPr>
        <p:spPr>
          <a:xfrm>
            <a:off x="507648" y="2017263"/>
            <a:ext cx="9268127" cy="7702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6000" dirty="0">
              <a:solidFill>
                <a:srgbClr val="A7ADBC"/>
              </a:solidFill>
              <a:latin typeface="Source Code Pro Medium" panose="020B0309030403020204" pitchFamily="49" charset="0"/>
              <a:ea typeface="Source Code Pro Medium" panose="020B0309030403020204" pitchFamily="49" charset="0"/>
            </a:endParaRPr>
          </a:p>
          <a:p>
            <a:pPr algn="ctr"/>
            <a:endParaRPr lang="en-US" sz="6000" dirty="0" smtClean="0">
              <a:solidFill>
                <a:srgbClr val="A7ADBC"/>
              </a:solidFill>
              <a:latin typeface="Source Code Pro Medium" panose="020B0309030403020204" pitchFamily="49" charset="0"/>
              <a:ea typeface="Source Code Pro Medium" panose="020B0309030403020204" pitchFamily="49" charset="0"/>
            </a:endParaRPr>
          </a:p>
          <a:p>
            <a:pPr algn="ctr"/>
            <a:r>
              <a:rPr lang="en-US" sz="6000" dirty="0" smtClean="0">
                <a:solidFill>
                  <a:srgbClr val="A7ADBC"/>
                </a:solidFill>
                <a:latin typeface="Source Code Pro Medium" panose="020B0309030403020204" pitchFamily="49" charset="0"/>
                <a:ea typeface="Source Code Pro Medium" panose="020B0309030403020204" pitchFamily="49" charset="0"/>
              </a:rPr>
              <a:t>[</a:t>
            </a:r>
            <a:r>
              <a:rPr lang="en-US" sz="8000" dirty="0" smtClean="0">
                <a:solidFill>
                  <a:srgbClr val="6BBBFF"/>
                </a:solidFill>
              </a:rPr>
              <a:t>Creational Patterns</a:t>
            </a:r>
            <a:r>
              <a:rPr lang="en-US" sz="6000" dirty="0" smtClean="0">
                <a:solidFill>
                  <a:srgbClr val="A7ADBC"/>
                </a:solidFill>
                <a:latin typeface="Source Code Pro Medium" panose="020B0309030403020204" pitchFamily="49" charset="0"/>
                <a:ea typeface="Source Code Pro Medium" panose="020B0309030403020204" pitchFamily="49" charset="0"/>
              </a:rPr>
              <a:t>]</a:t>
            </a:r>
            <a:endParaRPr lang="en-US" sz="6000" dirty="0">
              <a:solidFill>
                <a:srgbClr val="A7ADBC"/>
              </a:solidFill>
              <a:latin typeface="Source Code Pro Medium" panose="020B0309030403020204" pitchFamily="49" charset="0"/>
              <a:ea typeface="Source Code Pro Medium" panose="020B0309030403020204" pitchFamily="49" charset="0"/>
            </a:endParaRPr>
          </a:p>
          <a:p>
            <a:pPr algn="ctr"/>
            <a:endParaRPr lang="en-US" sz="6000" dirty="0">
              <a:solidFill>
                <a:srgbClr val="A7ADBC"/>
              </a:solidFill>
              <a:latin typeface="Source Code Pro Medium" panose="020B0309030403020204" pitchFamily="49" charset="0"/>
              <a:ea typeface="Source Code Pro Medium" panose="020B0309030403020204" pitchFamily="49" charset="0"/>
            </a:endParaRPr>
          </a:p>
        </p:txBody>
      </p:sp>
      <p:pic>
        <p:nvPicPr>
          <p:cNvPr id="21" name="Imag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2369" y="199575"/>
            <a:ext cx="1014800" cy="1014800"/>
          </a:xfrm>
          <a:prstGeom prst="rect">
            <a:avLst/>
          </a:prstGeom>
        </p:spPr>
      </p:pic>
      <p:sp>
        <p:nvSpPr>
          <p:cNvPr id="4" name="Espace réservé du numéro de diapositive 3"/>
          <p:cNvSpPr>
            <a:spLocks noGrp="1"/>
          </p:cNvSpPr>
          <p:nvPr>
            <p:ph type="sldNum" sz="quarter" idx="12"/>
          </p:nvPr>
        </p:nvSpPr>
        <p:spPr/>
        <p:txBody>
          <a:bodyPr/>
          <a:lstStyle/>
          <a:p>
            <a:fld id="{47E1865D-4DEF-4B20-B0CB-5972AB581151}" type="slidenum">
              <a:rPr lang="en-US" smtClean="0"/>
              <a:t>2</a:t>
            </a:fld>
            <a:endParaRPr lang="en-US"/>
          </a:p>
        </p:txBody>
      </p:sp>
    </p:spTree>
    <p:extLst>
      <p:ext uri="{BB962C8B-B14F-4D97-AF65-F5344CB8AC3E}">
        <p14:creationId xmlns:p14="http://schemas.microsoft.com/office/powerpoint/2010/main" val="319849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14" y="145754"/>
            <a:ext cx="1014800" cy="1014800"/>
          </a:xfrm>
          <a:prstGeom prst="rect">
            <a:avLst/>
          </a:prstGeom>
        </p:spPr>
      </p:pic>
      <p:sp>
        <p:nvSpPr>
          <p:cNvPr id="4" name="Rectangle 3"/>
          <p:cNvSpPr/>
          <p:nvPr/>
        </p:nvSpPr>
        <p:spPr>
          <a:xfrm>
            <a:off x="378849" y="8407532"/>
            <a:ext cx="9144000" cy="3908762"/>
          </a:xfrm>
          <a:prstGeom prst="rect">
            <a:avLst/>
          </a:prstGeom>
          <a:ln>
            <a:noFill/>
          </a:ln>
        </p:spPr>
        <p:txBody>
          <a:bodyPr wrap="square">
            <a:spAutoFit/>
          </a:bodyPr>
          <a:lstStyle/>
          <a:p>
            <a:r>
              <a:rPr lang="en-US" sz="2800" dirty="0">
                <a:solidFill>
                  <a:srgbClr val="A7ADBC"/>
                </a:solidFill>
                <a:latin typeface="Source Code Pro Medium" panose="020B0309030403020204" pitchFamily="49" charset="0"/>
                <a:ea typeface="Source Code Pro Medium" panose="020B0309030403020204" pitchFamily="49" charset="0"/>
              </a:rPr>
              <a:t>Example</a:t>
            </a:r>
          </a:p>
          <a:p>
            <a:pPr algn="just"/>
            <a:r>
              <a:rPr lang="en-US" sz="2000" dirty="0" smtClean="0">
                <a:solidFill>
                  <a:srgbClr val="75AA5F"/>
                </a:solidFill>
                <a:latin typeface="Source Code Pro" panose="020B0309030403020204" pitchFamily="49" charset="0"/>
                <a:ea typeface="Source Code Pro" panose="020B0309030403020204" pitchFamily="49" charset="0"/>
              </a:rPr>
              <a:t>&lt;For security, many application applications provides some sort of user &amp; group control. </a:t>
            </a:r>
            <a:r>
              <a:rPr lang="en-US" sz="2000" dirty="0" smtClean="0">
                <a:solidFill>
                  <a:srgbClr val="75AA5F"/>
                </a:solidFill>
                <a:latin typeface="Source Code Pro" panose="020B0309030403020204" pitchFamily="49" charset="0"/>
                <a:ea typeface="Source Code Pro" panose="020B0309030403020204" pitchFamily="49" charset="0"/>
              </a:rPr>
              <a:t>When the application need to create a user, it delegates the process to </a:t>
            </a:r>
            <a:r>
              <a:rPr lang="en-US" sz="2000" dirty="0">
                <a:solidFill>
                  <a:srgbClr val="75AA5F"/>
                </a:solidFill>
                <a:latin typeface="Source Code Pro" panose="020B0309030403020204" pitchFamily="49" charset="0"/>
                <a:ea typeface="Source Code Pro" panose="020B0309030403020204" pitchFamily="49" charset="0"/>
              </a:rPr>
              <a:t>various implementations. Most operations for each user will be handled by the parent user object, but the subclasses will specify the factory method that handles the distinctions in the creation of each type of user. Each of the AdminUser and StandardUser objects in a system extends the User object. The AdminUser object may do additional duties to assure access, whereas the StandardUser object may do the same to restrict access. </a:t>
            </a:r>
            <a:r>
              <a:rPr lang="en-US" sz="2000" dirty="0" smtClean="0">
                <a:solidFill>
                  <a:srgbClr val="75AA5F"/>
                </a:solidFill>
                <a:latin typeface="Source Code Pro" panose="020B0309030403020204" pitchFamily="49" charset="0"/>
                <a:ea typeface="Source Code Pro" panose="020B0309030403020204" pitchFamily="49" charset="0"/>
              </a:rPr>
              <a:t>/&gt;</a:t>
            </a:r>
            <a:endParaRPr lang="en-US" sz="2000" dirty="0">
              <a:solidFill>
                <a:srgbClr val="75AA5F"/>
              </a:solidFill>
              <a:latin typeface="Source Code Pro" panose="020B0309030403020204" pitchFamily="49" charset="0"/>
              <a:ea typeface="Source Code Pro" panose="020B0309030403020204" pitchFamily="49" charset="0"/>
            </a:endParaRPr>
          </a:p>
        </p:txBody>
      </p:sp>
      <p:sp>
        <p:nvSpPr>
          <p:cNvPr id="6" name="Rectangle 5"/>
          <p:cNvSpPr/>
          <p:nvPr/>
        </p:nvSpPr>
        <p:spPr>
          <a:xfrm>
            <a:off x="378849" y="5851509"/>
            <a:ext cx="9144000" cy="2369880"/>
          </a:xfrm>
          <a:prstGeom prst="rect">
            <a:avLst/>
          </a:prstGeom>
          <a:ln>
            <a:noFill/>
          </a:ln>
        </p:spPr>
        <p:txBody>
          <a:bodyPr wrap="square">
            <a:spAutoFit/>
          </a:bodyPr>
          <a:lstStyle/>
          <a:p>
            <a:pPr algn="just"/>
            <a:r>
              <a:rPr lang="en-US" sz="2800" dirty="0" smtClean="0">
                <a:solidFill>
                  <a:srgbClr val="A7ADBC"/>
                </a:solidFill>
                <a:latin typeface="Source Code Pro Medium" panose="020B0309030403020204" pitchFamily="49" charset="0"/>
                <a:ea typeface="Source Code Pro Medium" panose="020B0309030403020204" pitchFamily="49" charset="0"/>
              </a:rPr>
              <a:t>When?</a:t>
            </a:r>
            <a:r>
              <a:rPr lang="en-US" sz="2800" b="1" dirty="0" smtClean="0">
                <a:solidFill>
                  <a:srgbClr val="A7ADBC"/>
                </a:solidFill>
                <a:latin typeface="Source Code Pro Medium" panose="020B0309030403020204" pitchFamily="49" charset="0"/>
                <a:ea typeface="Source Code Pro Medium" panose="020B0309030403020204" pitchFamily="49" charset="0"/>
              </a:rPr>
              <a:t>	</a:t>
            </a:r>
            <a:endParaRPr lang="en-US" sz="2800" b="1" dirty="0">
              <a:solidFill>
                <a:srgbClr val="A7ADBC"/>
              </a:solidFill>
              <a:latin typeface="Source Code Pro Medium" panose="020B0309030403020204" pitchFamily="49" charset="0"/>
              <a:ea typeface="Source Code Pro Medium" panose="020B0309030403020204" pitchFamily="49" charset="0"/>
            </a:endParaRPr>
          </a:p>
          <a:p>
            <a:pPr algn="just"/>
            <a:r>
              <a:rPr lang="en-US" sz="2000" dirty="0">
                <a:solidFill>
                  <a:srgbClr val="75AA5F"/>
                </a:solidFill>
                <a:latin typeface="Source Code Pro" panose="020B0309030403020204" pitchFamily="49" charset="0"/>
                <a:ea typeface="Source Code Pro" panose="020B0309030403020204" pitchFamily="49" charset="0"/>
              </a:rPr>
              <a:t>&lt;It used :</a:t>
            </a:r>
          </a:p>
          <a:p>
            <a:pPr marL="285750" indent="-285750" algn="just">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A class will not know what classes it will be required to create</a:t>
            </a:r>
            <a:r>
              <a:rPr lang="en-US" sz="2000" dirty="0" smtClean="0">
                <a:solidFill>
                  <a:srgbClr val="75AA5F"/>
                </a:solidFill>
                <a:latin typeface="Source Code Pro" panose="020B0309030403020204" pitchFamily="49" charset="0"/>
                <a:ea typeface="Source Code Pro" panose="020B0309030403020204" pitchFamily="49" charset="0"/>
              </a:rPr>
              <a:t>.</a:t>
            </a:r>
          </a:p>
          <a:p>
            <a:pPr marL="285750" indent="-285750" algn="just">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Subclasses may specify what objects should be created.</a:t>
            </a:r>
          </a:p>
          <a:p>
            <a:pPr marL="285750" indent="-285750" algn="just">
              <a:buFont typeface="Arial" panose="020B0604020202020204" pitchFamily="34" charset="0"/>
              <a:buChar char="•"/>
            </a:pPr>
            <a:r>
              <a:rPr lang="en-US" sz="2000" dirty="0">
                <a:solidFill>
                  <a:srgbClr val="75AA5F"/>
                </a:solidFill>
                <a:latin typeface="Source Code Pro" panose="020B0309030403020204" pitchFamily="49" charset="0"/>
                <a:ea typeface="Source Code Pro" panose="020B0309030403020204" pitchFamily="49" charset="0"/>
              </a:rPr>
              <a:t>Parent classes wish to defer creation </a:t>
            </a:r>
            <a:r>
              <a:rPr lang="en-US" sz="2000" dirty="0" smtClean="0">
                <a:solidFill>
                  <a:srgbClr val="75AA5F"/>
                </a:solidFill>
                <a:latin typeface="Source Code Pro" panose="020B0309030403020204" pitchFamily="49" charset="0"/>
                <a:ea typeface="Source Code Pro" panose="020B0309030403020204" pitchFamily="49" charset="0"/>
              </a:rPr>
              <a:t>to their </a:t>
            </a:r>
            <a:r>
              <a:rPr lang="en-US" sz="2000" dirty="0">
                <a:solidFill>
                  <a:srgbClr val="75AA5F"/>
                </a:solidFill>
                <a:latin typeface="Source Code Pro" panose="020B0309030403020204" pitchFamily="49" charset="0"/>
                <a:ea typeface="Source Code Pro" panose="020B0309030403020204" pitchFamily="49" charset="0"/>
              </a:rPr>
              <a:t>subclasses./&gt;</a:t>
            </a:r>
            <a:endParaRPr lang="en-US" sz="2000" dirty="0">
              <a:solidFill>
                <a:srgbClr val="BAC35C"/>
              </a:solidFill>
              <a:latin typeface="Source Code Pro" panose="020B0309030403020204" pitchFamily="49" charset="0"/>
              <a:ea typeface="Source Code Pro" panose="020B0309030403020204" pitchFamily="49" charset="0"/>
            </a:endParaRPr>
          </a:p>
        </p:txBody>
      </p:sp>
      <p:sp>
        <p:nvSpPr>
          <p:cNvPr id="7" name="Rectangle 6"/>
          <p:cNvSpPr/>
          <p:nvPr/>
        </p:nvSpPr>
        <p:spPr>
          <a:xfrm>
            <a:off x="378849" y="4300042"/>
            <a:ext cx="9144000" cy="1446550"/>
          </a:xfrm>
          <a:prstGeom prst="rect">
            <a:avLst/>
          </a:prstGeom>
          <a:ln>
            <a:noFill/>
          </a:ln>
        </p:spPr>
        <p:txBody>
          <a:bodyPr wrap="square">
            <a:spAutoFit/>
          </a:bodyPr>
          <a:lstStyle/>
          <a:p>
            <a:pPr algn="just"/>
            <a:r>
              <a:rPr lang="en-US" sz="2800" dirty="0">
                <a:solidFill>
                  <a:srgbClr val="A7ADBC"/>
                </a:solidFill>
                <a:latin typeface="Source Code Pro Medium" panose="020B0309030403020204" pitchFamily="49" charset="0"/>
                <a:ea typeface="Source Code Pro Medium" panose="020B0309030403020204" pitchFamily="49" charset="0"/>
              </a:rPr>
              <a:t>Why?	</a:t>
            </a:r>
          </a:p>
          <a:p>
            <a:pPr algn="just">
              <a:lnSpc>
                <a:spcPct val="150000"/>
              </a:lnSpc>
            </a:pPr>
            <a:r>
              <a:rPr lang="en-US" dirty="0" smtClean="0">
                <a:solidFill>
                  <a:srgbClr val="75AA5F"/>
                </a:solidFill>
                <a:latin typeface="Source Code Pro" panose="020B0309030403020204" pitchFamily="49" charset="0"/>
                <a:ea typeface="Source Code Pro" panose="020B0309030403020204" pitchFamily="49" charset="0"/>
              </a:rPr>
              <a:t>&lt;</a:t>
            </a:r>
            <a:r>
              <a:rPr lang="en-US" sz="2000" dirty="0" smtClean="0">
                <a:solidFill>
                  <a:srgbClr val="75AA5F"/>
                </a:solidFill>
                <a:latin typeface="Source Code Pro" panose="020B0309030403020204" pitchFamily="49" charset="0"/>
                <a:ea typeface="Source Code Pro" panose="020B0309030403020204" pitchFamily="49" charset="0"/>
              </a:rPr>
              <a:t>Exposes a method for creating objects, allowing subclasses to control the actual creation process./&gt;</a:t>
            </a:r>
            <a:endParaRPr lang="en-US" sz="2000" dirty="0">
              <a:solidFill>
                <a:srgbClr val="75AA5F"/>
              </a:solidFill>
              <a:latin typeface="Source Code Pro" panose="020B0309030403020204" pitchFamily="49" charset="0"/>
              <a:ea typeface="Source Code Pro" panose="020B0309030403020204" pitchFamily="49" charset="0"/>
            </a:endParaRPr>
          </a:p>
        </p:txBody>
      </p:sp>
      <p:sp>
        <p:nvSpPr>
          <p:cNvPr id="13" name="Rectangle 12"/>
          <p:cNvSpPr/>
          <p:nvPr/>
        </p:nvSpPr>
        <p:spPr>
          <a:xfrm>
            <a:off x="378849" y="173092"/>
            <a:ext cx="8385588" cy="584775"/>
          </a:xfrm>
          <a:prstGeom prst="rect">
            <a:avLst/>
          </a:prstGeom>
        </p:spPr>
        <p:txBody>
          <a:bodyPr wrap="square">
            <a:spAutoFit/>
          </a:bodyPr>
          <a:lstStyle/>
          <a:p>
            <a:r>
              <a:rPr lang="en-US" sz="3200" dirty="0">
                <a:solidFill>
                  <a:srgbClr val="A7ADBC"/>
                </a:solidFill>
                <a:latin typeface="Source Code Pro" panose="020B0309030403020204" pitchFamily="49" charset="0"/>
                <a:ea typeface="Source Code Pro" panose="020B0309030403020204" pitchFamily="49" charset="0"/>
              </a:rPr>
              <a:t>[ What is </a:t>
            </a:r>
            <a:r>
              <a:rPr lang="en-US" sz="3200" dirty="0" smtClean="0">
                <a:solidFill>
                  <a:srgbClr val="6BBBFF"/>
                </a:solidFill>
                <a:latin typeface="Source Code Pro" panose="020B0309030403020204" pitchFamily="49" charset="0"/>
                <a:ea typeface="Source Code Pro" panose="020B0309030403020204" pitchFamily="49" charset="0"/>
              </a:rPr>
              <a:t>‘</a:t>
            </a:r>
            <a:r>
              <a:rPr lang="en-US" sz="3200" dirty="0" smtClean="0">
                <a:solidFill>
                  <a:srgbClr val="6BBBFF"/>
                </a:solidFill>
                <a:latin typeface="Source Code Pro Medium" panose="020B0309030403020204" pitchFamily="49" charset="0"/>
                <a:ea typeface="Source Code Pro Medium" panose="020B0309030403020204" pitchFamily="49" charset="0"/>
              </a:rPr>
              <a:t>Factory Method</a:t>
            </a:r>
            <a:r>
              <a:rPr lang="en-US" sz="3200" dirty="0" smtClean="0">
                <a:solidFill>
                  <a:srgbClr val="6BBBFF"/>
                </a:solidFill>
                <a:latin typeface="Source Code Pro Black" panose="020B0309030403020204" pitchFamily="49" charset="0"/>
                <a:ea typeface="Source Code Pro Black" panose="020B0309030403020204" pitchFamily="49" charset="0"/>
              </a:rPr>
              <a:t>’</a:t>
            </a:r>
            <a:r>
              <a:rPr lang="en-US" sz="3200" dirty="0" smtClean="0">
                <a:solidFill>
                  <a:srgbClr val="A7ADBC"/>
                </a:solidFill>
                <a:latin typeface="Source Code Pro" panose="020B0309030403020204" pitchFamily="49" charset="0"/>
                <a:ea typeface="Source Code Pro" panose="020B0309030403020204" pitchFamily="49" charset="0"/>
              </a:rPr>
              <a:t>? </a:t>
            </a:r>
            <a:r>
              <a:rPr lang="en-US" sz="3200" dirty="0">
                <a:solidFill>
                  <a:srgbClr val="A7ADBC"/>
                </a:solidFill>
                <a:latin typeface="Source Code Pro" panose="020B0309030403020204" pitchFamily="49" charset="0"/>
                <a:ea typeface="Source Code Pro" panose="020B0309030403020204" pitchFamily="49" charset="0"/>
              </a:rPr>
              <a:t>]</a:t>
            </a:r>
            <a:endParaRPr lang="en-US" sz="3200" b="1" dirty="0">
              <a:solidFill>
                <a:srgbClr val="A7ADBC"/>
              </a:solidFill>
              <a:latin typeface="Source Code Pro" panose="020B0309030403020204" pitchFamily="49" charset="0"/>
              <a:ea typeface="Source Code Pro" panose="020B0309030403020204" pitchFamily="49" charset="0"/>
            </a:endParaRPr>
          </a:p>
        </p:txBody>
      </p:sp>
      <p:sp>
        <p:nvSpPr>
          <p:cNvPr id="3" name="Espace réservé du numéro de diapositive 2"/>
          <p:cNvSpPr>
            <a:spLocks noGrp="1"/>
          </p:cNvSpPr>
          <p:nvPr>
            <p:ph type="sldNum" sz="quarter" idx="12"/>
          </p:nvPr>
        </p:nvSpPr>
        <p:spPr/>
        <p:txBody>
          <a:bodyPr/>
          <a:lstStyle/>
          <a:p>
            <a:fld id="{47E1865D-4DEF-4B20-B0CB-5972AB581151}" type="slidenum">
              <a:rPr lang="en-US" smtClean="0"/>
              <a:t>3</a:t>
            </a:fld>
            <a:endParaRPr lang="en-US" dirty="0"/>
          </a:p>
        </p:txBody>
      </p:sp>
      <p:sp>
        <p:nvSpPr>
          <p:cNvPr id="11" name="Rectangle 10"/>
          <p:cNvSpPr/>
          <p:nvPr/>
        </p:nvSpPr>
        <p:spPr>
          <a:xfrm>
            <a:off x="464388" y="653154"/>
            <a:ext cx="3416320" cy="505395"/>
          </a:xfrm>
          <a:prstGeom prst="rect">
            <a:avLst/>
          </a:prstGeom>
        </p:spPr>
        <p:txBody>
          <a:bodyPr wrap="none">
            <a:spAutoFit/>
          </a:bodyPr>
          <a:lstStyle/>
          <a:p>
            <a:pPr>
              <a:lnSpc>
                <a:spcPct val="150000"/>
              </a:lnSpc>
            </a:pPr>
            <a:r>
              <a:rPr lang="en-US" sz="2000" dirty="0" smtClean="0">
                <a:solidFill>
                  <a:srgbClr val="A7ADBC"/>
                </a:solidFill>
                <a:latin typeface="Source Code Pro SemiBold" panose="020B0309030403020204" pitchFamily="49" charset="0"/>
                <a:ea typeface="Source Code Pro SemiBold" panose="020B0309030403020204" pitchFamily="49" charset="0"/>
              </a:rPr>
              <a:t>[ </a:t>
            </a:r>
            <a:r>
              <a:rPr lang="en-US" sz="2000" dirty="0" smtClean="0">
                <a:solidFill>
                  <a:srgbClr val="3674BA"/>
                </a:solidFill>
                <a:latin typeface="Source Code Pro SemiBold" panose="020B0309030403020204" pitchFamily="49" charset="0"/>
                <a:ea typeface="Source Code Pro SemiBold" panose="020B0309030403020204" pitchFamily="49" charset="0"/>
              </a:rPr>
              <a:t>Object Creational </a:t>
            </a:r>
            <a:r>
              <a:rPr lang="en-US" sz="2000" dirty="0" smtClean="0">
                <a:solidFill>
                  <a:srgbClr val="A7ADBC"/>
                </a:solidFill>
                <a:latin typeface="Source Code Pro SemiBold" panose="020B0309030403020204" pitchFamily="49" charset="0"/>
                <a:ea typeface="Source Code Pro SemiBold" panose="020B0309030403020204" pitchFamily="49" charset="0"/>
              </a:rPr>
              <a:t>]</a:t>
            </a:r>
            <a:endParaRPr lang="en-US" sz="2000" dirty="0">
              <a:solidFill>
                <a:srgbClr val="A7ADBC"/>
              </a:solidFill>
              <a:latin typeface="Source Code Pro SemiBold" panose="020B0309030403020204" pitchFamily="49" charset="0"/>
              <a:ea typeface="Source Code Pro SemiBold" panose="020B0309030403020204" pitchFamily="49" charset="0"/>
            </a:endParaRPr>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544" y="601382"/>
            <a:ext cx="7365079" cy="4330159"/>
          </a:xfrm>
          <a:prstGeom prst="rect">
            <a:avLst/>
          </a:prstGeom>
        </p:spPr>
      </p:pic>
    </p:spTree>
    <p:extLst>
      <p:ext uri="{BB962C8B-B14F-4D97-AF65-F5344CB8AC3E}">
        <p14:creationId xmlns:p14="http://schemas.microsoft.com/office/powerpoint/2010/main" val="982526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667" y="311197"/>
            <a:ext cx="799787" cy="799787"/>
          </a:xfrm>
          <a:prstGeom prst="rect">
            <a:avLst/>
          </a:prstGeom>
        </p:spPr>
      </p:pic>
      <p:sp>
        <p:nvSpPr>
          <p:cNvPr id="2" name="Rectangle 1"/>
          <p:cNvSpPr/>
          <p:nvPr/>
        </p:nvSpPr>
        <p:spPr>
          <a:xfrm>
            <a:off x="294819" y="4051624"/>
            <a:ext cx="9694570" cy="5170646"/>
          </a:xfrm>
          <a:prstGeom prst="rect">
            <a:avLst/>
          </a:prstGeom>
        </p:spPr>
        <p:txBody>
          <a:bodyPr wrap="square">
            <a:spAutoFit/>
          </a:bodyPr>
          <a:lstStyle/>
          <a:p>
            <a:pPr algn="just">
              <a:lnSpc>
                <a:spcPct val="150000"/>
              </a:lnSpc>
            </a:pPr>
            <a:r>
              <a:rPr lang="en-US" sz="2000" dirty="0" smtClean="0">
                <a:solidFill>
                  <a:srgbClr val="75AA5F"/>
                </a:solidFill>
                <a:latin typeface="Source Code Pro" panose="020B0309030403020204" pitchFamily="49" charset="0"/>
                <a:ea typeface="Source Code Pro" panose="020B0309030403020204" pitchFamily="49" charset="0"/>
              </a:rPr>
              <a:t>&lt;We are going to</a:t>
            </a:r>
            <a:r>
              <a:rPr lang="en-US" sz="2000" dirty="0" smtClean="0">
                <a:solidFill>
                  <a:srgbClr val="75AA5F"/>
                </a:solidFill>
                <a:latin typeface="Source Code Pro" panose="020B0309030403020204" pitchFamily="49" charset="0"/>
                <a:ea typeface="Source Code Pro" panose="020B0309030403020204" pitchFamily="49" charset="0"/>
              </a:rPr>
              <a:t>:</a:t>
            </a:r>
          </a:p>
          <a:p>
            <a:pPr algn="just">
              <a:lnSpc>
                <a:spcPct val="150000"/>
              </a:lnSpc>
            </a:pPr>
            <a:endParaRPr lang="en-US" sz="2000" dirty="0" smtClean="0">
              <a:solidFill>
                <a:srgbClr val="75AA5F"/>
              </a:solidFill>
              <a:latin typeface="Source Code Pro" panose="020B0309030403020204" pitchFamily="49" charset="0"/>
              <a:ea typeface="Source Code Pro" panose="020B0309030403020204" pitchFamily="49" charset="0"/>
            </a:endParaRPr>
          </a:p>
          <a:p>
            <a:pPr marL="342900" indent="-342900" algn="just">
              <a:lnSpc>
                <a:spcPct val="150000"/>
              </a:lnSpc>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Create </a:t>
            </a:r>
            <a:r>
              <a:rPr lang="en-US" sz="2000" dirty="0" smtClean="0">
                <a:solidFill>
                  <a:srgbClr val="BC3F3C"/>
                </a:solidFill>
                <a:latin typeface="Source Code Pro" panose="020B0309030403020204" pitchFamily="49" charset="0"/>
                <a:ea typeface="Source Code Pro" panose="020B0309030403020204" pitchFamily="49" charset="0"/>
              </a:rPr>
              <a:t>interface </a:t>
            </a:r>
            <a:r>
              <a:rPr lang="en-US" sz="2000" b="1" dirty="0" smtClean="0">
                <a:solidFill>
                  <a:srgbClr val="FFC000"/>
                </a:solidFill>
                <a:latin typeface="Source Code Pro" panose="020B0309030403020204" pitchFamily="49" charset="0"/>
                <a:ea typeface="Source Code Pro" panose="020B0309030403020204" pitchFamily="49" charset="0"/>
              </a:rPr>
              <a:t>Polygon.</a:t>
            </a:r>
          </a:p>
          <a:p>
            <a:pPr algn="just">
              <a:lnSpc>
                <a:spcPct val="150000"/>
              </a:lnSpc>
            </a:pPr>
            <a:endParaRPr lang="en-US" sz="2000" b="1" dirty="0" smtClean="0">
              <a:solidFill>
                <a:srgbClr val="FFC000"/>
              </a:solidFill>
              <a:latin typeface="Source Code Pro" panose="020B0309030403020204" pitchFamily="49" charset="0"/>
              <a:ea typeface="Source Code Pro" panose="020B0309030403020204" pitchFamily="49" charset="0"/>
            </a:endParaRPr>
          </a:p>
          <a:p>
            <a:pPr marL="342900" indent="-342900" algn="just">
              <a:lnSpc>
                <a:spcPct val="150000"/>
              </a:lnSpc>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Create a concrete implementation of </a:t>
            </a:r>
            <a:r>
              <a:rPr lang="en-US" sz="2000" b="1" dirty="0" smtClean="0">
                <a:solidFill>
                  <a:srgbClr val="BAC35C"/>
                </a:solidFill>
                <a:latin typeface="Source Code Pro" panose="020B0309030403020204" pitchFamily="49" charset="0"/>
                <a:ea typeface="Source Code Pro" panose="020B0309030403020204" pitchFamily="49" charset="0"/>
              </a:rPr>
              <a:t>Triangle</a:t>
            </a:r>
            <a:r>
              <a:rPr lang="en-US" sz="2000" dirty="0" smtClean="0">
                <a:solidFill>
                  <a:srgbClr val="75AA5F"/>
                </a:solidFill>
                <a:latin typeface="Source Code Pro" panose="020B0309030403020204" pitchFamily="49" charset="0"/>
                <a:ea typeface="Source Code Pro" panose="020B0309030403020204" pitchFamily="49" charset="0"/>
              </a:rPr>
              <a:t>, </a:t>
            </a:r>
            <a:r>
              <a:rPr lang="en-US" sz="2000" b="1" dirty="0" smtClean="0">
                <a:solidFill>
                  <a:srgbClr val="BAC35C"/>
                </a:solidFill>
                <a:latin typeface="Source Code Pro" panose="020B0309030403020204" pitchFamily="49" charset="0"/>
                <a:ea typeface="Source Code Pro" panose="020B0309030403020204" pitchFamily="49" charset="0"/>
              </a:rPr>
              <a:t>Square</a:t>
            </a:r>
            <a:r>
              <a:rPr lang="en-US" sz="2000" dirty="0" smtClean="0">
                <a:solidFill>
                  <a:srgbClr val="75AA5F"/>
                </a:solidFill>
                <a:latin typeface="Source Code Pro" panose="020B0309030403020204" pitchFamily="49" charset="0"/>
                <a:ea typeface="Source Code Pro" panose="020B0309030403020204" pitchFamily="49" charset="0"/>
              </a:rPr>
              <a:t>, </a:t>
            </a:r>
            <a:r>
              <a:rPr lang="en-US" sz="2000" b="1" dirty="0" smtClean="0">
                <a:solidFill>
                  <a:srgbClr val="BAC35C"/>
                </a:solidFill>
                <a:latin typeface="Source Code Pro" panose="020B0309030403020204" pitchFamily="49" charset="0"/>
                <a:ea typeface="Source Code Pro" panose="020B0309030403020204" pitchFamily="49" charset="0"/>
              </a:rPr>
              <a:t>Pentagon</a:t>
            </a:r>
            <a:r>
              <a:rPr lang="en-US" sz="2000" dirty="0" smtClean="0">
                <a:solidFill>
                  <a:srgbClr val="75AA5F"/>
                </a:solidFill>
                <a:latin typeface="Source Code Pro" panose="020B0309030403020204" pitchFamily="49" charset="0"/>
                <a:ea typeface="Source Code Pro" panose="020B0309030403020204" pitchFamily="49" charset="0"/>
              </a:rPr>
              <a:t> </a:t>
            </a:r>
            <a:r>
              <a:rPr lang="en-US" sz="2000" dirty="0" smtClean="0">
                <a:solidFill>
                  <a:srgbClr val="75AA5F"/>
                </a:solidFill>
                <a:latin typeface="Source Code Pro" panose="020B0309030403020204" pitchFamily="49" charset="0"/>
                <a:ea typeface="Source Code Pro" panose="020B0309030403020204" pitchFamily="49" charset="0"/>
              </a:rPr>
              <a:t>for </a:t>
            </a:r>
            <a:r>
              <a:rPr lang="en-US" sz="2000" b="1" dirty="0">
                <a:solidFill>
                  <a:srgbClr val="FFC000"/>
                </a:solidFill>
                <a:latin typeface="Source Code Pro" panose="020B0309030403020204" pitchFamily="49" charset="0"/>
                <a:ea typeface="Source Code Pro" panose="020B0309030403020204" pitchFamily="49" charset="0"/>
              </a:rPr>
              <a:t>Polygon</a:t>
            </a:r>
            <a:r>
              <a:rPr lang="en-US" sz="2000" dirty="0" smtClean="0">
                <a:solidFill>
                  <a:srgbClr val="75AA5F"/>
                </a:solidFill>
                <a:latin typeface="Source Code Pro" panose="020B0309030403020204" pitchFamily="49" charset="0"/>
                <a:ea typeface="Source Code Pro" panose="020B0309030403020204" pitchFamily="49" charset="0"/>
              </a:rPr>
              <a:t> interface.</a:t>
            </a:r>
          </a:p>
          <a:p>
            <a:pPr algn="just">
              <a:lnSpc>
                <a:spcPct val="150000"/>
              </a:lnSpc>
            </a:pPr>
            <a:endParaRPr lang="en-US" sz="2000" dirty="0" smtClean="0">
              <a:solidFill>
                <a:srgbClr val="75AA5F"/>
              </a:solidFill>
              <a:latin typeface="Source Code Pro" panose="020B0309030403020204" pitchFamily="49" charset="0"/>
              <a:ea typeface="Source Code Pro" panose="020B0309030403020204" pitchFamily="49" charset="0"/>
            </a:endParaRPr>
          </a:p>
          <a:p>
            <a:pPr marL="342900" indent="-342900" algn="just">
              <a:lnSpc>
                <a:spcPct val="150000"/>
              </a:lnSpc>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Implement </a:t>
            </a:r>
            <a:r>
              <a:rPr lang="en-US" sz="2000" dirty="0" smtClean="0">
                <a:solidFill>
                  <a:srgbClr val="75AA5F"/>
                </a:solidFill>
                <a:latin typeface="Source Code Pro" panose="020B0309030403020204" pitchFamily="49" charset="0"/>
                <a:ea typeface="Source Code Pro" panose="020B0309030403020204" pitchFamily="49" charset="0"/>
              </a:rPr>
              <a:t>class factory </a:t>
            </a:r>
            <a:r>
              <a:rPr lang="en-US" sz="2000" b="1" dirty="0" smtClean="0">
                <a:solidFill>
                  <a:srgbClr val="FFC000"/>
                </a:solidFill>
                <a:latin typeface="Source Code Pro" panose="020B0309030403020204" pitchFamily="49" charset="0"/>
                <a:ea typeface="Source Code Pro" panose="020B0309030403020204" pitchFamily="49" charset="0"/>
              </a:rPr>
              <a:t>PolygonFactory</a:t>
            </a:r>
            <a:r>
              <a:rPr lang="en-US" sz="2000" dirty="0" smtClean="0">
                <a:solidFill>
                  <a:srgbClr val="75AA5F"/>
                </a:solidFill>
                <a:latin typeface="Source Code Pro" panose="020B0309030403020204" pitchFamily="49" charset="0"/>
                <a:ea typeface="Source Code Pro" panose="020B0309030403020204" pitchFamily="49" charset="0"/>
              </a:rPr>
              <a:t> that has a polygon factory </a:t>
            </a:r>
            <a:r>
              <a:rPr lang="en-US" sz="2000" b="1" dirty="0" smtClean="0">
                <a:solidFill>
                  <a:srgbClr val="6BBBFF"/>
                </a:solidFill>
                <a:latin typeface="Source Code Pro" panose="020B0309030403020204" pitchFamily="49" charset="0"/>
                <a:ea typeface="Source Code Pro" panose="020B0309030403020204" pitchFamily="49" charset="0"/>
              </a:rPr>
              <a:t>getPolygone()</a:t>
            </a:r>
            <a:r>
              <a:rPr lang="en-US" sz="2000" dirty="0" smtClean="0">
                <a:solidFill>
                  <a:srgbClr val="6BBBFF"/>
                </a:solidFill>
                <a:latin typeface="Source Code Pro" panose="020B0309030403020204" pitchFamily="49" charset="0"/>
                <a:ea typeface="Source Code Pro" panose="020B0309030403020204" pitchFamily="49" charset="0"/>
              </a:rPr>
              <a:t> </a:t>
            </a:r>
            <a:r>
              <a:rPr lang="en-US" sz="2000" dirty="0" smtClean="0">
                <a:solidFill>
                  <a:srgbClr val="75AA5F"/>
                </a:solidFill>
                <a:latin typeface="Source Code Pro" panose="020B0309030403020204" pitchFamily="49" charset="0"/>
                <a:ea typeface="Source Code Pro" panose="020B0309030403020204" pitchFamily="49" charset="0"/>
              </a:rPr>
              <a:t>which takes the number of sides as an argument &amp; returns the appropriate implementation of this </a:t>
            </a:r>
            <a:r>
              <a:rPr lang="en-US" sz="2000" dirty="0" smtClean="0">
                <a:solidFill>
                  <a:srgbClr val="75AA5F"/>
                </a:solidFill>
                <a:latin typeface="Source Code Pro" panose="020B0309030403020204" pitchFamily="49" charset="0"/>
                <a:ea typeface="Source Code Pro" panose="020B0309030403020204" pitchFamily="49" charset="0"/>
              </a:rPr>
              <a:t>abstraction</a:t>
            </a:r>
            <a:r>
              <a:rPr lang="en-US" sz="2000" dirty="0" smtClean="0">
                <a:solidFill>
                  <a:srgbClr val="75AA5F"/>
                </a:solidFill>
                <a:latin typeface="Source Code Pro" panose="020B0309030403020204" pitchFamily="49" charset="0"/>
                <a:ea typeface="Source Code Pro" panose="020B0309030403020204" pitchFamily="49" charset="0"/>
              </a:rPr>
              <a:t>./&gt;</a:t>
            </a:r>
            <a:endParaRPr lang="en-US" sz="2000" dirty="0">
              <a:solidFill>
                <a:srgbClr val="BAC35C"/>
              </a:solidFill>
              <a:latin typeface="Source Code Pro" panose="020B0309030403020204" pitchFamily="49" charset="0"/>
              <a:ea typeface="Source Code Pro" panose="020B0309030403020204" pitchFamily="49" charset="0"/>
            </a:endParaRPr>
          </a:p>
        </p:txBody>
      </p:sp>
      <p:sp>
        <p:nvSpPr>
          <p:cNvPr id="6" name="Rectangle 5"/>
          <p:cNvSpPr/>
          <p:nvPr/>
        </p:nvSpPr>
        <p:spPr>
          <a:xfrm>
            <a:off x="348236" y="203260"/>
            <a:ext cx="9490325" cy="1015663"/>
          </a:xfrm>
          <a:prstGeom prst="rect">
            <a:avLst/>
          </a:prstGeom>
        </p:spPr>
        <p:txBody>
          <a:bodyPr wrap="square">
            <a:spAutoFit/>
          </a:bodyPr>
          <a:lstStyle/>
          <a:p>
            <a:r>
              <a:rPr lang="en-US" sz="3200" dirty="0" smtClean="0">
                <a:solidFill>
                  <a:srgbClr val="6BBBFF"/>
                </a:solidFill>
                <a:latin typeface="Source Code Pro Black" panose="020B0309030403020204" pitchFamily="49" charset="0"/>
                <a:ea typeface="Source Code Pro Black" panose="020B0309030403020204" pitchFamily="49" charset="0"/>
              </a:rPr>
              <a:t>‘</a:t>
            </a:r>
            <a:r>
              <a:rPr lang="en-US" sz="3200" dirty="0">
                <a:solidFill>
                  <a:srgbClr val="6BBBFF"/>
                </a:solidFill>
                <a:latin typeface="Source Code Pro Medium" panose="020B0309030403020204" pitchFamily="49" charset="0"/>
                <a:ea typeface="Source Code Pro Medium" panose="020B0309030403020204" pitchFamily="49" charset="0"/>
              </a:rPr>
              <a:t>Factory Method</a:t>
            </a:r>
            <a:r>
              <a:rPr lang="en-US" sz="3200" dirty="0" smtClean="0">
                <a:solidFill>
                  <a:srgbClr val="6BBBFF"/>
                </a:solidFill>
                <a:latin typeface="Source Code Pro Black" panose="020B0309030403020204" pitchFamily="49" charset="0"/>
                <a:ea typeface="Source Code Pro Black" panose="020B0309030403020204" pitchFamily="49" charset="0"/>
              </a:rPr>
              <a:t>’</a:t>
            </a:r>
            <a:endParaRPr lang="en-US" sz="3200" dirty="0" smtClean="0">
              <a:solidFill>
                <a:srgbClr val="6BBBFF"/>
              </a:solidFill>
              <a:latin typeface="Source Code Pro Black" panose="020B0309030403020204" pitchFamily="49" charset="0"/>
              <a:ea typeface="Source Code Pro Black" panose="020B0309030403020204" pitchFamily="49" charset="0"/>
            </a:endParaRPr>
          </a:p>
          <a:p>
            <a:pPr algn="ctr"/>
            <a:r>
              <a:rPr lang="en-US" sz="2800" dirty="0" smtClean="0">
                <a:solidFill>
                  <a:srgbClr val="A7ADBC"/>
                </a:solidFill>
                <a:latin typeface="Source Code Pro Black" panose="020B0309030403020204" pitchFamily="49" charset="0"/>
                <a:ea typeface="Source Code Pro Black" panose="020B0309030403020204" pitchFamily="49" charset="0"/>
              </a:rPr>
              <a:t>[</a:t>
            </a:r>
            <a:r>
              <a:rPr lang="en-US" sz="2800" dirty="0" smtClean="0">
                <a:solidFill>
                  <a:srgbClr val="A7ADBC"/>
                </a:solidFill>
                <a:latin typeface="Source Code Pro Medium" panose="020B0309030403020204" pitchFamily="49" charset="0"/>
                <a:ea typeface="Source Code Pro Medium" panose="020B0309030403020204" pitchFamily="49" charset="0"/>
              </a:rPr>
              <a:t>Implementation &amp; Testing</a:t>
            </a:r>
            <a:r>
              <a:rPr lang="en-US" sz="2800" dirty="0" smtClean="0">
                <a:solidFill>
                  <a:srgbClr val="A7ADBC"/>
                </a:solidFill>
                <a:latin typeface="Source Code Pro Black" panose="020B0309030403020204" pitchFamily="49" charset="0"/>
                <a:ea typeface="Source Code Pro Black" panose="020B0309030403020204" pitchFamily="49" charset="0"/>
              </a:rPr>
              <a:t>]</a:t>
            </a:r>
            <a:endParaRPr lang="en-US" sz="2800" b="1" dirty="0">
              <a:solidFill>
                <a:srgbClr val="A7ADBC"/>
              </a:solidFill>
              <a:latin typeface="Source Code Pro Medium" panose="020B0309030403020204" pitchFamily="49" charset="0"/>
              <a:ea typeface="Source Code Pro Medium" panose="020B0309030403020204" pitchFamily="49" charset="0"/>
            </a:endParaRPr>
          </a:p>
        </p:txBody>
      </p:sp>
      <p:sp>
        <p:nvSpPr>
          <p:cNvPr id="4" name="Espace réservé du numéro de diapositive 3"/>
          <p:cNvSpPr>
            <a:spLocks noGrp="1"/>
          </p:cNvSpPr>
          <p:nvPr>
            <p:ph type="sldNum" sz="quarter" idx="12"/>
          </p:nvPr>
        </p:nvSpPr>
        <p:spPr/>
        <p:txBody>
          <a:bodyPr/>
          <a:lstStyle/>
          <a:p>
            <a:fld id="{47E1865D-4DEF-4B20-B0CB-5972AB581151}" type="slidenum">
              <a:rPr lang="en-US" smtClean="0"/>
              <a:t>4</a:t>
            </a:fld>
            <a:endParaRPr lang="en-US"/>
          </a:p>
        </p:txBody>
      </p:sp>
    </p:spTree>
    <p:extLst>
      <p:ext uri="{BB962C8B-B14F-4D97-AF65-F5344CB8AC3E}">
        <p14:creationId xmlns:p14="http://schemas.microsoft.com/office/powerpoint/2010/main" val="4048972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667" y="311197"/>
            <a:ext cx="799787" cy="799787"/>
          </a:xfrm>
          <a:prstGeom prst="rect">
            <a:avLst/>
          </a:prstGeom>
        </p:spPr>
      </p:pic>
      <p:sp>
        <p:nvSpPr>
          <p:cNvPr id="6" name="Rectangle 5"/>
          <p:cNvSpPr/>
          <p:nvPr/>
        </p:nvSpPr>
        <p:spPr>
          <a:xfrm>
            <a:off x="348236" y="203260"/>
            <a:ext cx="9490325" cy="1015663"/>
          </a:xfrm>
          <a:prstGeom prst="rect">
            <a:avLst/>
          </a:prstGeom>
        </p:spPr>
        <p:txBody>
          <a:bodyPr wrap="square">
            <a:spAutoFit/>
          </a:bodyPr>
          <a:lstStyle/>
          <a:p>
            <a:r>
              <a:rPr lang="en-US" sz="3200" dirty="0" smtClean="0">
                <a:solidFill>
                  <a:srgbClr val="6BBBFF"/>
                </a:solidFill>
                <a:latin typeface="Source Code Pro Black" panose="020B0309030403020204" pitchFamily="49" charset="0"/>
                <a:ea typeface="Source Code Pro Black" panose="020B0309030403020204" pitchFamily="49" charset="0"/>
              </a:rPr>
              <a:t>‘</a:t>
            </a:r>
            <a:r>
              <a:rPr lang="en-US" sz="3200" dirty="0">
                <a:solidFill>
                  <a:srgbClr val="6BBBFF"/>
                </a:solidFill>
                <a:latin typeface="Source Code Pro Medium" panose="020B0309030403020204" pitchFamily="49" charset="0"/>
                <a:ea typeface="Source Code Pro Medium" panose="020B0309030403020204" pitchFamily="49" charset="0"/>
              </a:rPr>
              <a:t>Factory Method</a:t>
            </a:r>
            <a:r>
              <a:rPr lang="en-US" sz="3200" dirty="0" smtClean="0">
                <a:solidFill>
                  <a:srgbClr val="6BBBFF"/>
                </a:solidFill>
                <a:latin typeface="Source Code Pro Black" panose="020B0309030403020204" pitchFamily="49" charset="0"/>
                <a:ea typeface="Source Code Pro Black" panose="020B0309030403020204" pitchFamily="49" charset="0"/>
              </a:rPr>
              <a:t>’</a:t>
            </a:r>
            <a:endParaRPr lang="en-US" sz="3200" dirty="0" smtClean="0">
              <a:solidFill>
                <a:srgbClr val="6BBBFF"/>
              </a:solidFill>
              <a:latin typeface="Source Code Pro Black" panose="020B0309030403020204" pitchFamily="49" charset="0"/>
              <a:ea typeface="Source Code Pro Black" panose="020B0309030403020204" pitchFamily="49" charset="0"/>
            </a:endParaRPr>
          </a:p>
          <a:p>
            <a:pPr algn="ctr"/>
            <a:r>
              <a:rPr lang="en-US" sz="2800" dirty="0" smtClean="0">
                <a:solidFill>
                  <a:srgbClr val="A7ADBC"/>
                </a:solidFill>
                <a:latin typeface="Source Code Pro Black" panose="020B0309030403020204" pitchFamily="49" charset="0"/>
                <a:ea typeface="Source Code Pro Black" panose="020B0309030403020204" pitchFamily="49" charset="0"/>
              </a:rPr>
              <a:t>[</a:t>
            </a:r>
            <a:r>
              <a:rPr lang="en-US" sz="2800" dirty="0" smtClean="0">
                <a:solidFill>
                  <a:srgbClr val="A7ADBC"/>
                </a:solidFill>
                <a:latin typeface="Source Code Pro Medium" panose="020B0309030403020204" pitchFamily="49" charset="0"/>
                <a:ea typeface="Source Code Pro Medium" panose="020B0309030403020204" pitchFamily="49" charset="0"/>
              </a:rPr>
              <a:t>Implementation &amp; Testing</a:t>
            </a:r>
            <a:r>
              <a:rPr lang="en-US" sz="2800" dirty="0" smtClean="0">
                <a:solidFill>
                  <a:srgbClr val="A7ADBC"/>
                </a:solidFill>
                <a:latin typeface="Source Code Pro Black" panose="020B0309030403020204" pitchFamily="49" charset="0"/>
                <a:ea typeface="Source Code Pro Black" panose="020B0309030403020204" pitchFamily="49" charset="0"/>
              </a:rPr>
              <a:t>]</a:t>
            </a:r>
            <a:endParaRPr lang="en-US" sz="2800" b="1" dirty="0">
              <a:solidFill>
                <a:srgbClr val="A7ADBC"/>
              </a:solidFill>
              <a:latin typeface="Source Code Pro Medium" panose="020B0309030403020204" pitchFamily="49" charset="0"/>
              <a:ea typeface="Source Code Pro Medium" panose="020B0309030403020204" pitchFamily="49" charset="0"/>
            </a:endParaRPr>
          </a:p>
        </p:txBody>
      </p:sp>
      <p:sp>
        <p:nvSpPr>
          <p:cNvPr id="4" name="Espace réservé du numéro de diapositive 3"/>
          <p:cNvSpPr>
            <a:spLocks noGrp="1"/>
          </p:cNvSpPr>
          <p:nvPr>
            <p:ph type="sldNum" sz="quarter" idx="12"/>
          </p:nvPr>
        </p:nvSpPr>
        <p:spPr/>
        <p:txBody>
          <a:bodyPr/>
          <a:lstStyle/>
          <a:p>
            <a:fld id="{47E1865D-4DEF-4B20-B0CB-5972AB581151}" type="slidenum">
              <a:rPr lang="en-US" smtClean="0"/>
              <a:t>5</a:t>
            </a:fld>
            <a:endParaRPr lang="en-US"/>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271" y="1424701"/>
            <a:ext cx="4352962" cy="137046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271" y="3111385"/>
            <a:ext cx="6200078" cy="2544091"/>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271" y="5971692"/>
            <a:ext cx="6200078" cy="2892775"/>
          </a:xfrm>
          <a:prstGeom prst="rect">
            <a:avLst/>
          </a:prstGeom>
        </p:spPr>
      </p:pic>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271" y="9291119"/>
            <a:ext cx="6733923" cy="2625569"/>
          </a:xfrm>
          <a:prstGeom prst="rect">
            <a:avLst/>
          </a:prstGeom>
        </p:spPr>
      </p:pic>
    </p:spTree>
    <p:extLst>
      <p:ext uri="{BB962C8B-B14F-4D97-AF65-F5344CB8AC3E}">
        <p14:creationId xmlns:p14="http://schemas.microsoft.com/office/powerpoint/2010/main" val="3230373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667" y="311197"/>
            <a:ext cx="799787" cy="799787"/>
          </a:xfrm>
          <a:prstGeom prst="rect">
            <a:avLst/>
          </a:prstGeom>
        </p:spPr>
      </p:pic>
      <p:sp>
        <p:nvSpPr>
          <p:cNvPr id="6" name="Rectangle 5"/>
          <p:cNvSpPr/>
          <p:nvPr/>
        </p:nvSpPr>
        <p:spPr>
          <a:xfrm>
            <a:off x="348236" y="203260"/>
            <a:ext cx="9490325" cy="1015663"/>
          </a:xfrm>
          <a:prstGeom prst="rect">
            <a:avLst/>
          </a:prstGeom>
        </p:spPr>
        <p:txBody>
          <a:bodyPr wrap="square">
            <a:spAutoFit/>
          </a:bodyPr>
          <a:lstStyle/>
          <a:p>
            <a:r>
              <a:rPr lang="en-US" sz="3200" dirty="0" smtClean="0">
                <a:solidFill>
                  <a:srgbClr val="6BBBFF"/>
                </a:solidFill>
                <a:latin typeface="Source Code Pro Black" panose="020B0309030403020204" pitchFamily="49" charset="0"/>
                <a:ea typeface="Source Code Pro Black" panose="020B0309030403020204" pitchFamily="49" charset="0"/>
              </a:rPr>
              <a:t>‘</a:t>
            </a:r>
            <a:r>
              <a:rPr lang="en-US" sz="3200" dirty="0">
                <a:solidFill>
                  <a:srgbClr val="6BBBFF"/>
                </a:solidFill>
                <a:latin typeface="Source Code Pro Medium" panose="020B0309030403020204" pitchFamily="49" charset="0"/>
                <a:ea typeface="Source Code Pro Medium" panose="020B0309030403020204" pitchFamily="49" charset="0"/>
              </a:rPr>
              <a:t>Factory Method</a:t>
            </a:r>
            <a:r>
              <a:rPr lang="en-US" sz="3200" dirty="0" smtClean="0">
                <a:solidFill>
                  <a:srgbClr val="6BBBFF"/>
                </a:solidFill>
                <a:latin typeface="Source Code Pro Black" panose="020B0309030403020204" pitchFamily="49" charset="0"/>
                <a:ea typeface="Source Code Pro Black" panose="020B0309030403020204" pitchFamily="49" charset="0"/>
              </a:rPr>
              <a:t>’</a:t>
            </a:r>
            <a:endParaRPr lang="en-US" sz="3200" dirty="0" smtClean="0">
              <a:solidFill>
                <a:srgbClr val="6BBBFF"/>
              </a:solidFill>
              <a:latin typeface="Source Code Pro Black" panose="020B0309030403020204" pitchFamily="49" charset="0"/>
              <a:ea typeface="Source Code Pro Black" panose="020B0309030403020204" pitchFamily="49" charset="0"/>
            </a:endParaRPr>
          </a:p>
          <a:p>
            <a:pPr algn="ctr"/>
            <a:r>
              <a:rPr lang="en-US" sz="2800" dirty="0" smtClean="0">
                <a:solidFill>
                  <a:srgbClr val="A7ADBC"/>
                </a:solidFill>
                <a:latin typeface="Source Code Pro Black" panose="020B0309030403020204" pitchFamily="49" charset="0"/>
                <a:ea typeface="Source Code Pro Black" panose="020B0309030403020204" pitchFamily="49" charset="0"/>
              </a:rPr>
              <a:t>[</a:t>
            </a:r>
            <a:r>
              <a:rPr lang="en-US" sz="2800" dirty="0" smtClean="0">
                <a:solidFill>
                  <a:srgbClr val="A7ADBC"/>
                </a:solidFill>
                <a:latin typeface="Source Code Pro Medium" panose="020B0309030403020204" pitchFamily="49" charset="0"/>
                <a:ea typeface="Source Code Pro Medium" panose="020B0309030403020204" pitchFamily="49" charset="0"/>
              </a:rPr>
              <a:t>Implementation &amp; Testing</a:t>
            </a:r>
            <a:r>
              <a:rPr lang="en-US" sz="2800" dirty="0" smtClean="0">
                <a:solidFill>
                  <a:srgbClr val="A7ADBC"/>
                </a:solidFill>
                <a:latin typeface="Source Code Pro Black" panose="020B0309030403020204" pitchFamily="49" charset="0"/>
                <a:ea typeface="Source Code Pro Black" panose="020B0309030403020204" pitchFamily="49" charset="0"/>
              </a:rPr>
              <a:t>]</a:t>
            </a:r>
            <a:endParaRPr lang="en-US" sz="2800" b="1" dirty="0">
              <a:solidFill>
                <a:srgbClr val="A7ADBC"/>
              </a:solidFill>
              <a:latin typeface="Source Code Pro Medium" panose="020B0309030403020204" pitchFamily="49" charset="0"/>
              <a:ea typeface="Source Code Pro Medium" panose="020B0309030403020204" pitchFamily="49" charset="0"/>
            </a:endParaRPr>
          </a:p>
        </p:txBody>
      </p:sp>
      <p:sp>
        <p:nvSpPr>
          <p:cNvPr id="4" name="Espace réservé du numéro de diapositive 3"/>
          <p:cNvSpPr>
            <a:spLocks noGrp="1"/>
          </p:cNvSpPr>
          <p:nvPr>
            <p:ph type="sldNum" sz="quarter" idx="12"/>
          </p:nvPr>
        </p:nvSpPr>
        <p:spPr/>
        <p:txBody>
          <a:bodyPr/>
          <a:lstStyle/>
          <a:p>
            <a:fld id="{47E1865D-4DEF-4B20-B0CB-5972AB581151}" type="slidenum">
              <a:rPr lang="en-US" smtClean="0"/>
              <a:t>6</a:t>
            </a:fld>
            <a:endParaRPr lang="en-US"/>
          </a:p>
        </p:txBody>
      </p:sp>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236" y="2171023"/>
            <a:ext cx="8233587" cy="3330288"/>
          </a:xfrm>
          <a:prstGeom prst="rect">
            <a:avLst/>
          </a:prstGeom>
        </p:spPr>
      </p:pic>
      <p:pic>
        <p:nvPicPr>
          <p:cNvPr id="2" name="Imag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945" y="6174370"/>
            <a:ext cx="10061509" cy="5212499"/>
          </a:xfrm>
          <a:prstGeom prst="rect">
            <a:avLst/>
          </a:prstGeom>
        </p:spPr>
      </p:pic>
    </p:spTree>
    <p:extLst>
      <p:ext uri="{BB962C8B-B14F-4D97-AF65-F5344CB8AC3E}">
        <p14:creationId xmlns:p14="http://schemas.microsoft.com/office/powerpoint/2010/main" val="388440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2781</TotalTime>
  <Words>228</Words>
  <Application>Microsoft Office PowerPoint</Application>
  <PresentationFormat>Personnalisé</PresentationFormat>
  <Paragraphs>41</Paragraphs>
  <Slides>6</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vt:i4>
      </vt:variant>
    </vt:vector>
  </HeadingPairs>
  <TitlesOfParts>
    <vt:vector size="14" baseType="lpstr">
      <vt:lpstr>Arial</vt:lpstr>
      <vt:lpstr>Calibri</vt:lpstr>
      <vt:lpstr>Calibri Light</vt:lpstr>
      <vt:lpstr>Source Code Pro</vt:lpstr>
      <vt:lpstr>Source Code Pro Black</vt:lpstr>
      <vt:lpstr>Source Code Pro Medium</vt:lpstr>
      <vt:lpstr>Source Code Pro SemiBold</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DRRONIDZ</dc:creator>
  <cp:lastModifiedBy>DRRONIDZ</cp:lastModifiedBy>
  <cp:revision>471</cp:revision>
  <dcterms:created xsi:type="dcterms:W3CDTF">2022-11-14T17:26:05Z</dcterms:created>
  <dcterms:modified xsi:type="dcterms:W3CDTF">2022-11-20T22:56:42Z</dcterms:modified>
</cp:coreProperties>
</file>