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61" r:id="rId5"/>
    <p:sldId id="275" r:id="rId6"/>
    <p:sldId id="276" r:id="rId7"/>
    <p:sldId id="283" r:id="rId8"/>
    <p:sldId id="277" r:id="rId9"/>
    <p:sldId id="278" r:id="rId10"/>
    <p:sldId id="279" r:id="rId11"/>
    <p:sldId id="284" r:id="rId12"/>
    <p:sldId id="285" r:id="rId13"/>
    <p:sldId id="286" r:id="rId14"/>
    <p:sldId id="297" r:id="rId15"/>
    <p:sldId id="295" r:id="rId16"/>
    <p:sldId id="281" r:id="rId17"/>
    <p:sldId id="288" r:id="rId18"/>
    <p:sldId id="289" r:id="rId19"/>
    <p:sldId id="298" r:id="rId20"/>
    <p:sldId id="290" r:id="rId21"/>
    <p:sldId id="292" r:id="rId22"/>
    <p:sldId id="293" r:id="rId23"/>
    <p:sldId id="280" r:id="rId24"/>
    <p:sldId id="287" r:id="rId25"/>
    <p:sldId id="282" r:id="rId26"/>
    <p:sldId id="294" r:id="rId27"/>
    <p:sldId id="262" r:id="rId28"/>
    <p:sldId id="263" r:id="rId2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toneking" initials="DS" lastIdx="1" clrIdx="0">
    <p:extLst>
      <p:ext uri="{19B8F6BF-5375-455C-9EA6-DF929625EA0E}">
        <p15:presenceInfo xmlns:p15="http://schemas.microsoft.com/office/powerpoint/2012/main" userId="9e270566a6e75f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0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4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4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A0C5C2-C2F5-467B-A102-020C95519E3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CE4AE8-6B02-4FA0-B4C6-80494ECFA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E2DA-E619-43D7-95D9-99C181E44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Axis Insurance</a:t>
            </a:r>
            <a:br>
              <a:rPr lang="en-US" dirty="0"/>
            </a:br>
            <a:r>
              <a:rPr lang="en-US" dirty="0"/>
              <a:t>Customer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43009-231E-4B91-8788-010A89649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Stoneking - Analyst</a:t>
            </a:r>
          </a:p>
        </p:txBody>
      </p:sp>
    </p:spTree>
    <p:extLst>
      <p:ext uri="{BB962C8B-B14F-4D97-AF65-F5344CB8AC3E}">
        <p14:creationId xmlns:p14="http://schemas.microsoft.com/office/powerpoint/2010/main" val="296932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7" y="286603"/>
            <a:ext cx="11354972" cy="1450757"/>
          </a:xfrm>
        </p:spPr>
        <p:txBody>
          <a:bodyPr anchor="t"/>
          <a:lstStyle/>
          <a:p>
            <a:r>
              <a:rPr lang="en-US" dirty="0"/>
              <a:t>Data Analysis – Sex with Age, BMI and Charges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E0FBE2-2DE2-4AEA-BA14-E4B44778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5" y="1611769"/>
            <a:ext cx="3621727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FA224EF-8495-4891-8FEC-4B2A1665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00" y="1611769"/>
            <a:ext cx="3619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D02151C-672D-4AFA-AF1B-5909FB39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348" y="1616342"/>
            <a:ext cx="3783753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FA76A0-F357-4A78-A930-C7964BC1F0F7}"/>
              </a:ext>
            </a:extLst>
          </p:cNvPr>
          <p:cNvSpPr txBox="1">
            <a:spLocks/>
          </p:cNvSpPr>
          <p:nvPr/>
        </p:nvSpPr>
        <p:spPr>
          <a:xfrm>
            <a:off x="561855" y="4010051"/>
            <a:ext cx="3161722" cy="17417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females in the dataset tend to be a bit older than the males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0CA575-99AC-4427-995A-2BCA9A74C94E}"/>
              </a:ext>
            </a:extLst>
          </p:cNvPr>
          <p:cNvSpPr txBox="1">
            <a:spLocks/>
          </p:cNvSpPr>
          <p:nvPr/>
        </p:nvSpPr>
        <p:spPr>
          <a:xfrm>
            <a:off x="4287596" y="3966162"/>
            <a:ext cx="3343904" cy="23263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 distribution of BMI among the male vs. female dataset is fairly close – Slightly higher for males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 Will require further investigation to see if there is a difference, male vs female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1604D8-1BC0-4688-8F93-B3060ADACCB5}"/>
              </a:ext>
            </a:extLst>
          </p:cNvPr>
          <p:cNvSpPr txBox="1">
            <a:spLocks/>
          </p:cNvSpPr>
          <p:nvPr/>
        </p:nvSpPr>
        <p:spPr>
          <a:xfrm>
            <a:off x="8368926" y="3969409"/>
            <a:ext cx="2712720" cy="123274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/>
              <a:t> On average, males incur more charges compared to women, although the median is about the same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EA6ECD9-2EC9-402F-8A7A-92A8D44D594F}"/>
              </a:ext>
            </a:extLst>
          </p:cNvPr>
          <p:cNvSpPr txBox="1">
            <a:spLocks/>
          </p:cNvSpPr>
          <p:nvPr/>
        </p:nvSpPr>
        <p:spPr>
          <a:xfrm>
            <a:off x="457201" y="1365676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Sex vs. Age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9CF1798-FABB-46C2-A46E-872E7888C156}"/>
              </a:ext>
            </a:extLst>
          </p:cNvPr>
          <p:cNvSpPr txBox="1">
            <a:spLocks/>
          </p:cNvSpPr>
          <p:nvPr/>
        </p:nvSpPr>
        <p:spPr>
          <a:xfrm>
            <a:off x="4486197" y="1375672"/>
            <a:ext cx="2894359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Sex vs. BMI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E97081D-CA58-42D7-BABE-26A175783F03}"/>
              </a:ext>
            </a:extLst>
          </p:cNvPr>
          <p:cNvSpPr txBox="1">
            <a:spLocks/>
          </p:cNvSpPr>
          <p:nvPr/>
        </p:nvSpPr>
        <p:spPr>
          <a:xfrm>
            <a:off x="8401440" y="1375672"/>
            <a:ext cx="2894359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Sex vs. Charges</a:t>
            </a:r>
          </a:p>
        </p:txBody>
      </p:sp>
    </p:spTree>
    <p:extLst>
      <p:ext uri="{BB962C8B-B14F-4D97-AF65-F5344CB8AC3E}">
        <p14:creationId xmlns:p14="http://schemas.microsoft.com/office/powerpoint/2010/main" val="148293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18476"/>
            <a:ext cx="11338040" cy="1454144"/>
          </a:xfrm>
        </p:spPr>
        <p:txBody>
          <a:bodyPr anchor="t"/>
          <a:lstStyle/>
          <a:p>
            <a:r>
              <a:rPr lang="en-US" dirty="0"/>
              <a:t>Data Analysis – Smoker Status with Age, BMI and Children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FA76A0-F357-4A78-A930-C7964BC1F0F7}"/>
              </a:ext>
            </a:extLst>
          </p:cNvPr>
          <p:cNvSpPr txBox="1">
            <a:spLocks/>
          </p:cNvSpPr>
          <p:nvPr/>
        </p:nvSpPr>
        <p:spPr>
          <a:xfrm>
            <a:off x="470415" y="4206999"/>
            <a:ext cx="3161722" cy="17417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There tend to be less smokers as customers get older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0CA575-99AC-4427-995A-2BCA9A74C94E}"/>
              </a:ext>
            </a:extLst>
          </p:cNvPr>
          <p:cNvSpPr txBox="1">
            <a:spLocks/>
          </p:cNvSpPr>
          <p:nvPr/>
        </p:nvSpPr>
        <p:spPr>
          <a:xfrm>
            <a:off x="4220879" y="4119222"/>
            <a:ext cx="3343904" cy="1829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Smokers have a bit higher tendency for higher BMI values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1604D8-1BC0-4688-8F93-B3060ADACCB5}"/>
              </a:ext>
            </a:extLst>
          </p:cNvPr>
          <p:cNvSpPr txBox="1">
            <a:spLocks/>
          </p:cNvSpPr>
          <p:nvPr/>
        </p:nvSpPr>
        <p:spPr>
          <a:xfrm>
            <a:off x="8277485" y="4166357"/>
            <a:ext cx="3120637" cy="123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/>
              <a:t> The number of children appears to be independent of smoking status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EA6ECD9-2EC9-402F-8A7A-92A8D44D594F}"/>
              </a:ext>
            </a:extLst>
          </p:cNvPr>
          <p:cNvSpPr txBox="1">
            <a:spLocks/>
          </p:cNvSpPr>
          <p:nvPr/>
        </p:nvSpPr>
        <p:spPr>
          <a:xfrm>
            <a:off x="365761" y="1391776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Smoker Status vs. Age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9CF1798-FABB-46C2-A46E-872E7888C156}"/>
              </a:ext>
            </a:extLst>
          </p:cNvPr>
          <p:cNvSpPr txBox="1">
            <a:spLocks/>
          </p:cNvSpPr>
          <p:nvPr/>
        </p:nvSpPr>
        <p:spPr>
          <a:xfrm>
            <a:off x="4394757" y="1391776"/>
            <a:ext cx="2894359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Smoker Status vs. BMI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E97081D-CA58-42D7-BABE-26A175783F03}"/>
              </a:ext>
            </a:extLst>
          </p:cNvPr>
          <p:cNvSpPr txBox="1">
            <a:spLocks/>
          </p:cNvSpPr>
          <p:nvPr/>
        </p:nvSpPr>
        <p:spPr>
          <a:xfrm>
            <a:off x="8310000" y="1391776"/>
            <a:ext cx="2894359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Smoker Status vs. Charges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CF6DBD-48BF-4C4D-82E7-5E635CD3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5" y="1730499"/>
            <a:ext cx="3619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E86F29E-A97E-49BE-920E-1C88FA2A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83" y="1698093"/>
            <a:ext cx="3619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7D0863D-566C-4EAB-8444-0ABA48A8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772" y="1721661"/>
            <a:ext cx="35623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7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18476"/>
            <a:ext cx="11338040" cy="1454144"/>
          </a:xfrm>
        </p:spPr>
        <p:txBody>
          <a:bodyPr anchor="t"/>
          <a:lstStyle/>
          <a:p>
            <a:r>
              <a:rPr lang="en-US" dirty="0"/>
              <a:t>Data Analysis – Smoker Status vs. Charges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FA76A0-F357-4A78-A930-C7964BC1F0F7}"/>
              </a:ext>
            </a:extLst>
          </p:cNvPr>
          <p:cNvSpPr txBox="1">
            <a:spLocks/>
          </p:cNvSpPr>
          <p:nvPr/>
        </p:nvSpPr>
        <p:spPr>
          <a:xfrm>
            <a:off x="607000" y="3824443"/>
            <a:ext cx="3161722" cy="17417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It initially appears to be a strong correlation for Smokers having more charges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will be our Alternate Hypothesis in further testing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EA6ECD9-2EC9-402F-8A7A-92A8D44D594F}"/>
              </a:ext>
            </a:extLst>
          </p:cNvPr>
          <p:cNvSpPr txBox="1">
            <a:spLocks/>
          </p:cNvSpPr>
          <p:nvPr/>
        </p:nvSpPr>
        <p:spPr>
          <a:xfrm>
            <a:off x="349194" y="1053109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Smoker Status vs. Charges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6A3731D-D71A-4784-BFB7-F0E1C24B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58" y="1377916"/>
            <a:ext cx="37814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321E5C1-C1BF-4197-89B8-CE0ABACFA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88" y="1377916"/>
            <a:ext cx="37814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EF07F69D-B152-47AA-ABAB-738A87FA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47" y="1377916"/>
            <a:ext cx="37814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16A22D-B54E-4DEF-8F67-C109285ED1FF}"/>
              </a:ext>
            </a:extLst>
          </p:cNvPr>
          <p:cNvSpPr txBox="1">
            <a:spLocks/>
          </p:cNvSpPr>
          <p:nvPr/>
        </p:nvSpPr>
        <p:spPr>
          <a:xfrm>
            <a:off x="4566184" y="3824443"/>
            <a:ext cx="3161722" cy="17417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Splitting Smokers between male &amp; female shows a strong positive correlation with smoking and charges, independent of sex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1AD06D-82E2-4DA7-82B8-C2624BDE2357}"/>
              </a:ext>
            </a:extLst>
          </p:cNvPr>
          <p:cNvSpPr txBox="1">
            <a:spLocks/>
          </p:cNvSpPr>
          <p:nvPr/>
        </p:nvSpPr>
        <p:spPr>
          <a:xfrm>
            <a:off x="8525368" y="3776542"/>
            <a:ext cx="3161722" cy="26746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Dividing the customers into different ranges of BMI values, shows a jump in charges when BMI gets above 30 for smokers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are increased costs for non-smokers as BMI goes up, but relatively low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6E479F4-C3AF-445A-A3C9-655D8723BCF1}"/>
              </a:ext>
            </a:extLst>
          </p:cNvPr>
          <p:cNvSpPr txBox="1">
            <a:spLocks/>
          </p:cNvSpPr>
          <p:nvPr/>
        </p:nvSpPr>
        <p:spPr>
          <a:xfrm>
            <a:off x="4361457" y="1059738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Smoker Status vs. Charges &amp; Sex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4F0743CA-AEEC-4927-B11E-BBDEB2A72FAB}"/>
              </a:ext>
            </a:extLst>
          </p:cNvPr>
          <p:cNvSpPr txBox="1">
            <a:spLocks/>
          </p:cNvSpPr>
          <p:nvPr/>
        </p:nvSpPr>
        <p:spPr>
          <a:xfrm>
            <a:off x="8390287" y="1062981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BMI Range vs. Charges &amp; Smoker Status</a:t>
            </a:r>
          </a:p>
        </p:txBody>
      </p:sp>
    </p:spTree>
    <p:extLst>
      <p:ext uri="{BB962C8B-B14F-4D97-AF65-F5344CB8AC3E}">
        <p14:creationId xmlns:p14="http://schemas.microsoft.com/office/powerpoint/2010/main" val="212412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18476"/>
            <a:ext cx="11338040" cy="1454144"/>
          </a:xfrm>
        </p:spPr>
        <p:txBody>
          <a:bodyPr anchor="t"/>
          <a:lstStyle/>
          <a:p>
            <a:r>
              <a:rPr lang="en-US" dirty="0"/>
              <a:t>Data Analysis – By Region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FA76A0-F357-4A78-A930-C7964BC1F0F7}"/>
              </a:ext>
            </a:extLst>
          </p:cNvPr>
          <p:cNvSpPr txBox="1">
            <a:spLocks/>
          </p:cNvSpPr>
          <p:nvPr/>
        </p:nvSpPr>
        <p:spPr>
          <a:xfrm>
            <a:off x="606999" y="3853941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spread on Age is very close in all regions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EA6ECD9-2EC9-402F-8A7A-92A8D44D594F}"/>
              </a:ext>
            </a:extLst>
          </p:cNvPr>
          <p:cNvSpPr txBox="1">
            <a:spLocks/>
          </p:cNvSpPr>
          <p:nvPr/>
        </p:nvSpPr>
        <p:spPr>
          <a:xfrm>
            <a:off x="349194" y="1053109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vs. 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16A22D-B54E-4DEF-8F67-C109285ED1FF}"/>
              </a:ext>
            </a:extLst>
          </p:cNvPr>
          <p:cNvSpPr txBox="1">
            <a:spLocks/>
          </p:cNvSpPr>
          <p:nvPr/>
        </p:nvSpPr>
        <p:spPr>
          <a:xfrm>
            <a:off x="4574539" y="3853941"/>
            <a:ext cx="3161722" cy="2119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Higher values for BMI in the southeast and southwest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1AD06D-82E2-4DA7-82B8-C2624BDE2357}"/>
              </a:ext>
            </a:extLst>
          </p:cNvPr>
          <p:cNvSpPr txBox="1">
            <a:spLocks/>
          </p:cNvSpPr>
          <p:nvPr/>
        </p:nvSpPr>
        <p:spPr>
          <a:xfrm>
            <a:off x="8542079" y="3774068"/>
            <a:ext cx="3161722" cy="26746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Charges are higher in the southeast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Southwest has the lowest spread of charges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6E479F4-C3AF-445A-A3C9-655D8723BCF1}"/>
              </a:ext>
            </a:extLst>
          </p:cNvPr>
          <p:cNvSpPr txBox="1">
            <a:spLocks/>
          </p:cNvSpPr>
          <p:nvPr/>
        </p:nvSpPr>
        <p:spPr>
          <a:xfrm>
            <a:off x="4329233" y="1064286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vs. BMI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4F0743CA-AEEC-4927-B11E-BBDEB2A72FAB}"/>
              </a:ext>
            </a:extLst>
          </p:cNvPr>
          <p:cNvSpPr txBox="1">
            <a:spLocks/>
          </p:cNvSpPr>
          <p:nvPr/>
        </p:nvSpPr>
        <p:spPr>
          <a:xfrm>
            <a:off x="8309273" y="1064286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vs. Charges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A74F-7007-41A1-B7E0-D680D279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7" y="1377441"/>
            <a:ext cx="3619500" cy="247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CEC5B4-C4D4-4116-BE77-66752A27F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57" y="1435094"/>
            <a:ext cx="3619500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1106A-0EA7-42A7-A552-354BF2AB6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32" y="1361771"/>
            <a:ext cx="3781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4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18476"/>
            <a:ext cx="11338040" cy="1454144"/>
          </a:xfrm>
        </p:spPr>
        <p:txBody>
          <a:bodyPr anchor="t"/>
          <a:lstStyle/>
          <a:p>
            <a:r>
              <a:rPr lang="en-US" dirty="0"/>
              <a:t>Data Analysis – By Number of Children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FA76A0-F357-4A78-A930-C7964BC1F0F7}"/>
              </a:ext>
            </a:extLst>
          </p:cNvPr>
          <p:cNvSpPr txBox="1">
            <a:spLocks/>
          </p:cNvSpPr>
          <p:nvPr/>
        </p:nvSpPr>
        <p:spPr>
          <a:xfrm>
            <a:off x="606999" y="3853941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spread on Age is very close in all regions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EA6ECD9-2EC9-402F-8A7A-92A8D44D594F}"/>
              </a:ext>
            </a:extLst>
          </p:cNvPr>
          <p:cNvSpPr txBox="1">
            <a:spLocks/>
          </p:cNvSpPr>
          <p:nvPr/>
        </p:nvSpPr>
        <p:spPr>
          <a:xfrm>
            <a:off x="349194" y="1053109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vs. Number of Children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16A22D-B54E-4DEF-8F67-C109285ED1FF}"/>
              </a:ext>
            </a:extLst>
          </p:cNvPr>
          <p:cNvSpPr txBox="1">
            <a:spLocks/>
          </p:cNvSpPr>
          <p:nvPr/>
        </p:nvSpPr>
        <p:spPr>
          <a:xfrm>
            <a:off x="4574539" y="3853941"/>
            <a:ext cx="3161722" cy="2119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Number of children are the same for each gender of customer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1AD06D-82E2-4DA7-82B8-C2624BDE2357}"/>
              </a:ext>
            </a:extLst>
          </p:cNvPr>
          <p:cNvSpPr txBox="1">
            <a:spLocks/>
          </p:cNvSpPr>
          <p:nvPr/>
        </p:nvSpPr>
        <p:spPr>
          <a:xfrm>
            <a:off x="8542079" y="3774068"/>
            <a:ext cx="3161722" cy="26746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Smokers and Non-Smokers have the same number of children </a:t>
            </a:r>
            <a:r>
              <a:rPr lang="en-US" dirty="0" err="1"/>
              <a:t>comparitively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6E479F4-C3AF-445A-A3C9-655D8723BCF1}"/>
              </a:ext>
            </a:extLst>
          </p:cNvPr>
          <p:cNvSpPr txBox="1">
            <a:spLocks/>
          </p:cNvSpPr>
          <p:nvPr/>
        </p:nvSpPr>
        <p:spPr>
          <a:xfrm>
            <a:off x="4329233" y="1064286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Sex vs. Number of Children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4F0743CA-AEEC-4927-B11E-BBDEB2A72FAB}"/>
              </a:ext>
            </a:extLst>
          </p:cNvPr>
          <p:cNvSpPr txBox="1">
            <a:spLocks/>
          </p:cNvSpPr>
          <p:nvPr/>
        </p:nvSpPr>
        <p:spPr>
          <a:xfrm>
            <a:off x="8309273" y="1064286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vs. Charges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59F42B3-B4C9-42C2-ACB0-6EAE8A4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5" y="1377441"/>
            <a:ext cx="35623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BF73E5E-4F2A-4CD4-B35E-944E76FF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1335843"/>
            <a:ext cx="35623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3C34B-5B6D-41AD-82F0-287A916E9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875" y="1335843"/>
            <a:ext cx="35623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3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18476"/>
            <a:ext cx="11338040" cy="1454144"/>
          </a:xfrm>
        </p:spPr>
        <p:txBody>
          <a:bodyPr anchor="t"/>
          <a:lstStyle/>
          <a:p>
            <a:r>
              <a:rPr lang="en-US" dirty="0"/>
              <a:t>Data Analysis – By Region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FA76A0-F357-4A78-A930-C7964BC1F0F7}"/>
              </a:ext>
            </a:extLst>
          </p:cNvPr>
          <p:cNvSpPr txBox="1">
            <a:spLocks/>
          </p:cNvSpPr>
          <p:nvPr/>
        </p:nvSpPr>
        <p:spPr>
          <a:xfrm>
            <a:off x="606999" y="3853941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Nearly even distribution in the northwest and southeast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Slightly younger group of smokers in the northeast and a bit younger in the southwest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EA6ECD9-2EC9-402F-8A7A-92A8D44D594F}"/>
              </a:ext>
            </a:extLst>
          </p:cNvPr>
          <p:cNvSpPr txBox="1">
            <a:spLocks/>
          </p:cNvSpPr>
          <p:nvPr/>
        </p:nvSpPr>
        <p:spPr>
          <a:xfrm>
            <a:off x="349194" y="1053109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vs. Age &amp; Smoker Status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16A22D-B54E-4DEF-8F67-C109285ED1FF}"/>
              </a:ext>
            </a:extLst>
          </p:cNvPr>
          <p:cNvSpPr txBox="1">
            <a:spLocks/>
          </p:cNvSpPr>
          <p:nvPr/>
        </p:nvSpPr>
        <p:spPr>
          <a:xfrm>
            <a:off x="4574539" y="3853941"/>
            <a:ext cx="3161722" cy="2119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Higher values for BMI in the southeast and southwest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BMI values trend with the particular region and about the same between smokers and non-smokers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1AD06D-82E2-4DA7-82B8-C2624BDE2357}"/>
              </a:ext>
            </a:extLst>
          </p:cNvPr>
          <p:cNvSpPr txBox="1">
            <a:spLocks/>
          </p:cNvSpPr>
          <p:nvPr/>
        </p:nvSpPr>
        <p:spPr>
          <a:xfrm>
            <a:off x="8542079" y="3774068"/>
            <a:ext cx="3161722" cy="26746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Charges are relatively the same across the regions for non-smokers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Large jump in charges for smokers across the 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Even a bit more so for smokers in the southeast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6E479F4-C3AF-445A-A3C9-655D8723BCF1}"/>
              </a:ext>
            </a:extLst>
          </p:cNvPr>
          <p:cNvSpPr txBox="1">
            <a:spLocks/>
          </p:cNvSpPr>
          <p:nvPr/>
        </p:nvSpPr>
        <p:spPr>
          <a:xfrm>
            <a:off x="4329233" y="1064286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vs. BMI &amp; Smoker Status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4F0743CA-AEEC-4927-B11E-BBDEB2A72FAB}"/>
              </a:ext>
            </a:extLst>
          </p:cNvPr>
          <p:cNvSpPr txBox="1">
            <a:spLocks/>
          </p:cNvSpPr>
          <p:nvPr/>
        </p:nvSpPr>
        <p:spPr>
          <a:xfrm>
            <a:off x="8309273" y="1064286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vs. Charges &amp; Smoker Status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A1EBA5-1BCF-4E11-879E-A6AACE22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57" y="1375917"/>
            <a:ext cx="3650169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3E051-9BCF-4E8E-BCB9-7E458513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880" y="1375917"/>
            <a:ext cx="3650169" cy="2478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9FF7A-7F69-410E-8A14-BFABA0AA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322" y="1375917"/>
            <a:ext cx="3783903" cy="24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4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Customer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5598-F124-42E8-B7F4-F16BA4E5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48" y="1850634"/>
            <a:ext cx="2837046" cy="42843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SMOKERS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Have much higher rates of medical charges than non-smokers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They live in all regions of the U.S.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They tend to have the same number of children as non-smokers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Medical charges increase sharply for BMI ranges above 30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17A31E-C7F6-4C1E-A84A-18E8E91B6B99}"/>
              </a:ext>
            </a:extLst>
          </p:cNvPr>
          <p:cNvSpPr txBox="1">
            <a:spLocks/>
          </p:cNvSpPr>
          <p:nvPr/>
        </p:nvSpPr>
        <p:spPr>
          <a:xfrm>
            <a:off x="3632940" y="1850634"/>
            <a:ext cx="3507801" cy="3941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NON-SMOKERS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Rates of medical charges are much lower than smokers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Rates of medical charges remain low as they 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They have higher </a:t>
            </a:r>
            <a:r>
              <a:rPr lang="en-US" dirty="0" err="1"/>
              <a:t>bmi</a:t>
            </a:r>
            <a:r>
              <a:rPr lang="en-US" dirty="0"/>
              <a:t> rates in the southeast compared to their counterparts in the north regions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BMI values trend upwards as they 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D2C77-31EE-4158-B780-49DDE3FF4DF1}"/>
              </a:ext>
            </a:extLst>
          </p:cNvPr>
          <p:cNvSpPr txBox="1">
            <a:spLocks/>
          </p:cNvSpPr>
          <p:nvPr/>
        </p:nvSpPr>
        <p:spPr>
          <a:xfrm>
            <a:off x="7422887" y="1850634"/>
            <a:ext cx="3507801" cy="3941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Regional / General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Older people tend to put on more weight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people age and put on weight, they generally incur more charges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They have higher </a:t>
            </a:r>
            <a:r>
              <a:rPr lang="en-US" dirty="0" err="1"/>
              <a:t>bmi</a:t>
            </a:r>
            <a:r>
              <a:rPr lang="en-US" dirty="0"/>
              <a:t> rates in the southeast compared to their counterparts in the north regions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2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24CF-75B9-4E79-A6ED-3970845A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49596-5C1C-4C5F-8F0A-C0BA3250BE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6" y="1383046"/>
            <a:ext cx="5452314" cy="256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E5AD84-0312-4F69-9224-B113B338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187" y="1379540"/>
            <a:ext cx="5446957" cy="25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A52BC-CA49-4DC9-8F52-3A111F3E89F7}"/>
              </a:ext>
            </a:extLst>
          </p:cNvPr>
          <p:cNvSpPr txBox="1">
            <a:spLocks/>
          </p:cNvSpPr>
          <p:nvPr/>
        </p:nvSpPr>
        <p:spPr>
          <a:xfrm>
            <a:off x="570905" y="3946357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Charges trend up as people 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Charges accelerate after age 40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Charges trend the same regardless of gender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128EF7-2EF8-4A02-81A7-D149ECBD09D4}"/>
              </a:ext>
            </a:extLst>
          </p:cNvPr>
          <p:cNvSpPr txBox="1">
            <a:spLocks/>
          </p:cNvSpPr>
          <p:nvPr/>
        </p:nvSpPr>
        <p:spPr>
          <a:xfrm>
            <a:off x="6414241" y="3946357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Smokers have much higher medical charges – over 2 times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Non-Smoker charges stay under 20,000 for 60 year </a:t>
            </a:r>
            <a:r>
              <a:rPr lang="en-US" dirty="0" err="1"/>
              <a:t>olds</a:t>
            </a:r>
            <a:r>
              <a:rPr lang="en-US" dirty="0"/>
              <a:t> while smokers are around 40,000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EADC2E0-61A6-44E1-BAEC-992F59CB94C0}"/>
              </a:ext>
            </a:extLst>
          </p:cNvPr>
          <p:cNvSpPr txBox="1">
            <a:spLocks/>
          </p:cNvSpPr>
          <p:nvPr/>
        </p:nvSpPr>
        <p:spPr>
          <a:xfrm>
            <a:off x="349194" y="1053109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Age vs. Charges &amp; Gender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7C88695-469C-44F4-A4DF-65134303390B}"/>
              </a:ext>
            </a:extLst>
          </p:cNvPr>
          <p:cNvSpPr txBox="1">
            <a:spLocks/>
          </p:cNvSpPr>
          <p:nvPr/>
        </p:nvSpPr>
        <p:spPr>
          <a:xfrm>
            <a:off x="6140011" y="1053109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Age vs. Charges &amp; Smoker Status</a:t>
            </a:r>
          </a:p>
        </p:txBody>
      </p:sp>
    </p:spTree>
    <p:extLst>
      <p:ext uri="{BB962C8B-B14F-4D97-AF65-F5344CB8AC3E}">
        <p14:creationId xmlns:p14="http://schemas.microsoft.com/office/powerpoint/2010/main" val="71363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24CF-75B9-4E79-A6ED-3970845A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5369FF-C7DD-4596-8F1A-958082BD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9" y="1354556"/>
            <a:ext cx="5783311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3BD607-FE7D-4C09-9872-0E99C274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72" y="1354556"/>
            <a:ext cx="52941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7480B26-B7BC-4C58-8FB1-6E3284FF232C}"/>
              </a:ext>
            </a:extLst>
          </p:cNvPr>
          <p:cNvSpPr txBox="1">
            <a:spLocks/>
          </p:cNvSpPr>
          <p:nvPr/>
        </p:nvSpPr>
        <p:spPr>
          <a:xfrm>
            <a:off x="349194" y="1053109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Age vs. BMI &amp; Gender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B09DD39-AA43-418E-B152-EF80FA425D69}"/>
              </a:ext>
            </a:extLst>
          </p:cNvPr>
          <p:cNvSpPr txBox="1">
            <a:spLocks/>
          </p:cNvSpPr>
          <p:nvPr/>
        </p:nvSpPr>
        <p:spPr>
          <a:xfrm>
            <a:off x="6502103" y="1053455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Age vs. BMI &amp; Smoker Status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E407B-2ACD-4944-AFDE-AF4F9EF42B67}"/>
              </a:ext>
            </a:extLst>
          </p:cNvPr>
          <p:cNvSpPr txBox="1">
            <a:spLocks/>
          </p:cNvSpPr>
          <p:nvPr/>
        </p:nvSpPr>
        <p:spPr>
          <a:xfrm>
            <a:off x="625968" y="3840174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BMI generally trends up with 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People tend to reduce BMI during 35-45 year range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BMI for females is generally slightly lower than males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F2B9AD-5F27-4F4D-BEC8-3EED0FEE2570}"/>
              </a:ext>
            </a:extLst>
          </p:cNvPr>
          <p:cNvSpPr txBox="1">
            <a:spLocks/>
          </p:cNvSpPr>
          <p:nvPr/>
        </p:nvSpPr>
        <p:spPr>
          <a:xfrm>
            <a:off x="6648753" y="3848290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Smokers have higher BMI swings while non-smokers are more stable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BMI trends up slightly with age for both smokers and non-smokers</a:t>
            </a:r>
          </a:p>
        </p:txBody>
      </p:sp>
    </p:spTree>
    <p:extLst>
      <p:ext uri="{BB962C8B-B14F-4D97-AF65-F5344CB8AC3E}">
        <p14:creationId xmlns:p14="http://schemas.microsoft.com/office/powerpoint/2010/main" val="386203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24CF-75B9-4E79-A6ED-3970845A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Customer Segmentation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7480B26-B7BC-4C58-8FB1-6E3284FF232C}"/>
              </a:ext>
            </a:extLst>
          </p:cNvPr>
          <p:cNvSpPr txBox="1">
            <a:spLocks/>
          </p:cNvSpPr>
          <p:nvPr/>
        </p:nvSpPr>
        <p:spPr>
          <a:xfrm>
            <a:off x="349194" y="1053109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BMI vs. Charges &amp; Sex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B09DD39-AA43-418E-B152-EF80FA425D69}"/>
              </a:ext>
            </a:extLst>
          </p:cNvPr>
          <p:cNvSpPr txBox="1">
            <a:spLocks/>
          </p:cNvSpPr>
          <p:nvPr/>
        </p:nvSpPr>
        <p:spPr>
          <a:xfrm>
            <a:off x="4374078" y="1053455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BMI vs 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E407B-2ACD-4944-AFDE-AF4F9EF42B67}"/>
              </a:ext>
            </a:extLst>
          </p:cNvPr>
          <p:cNvSpPr txBox="1">
            <a:spLocks/>
          </p:cNvSpPr>
          <p:nvPr/>
        </p:nvSpPr>
        <p:spPr>
          <a:xfrm>
            <a:off x="625968" y="3840174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Charges generally trend up with BMI for Males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Charges stay flat for females and then spike when BMI hits 50+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F2B9AD-5F27-4F4D-BEC8-3EED0FEE2570}"/>
              </a:ext>
            </a:extLst>
          </p:cNvPr>
          <p:cNvSpPr txBox="1">
            <a:spLocks/>
          </p:cNvSpPr>
          <p:nvPr/>
        </p:nvSpPr>
        <p:spPr>
          <a:xfrm>
            <a:off x="4520728" y="3848290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People generally put on weight as they get older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previously noted, this corresponds to increased medical charges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FC13D5-5A6A-4351-8926-E90DDE99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4" y="1374948"/>
            <a:ext cx="3829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82B1DDA-FD70-4FDD-8608-378CCCA2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30" y="1374948"/>
            <a:ext cx="3619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87C0A76-01DD-41C7-B0D9-064FB2B67702}"/>
              </a:ext>
            </a:extLst>
          </p:cNvPr>
          <p:cNvSpPr txBox="1">
            <a:spLocks/>
          </p:cNvSpPr>
          <p:nvPr/>
        </p:nvSpPr>
        <p:spPr>
          <a:xfrm>
            <a:off x="8119102" y="1042181"/>
            <a:ext cx="3435952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vs. Charges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ABE6AA-2708-43B8-9217-8263EDF1DE95}"/>
              </a:ext>
            </a:extLst>
          </p:cNvPr>
          <p:cNvSpPr txBox="1">
            <a:spLocks/>
          </p:cNvSpPr>
          <p:nvPr/>
        </p:nvSpPr>
        <p:spPr>
          <a:xfrm>
            <a:off x="8265752" y="3837016"/>
            <a:ext cx="3161722" cy="2028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Men generally have higher Charges than Women – independent of Region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medical costs are closest in the Northwest, between the sexes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4914F2D-45EF-4356-8FEF-5125AF87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65" y="1414797"/>
            <a:ext cx="37814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9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94BB-A39E-4FC8-8EA1-64DDA577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  <a:noFill/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F38D-D780-4F20-8232-DB3962CD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0517"/>
            <a:ext cx="10058400" cy="504123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Data Breakdown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Data Analysis - Univariate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Data Analysis – Bivariate &amp; Multi Variate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Customer Profiles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Customer Segmentation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Do Smokers Incur More Medical Charges?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Do Males and Females Have Different BMI Values?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Is the Proportion of Smokers More/Less Across Different Regions?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Is there a Correlation between Number of Children and Mothers’ BMI?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 Conclusions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6688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211D-AEA2-4FB5-891E-9B5900B0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46231" cy="1450757"/>
          </a:xfrm>
        </p:spPr>
        <p:txBody>
          <a:bodyPr anchor="t"/>
          <a:lstStyle/>
          <a:p>
            <a:r>
              <a:rPr lang="en-US" dirty="0"/>
              <a:t>Do Smokers Incur More Medical Charges?</a:t>
            </a:r>
            <a:br>
              <a:rPr lang="en-US" dirty="0"/>
            </a:br>
            <a:r>
              <a:rPr lang="en-US" dirty="0"/>
              <a:t>- T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61560-BE28-4A74-B8D2-C970339EF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253" y="1894320"/>
                <a:ext cx="10058400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Null Hypothesis: Non-Smoker Charges == Smoker Charges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Alternative Hypothesis: Non-Smoker Charges &lt; Smoker Charges</a:t>
                </a:r>
              </a:p>
              <a:p>
                <a:r>
                  <a:rPr lang="en-US" dirty="0"/>
                  <a:t>Significance Value: </a:t>
                </a:r>
                <a14:m>
                  <m:oMath xmlns:m="http://schemas.openxmlformats.org/officeDocument/2006/math">
                    <m:r>
                      <a:rPr lang="en-US" sz="1800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0.05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oMath>
                </a14:m>
                <a:r>
                  <a:rPr lang="en-US" sz="2000" baseline="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32.75</m:t>
                    </m:r>
                  </m:oMath>
                </a14:m>
                <a:r>
                  <a:rPr lang="en-US" sz="2000" dirty="0"/>
                  <a:t> (* very high, t &gt;&gt; 3)</a:t>
                </a:r>
              </a:p>
              <a:p>
                <a:r>
                  <a:rPr lang="en-US" dirty="0">
                    <a:latin typeface="Calibri" panose="020F0502020204030204" pitchFamily="34" charset="0"/>
                  </a:rPr>
                  <a:t>p-value = 0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</a:rPr>
                  <a:t> P-Value is less than 0.05, therefore we reject the Null Hypothesis.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</a:rPr>
                  <a:t> This supports the claim: </a:t>
                </a:r>
                <a:r>
                  <a:rPr lang="en-US" u="sng" dirty="0">
                    <a:latin typeface="Calibri" panose="020F0502020204030204" pitchFamily="34" charset="0"/>
                  </a:rPr>
                  <a:t>Smoker charges are greater than Non-Smokers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61560-BE28-4A74-B8D2-C970339EF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253" y="1894320"/>
                <a:ext cx="10058400" cy="4023360"/>
              </a:xfrm>
              <a:blipFill>
                <a:blip r:embed="rId2"/>
                <a:stretch>
                  <a:fillRect l="-1576" t="-1667"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71359F-CED9-4BCF-A6CD-21781790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05" y="4477885"/>
            <a:ext cx="3299719" cy="1332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C26169-7AA3-4F26-B88A-C00F7F82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676" y="1894320"/>
            <a:ext cx="3779848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211D-AEA2-4FB5-891E-9B5900B0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Do Males and Females Have Different BMI Values?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61560-BE28-4A74-B8D2-C970339EF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012" y="1844621"/>
                <a:ext cx="10058400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Null Hypothesis: Male BMI == Female BMI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Alternative Hypothesis: Male BMI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 Female BMI</a:t>
                </a:r>
              </a:p>
              <a:p>
                <a:r>
                  <a:rPr lang="en-US" dirty="0"/>
                  <a:t>Significance Value: </a:t>
                </a:r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</a:rPr>
                  <a:t>= 0.05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oMath>
                </a14:m>
                <a:r>
                  <a:rPr lang="en-US" sz="1800" baseline="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1.70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en-US" dirty="0">
                    <a:latin typeface="Calibri" panose="020F0502020204030204" pitchFamily="34" charset="0"/>
                  </a:rPr>
                  <a:t>p-value = 0.180 (0.090 * 2 for two tail)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</a:rPr>
                  <a:t> P-Value is &gt; than 0.05, therefore we fail to reject the Null Hypothesis.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u="sng" dirty="0">
                    <a:latin typeface="Calibri" panose="020F0502020204030204" pitchFamily="34" charset="0"/>
                  </a:rPr>
                  <a:t>Therefore, Male and Female BMI values are the same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61560-BE28-4A74-B8D2-C970339EF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012" y="1844621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A43E6F-2DF2-4830-A575-9D5C4F60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830" y="4548217"/>
            <a:ext cx="3537982" cy="1429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15FA1-3215-4E12-8F12-65D4D619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300" y="1845734"/>
            <a:ext cx="3621338" cy="2481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A4F50-3134-4462-9E1D-8D2F31ABE1C0}"/>
              </a:ext>
            </a:extLst>
          </p:cNvPr>
          <p:cNvSpPr txBox="1"/>
          <p:nvPr/>
        </p:nvSpPr>
        <p:spPr>
          <a:xfrm>
            <a:off x="2057401" y="3957689"/>
            <a:ext cx="30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verified with </a:t>
            </a:r>
            <a:r>
              <a:rPr lang="en-US" dirty="0" err="1"/>
              <a:t>stats.ttest_ind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008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211D-AEA2-4FB5-891E-9B5900B04E1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Is the proportion of Smokers More/Less Across Regions?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61560-BE28-4A74-B8D2-C970339EF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48251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Null Hypothesis: Smoker Percentage is the same across regions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Alternative Hypothesis: Smoker Percentage is different across regions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Significance Value: </a:t>
                </a:r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</a:rPr>
                  <a:t>= 0.05</a:t>
                </a:r>
                <a:endParaRPr lang="en-US" dirty="0"/>
              </a:p>
              <a:p>
                <a:r>
                  <a:rPr lang="en-US" dirty="0"/>
                  <a:t>t-statistic = 7.34</a:t>
                </a:r>
              </a:p>
              <a:p>
                <a:r>
                  <a:rPr lang="en-US" dirty="0"/>
                  <a:t>p-value = 0.124 (0.062 * 2 for two tail)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</a:rPr>
                  <a:t>P-Value is &gt; than 0.05, therefore we fail to reject the Null Hypothesis.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</a:rPr>
                  <a:t> Therefore, the proportion of smokers differs across the regions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u="sng" dirty="0">
                    <a:latin typeface="Calibri" panose="020F0502020204030204" pitchFamily="34" charset="0"/>
                  </a:rPr>
                  <a:t>This confirms previous EDA suspicions that the </a:t>
                </a:r>
                <a:r>
                  <a:rPr lang="en-US" i="1" u="sng" dirty="0">
                    <a:latin typeface="Calibri" panose="020F0502020204030204" pitchFamily="34" charset="0"/>
                  </a:rPr>
                  <a:t>Southeast</a:t>
                </a:r>
                <a:r>
                  <a:rPr lang="en-US" u="sng" dirty="0">
                    <a:latin typeface="Calibri" panose="020F0502020204030204" pitchFamily="34" charset="0"/>
                  </a:rPr>
                  <a:t> has higher rates than other regions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61560-BE28-4A74-B8D2-C970339EF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482510" cy="4023360"/>
              </a:xfrm>
              <a:blipFill>
                <a:blip r:embed="rId2"/>
                <a:stretch>
                  <a:fillRect l="-195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7E8856-0B34-46FB-AA68-FC08391C9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506" y="1845734"/>
            <a:ext cx="3453395" cy="233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D9A30-8833-4F35-A9AE-C1C1B5846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690" y="4487277"/>
            <a:ext cx="3629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4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Is There a Correlation between Number of Children and Mothers’ BMI?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48FFB9-B53C-4251-BBF6-6B6DAB4C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1" y="1874420"/>
            <a:ext cx="3682165" cy="252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856F31-72B7-4552-98DE-12022A6F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489" y="1889377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C5FDEA-A92D-4C8F-97BE-3F36DECD5D34}"/>
              </a:ext>
            </a:extLst>
          </p:cNvPr>
          <p:cNvSpPr txBox="1">
            <a:spLocks/>
          </p:cNvSpPr>
          <p:nvPr/>
        </p:nvSpPr>
        <p:spPr>
          <a:xfrm>
            <a:off x="637077" y="4329189"/>
            <a:ext cx="7207511" cy="2028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Initial EDA shows little-to-no correlation between children and BMI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Checking the mean BMI shows approximately the same ~30 BMI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u="sng" dirty="0"/>
              <a:t>There is No correlation between number of children and </a:t>
            </a:r>
            <a:r>
              <a:rPr lang="en-US" u="sng" dirty="0" err="1"/>
              <a:t>bmi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39432-9B14-4C9A-8351-DF493A353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794" y="1889377"/>
            <a:ext cx="3448736" cy="2864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4C458D-30B7-4FEB-A735-64598413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63" y="4861259"/>
            <a:ext cx="2330869" cy="13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211D-AEA2-4FB5-891E-9B5900B0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Correlation between Number of Children and Mothers’ BMI? – Cont.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9B4B39-BA5C-4919-94E9-420C64C7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2" y="1846264"/>
            <a:ext cx="9593096" cy="40191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Null Hypothesis: The BMI is the same for Women regardless of number of children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Alternative Hypothesis: The BMI differs for Women depending on number of children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mean values for each sample population are the same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this case, we fail to reject the Null Hypothesis and confirm the mean BMI is the same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Also, the p-value is 0.72 and greater than 0.05, which confirms failure to reject Null Hypothesis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63DB8-A131-4380-84CD-1F064781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42" y="2890242"/>
            <a:ext cx="2330869" cy="1318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06652-EED5-4B53-8698-203C39B3A08E}"/>
                  </a:ext>
                </a:extLst>
              </p:cNvPr>
              <p:cNvSpPr txBox="1"/>
              <p:nvPr/>
            </p:nvSpPr>
            <p:spPr>
              <a:xfrm>
                <a:off x="4168942" y="3179983"/>
                <a:ext cx="57210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Running </a:t>
                </a:r>
                <a:r>
                  <a:rPr lang="en-US" dirty="0" err="1"/>
                  <a:t>stats.f_oneway</a:t>
                </a:r>
                <a:r>
                  <a:rPr lang="en-US" dirty="0"/>
                  <a:t>() , results in a p-value of 0.72</a:t>
                </a:r>
              </a:p>
              <a:p>
                <a:r>
                  <a:rPr lang="en-US" dirty="0"/>
                  <a:t>Significance Value: </a:t>
                </a:r>
                <a14:m>
                  <m:oMath xmlns:m="http://schemas.openxmlformats.org/officeDocument/2006/math">
                    <m:r>
                      <a:rPr lang="en-US" sz="1400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</a:rPr>
                  <a:t>= 0.05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06652-EED5-4B53-8698-203C39B3A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42" y="3179983"/>
                <a:ext cx="5721015" cy="923330"/>
              </a:xfrm>
              <a:prstGeom prst="rect">
                <a:avLst/>
              </a:prstGeom>
              <a:blipFill>
                <a:blip r:embed="rId3"/>
                <a:stretch>
                  <a:fillRect l="-959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78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5598-F124-42E8-B7F4-F16BA4E5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As people gain weight (higher BMI), they will accumulate more medical charges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is generally more healthier and cheaper to maintain a moderate BMI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people age, they tend to accumulate more medical charges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They also accumulate weight which exacerbates the rise in medical </a:t>
            </a:r>
            <a:r>
              <a:rPr lang="en-US" dirty="0" err="1"/>
              <a:t>chargess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Smokers are at the greatest risk for medical charges, compared to non-smokers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Older people who smoke and are overweight have the highest risk for health 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BMI for females is the same as males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Southeast has higher proportions of smokers than other regions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BMI of women is relatively the same irrespective of the number of children they have</a:t>
            </a:r>
          </a:p>
        </p:txBody>
      </p:sp>
    </p:spTree>
    <p:extLst>
      <p:ext uri="{BB962C8B-B14F-4D97-AF65-F5344CB8AC3E}">
        <p14:creationId xmlns:p14="http://schemas.microsoft.com/office/powerpoint/2010/main" val="339908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5598-F124-42E8-B7F4-F16BA4E5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29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Encourage customers with insurance discounts if: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They can maintain lower BMI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Refrain from smoking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Provide multiple and Tiered Discounts for BMI Ranges, increasing discount as BMI goes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Encourage customers to purchase more medical insurance as they age, to offset increased medical bills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Provide customers with insurance discounts for Not Smoking or Quitting Smoking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should be </a:t>
            </a:r>
            <a:r>
              <a:rPr lang="en-US" i="1" dirty="0"/>
              <a:t>even greater </a:t>
            </a:r>
            <a:r>
              <a:rPr lang="en-US" dirty="0"/>
              <a:t>than the BMI discounts, since smoking drives medical costs even more 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other words, overweight smokers should spend the most for their insurance due to the corresponding health risks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Focus on providing customers with education on eating healthy and exercising, especially in the Southern Regions</a:t>
            </a:r>
          </a:p>
        </p:txBody>
      </p:sp>
    </p:spTree>
    <p:extLst>
      <p:ext uri="{BB962C8B-B14F-4D97-AF65-F5344CB8AC3E}">
        <p14:creationId xmlns:p14="http://schemas.microsoft.com/office/powerpoint/2010/main" val="1609132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2C4C-D1AC-4205-A75F-34D1746B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F502-B15F-4891-943D-C5288F91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27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C31C-B039-4893-B6BC-70FFC898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9781-D62A-478D-85FA-1F8F4DB0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5CDE-AE72-4A9F-B258-AA43B3A5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592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Data Breakdown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0108D-CE40-46FA-BFC1-FBB31DEF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6468"/>
            <a:ext cx="2048978" cy="551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07C1A-9A76-4819-A5B6-D89DC1F7410E}"/>
              </a:ext>
            </a:extLst>
          </p:cNvPr>
          <p:cNvSpPr txBox="1"/>
          <p:nvPr/>
        </p:nvSpPr>
        <p:spPr>
          <a:xfrm>
            <a:off x="998622" y="5293895"/>
            <a:ext cx="389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Data excludes 65 years and older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74E3F4-8496-4FB6-8C34-6770B045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56734"/>
            <a:ext cx="4000077" cy="27049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E1D7CB-399D-4055-A2A8-63529019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937" y="2026468"/>
            <a:ext cx="5464743" cy="2437248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Note: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There are no missing values in the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Qualitative data in the columns Sex, Smoker and Region were converted from Objects to Categories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Age, BMI, Children and Charges are Quantitative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Age and Children are of Discrete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BMI and Charges are of Continuous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E1BD4-8CFE-40A7-871E-90D4A93B17B5}"/>
              </a:ext>
            </a:extLst>
          </p:cNvPr>
          <p:cNvSpPr txBox="1"/>
          <p:nvPr/>
        </p:nvSpPr>
        <p:spPr>
          <a:xfrm>
            <a:off x="1097280" y="1117351"/>
            <a:ext cx="918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Primary and contains information on insurance customers </a:t>
            </a:r>
          </a:p>
        </p:txBody>
      </p:sp>
    </p:spTree>
    <p:extLst>
      <p:ext uri="{BB962C8B-B14F-4D97-AF65-F5344CB8AC3E}">
        <p14:creationId xmlns:p14="http://schemas.microsoft.com/office/powerpoint/2010/main" val="165860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Analysis – Age, BMI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3DAB56-55B2-4B20-B818-A88001BF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1" y="1329943"/>
            <a:ext cx="5155531" cy="34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0D3033-10A3-43C9-BB15-64F69E18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23" y="1329943"/>
            <a:ext cx="5160119" cy="34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FADC2F-236F-4B79-B922-6466CD11810C}"/>
              </a:ext>
            </a:extLst>
          </p:cNvPr>
          <p:cNvSpPr txBox="1">
            <a:spLocks/>
          </p:cNvSpPr>
          <p:nvPr/>
        </p:nvSpPr>
        <p:spPr>
          <a:xfrm>
            <a:off x="582507" y="4903894"/>
            <a:ext cx="4819671" cy="123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distribution is not skewed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mean is approximately 38 years old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0933C1-44AD-4715-B14D-04ABDDFBA970}"/>
              </a:ext>
            </a:extLst>
          </p:cNvPr>
          <p:cNvSpPr txBox="1">
            <a:spLocks/>
          </p:cNvSpPr>
          <p:nvPr/>
        </p:nvSpPr>
        <p:spPr>
          <a:xfrm>
            <a:off x="6468533" y="4903893"/>
            <a:ext cx="5388587" cy="123274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distribution is right skewed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mean BMI is approximately 31 kg/m</a:t>
            </a:r>
            <a:r>
              <a:rPr lang="en-US" baseline="30000" dirty="0"/>
              <a:t>2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/>
              <a:t>There are outliers, with some customers exceeding values of 45 kg/m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CE6C37-66D7-4E54-8C0B-A1D27E34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931" y="1011981"/>
            <a:ext cx="2407650" cy="393682"/>
          </a:xfrm>
        </p:spPr>
        <p:txBody>
          <a:bodyPr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58A5F57-DBA1-4915-B885-3C32687B06B4}"/>
              </a:ext>
            </a:extLst>
          </p:cNvPr>
          <p:cNvSpPr txBox="1">
            <a:spLocks/>
          </p:cNvSpPr>
          <p:nvPr/>
        </p:nvSpPr>
        <p:spPr>
          <a:xfrm>
            <a:off x="7493825" y="1011981"/>
            <a:ext cx="2407650" cy="393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200462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Analysis – Children Charges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B0BA76-27E1-4DB3-A1FC-750BEE85D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75" y="1389647"/>
            <a:ext cx="5160120" cy="34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72E9F04-8704-4660-A736-E1A2401B8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98" y="1389647"/>
            <a:ext cx="5160119" cy="34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91581-BEB2-43F7-B44B-103590F89841}"/>
              </a:ext>
            </a:extLst>
          </p:cNvPr>
          <p:cNvSpPr txBox="1">
            <a:spLocks/>
          </p:cNvSpPr>
          <p:nvPr/>
        </p:nvSpPr>
        <p:spPr>
          <a:xfrm>
            <a:off x="6274594" y="4834455"/>
            <a:ext cx="5272149" cy="123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distribution is right skewed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It contains a large number of outliers - 35,000      and above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26204D-EBEB-4A52-B5BD-DBC239EE9744}"/>
              </a:ext>
            </a:extLst>
          </p:cNvPr>
          <p:cNvSpPr txBox="1">
            <a:spLocks/>
          </p:cNvSpPr>
          <p:nvPr/>
        </p:nvSpPr>
        <p:spPr>
          <a:xfrm>
            <a:off x="643466" y="4924211"/>
            <a:ext cx="5059501" cy="123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distribution is right skewed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mean is between 1 and 2 children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E17371-2C87-4C20-9CC5-D3F7E543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509" y="1088117"/>
            <a:ext cx="2311295" cy="361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Medical Charges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91C4DCE-2B66-4207-959A-702D1511C546}"/>
              </a:ext>
            </a:extLst>
          </p:cNvPr>
          <p:cNvSpPr txBox="1">
            <a:spLocks/>
          </p:cNvSpPr>
          <p:nvPr/>
        </p:nvSpPr>
        <p:spPr>
          <a:xfrm>
            <a:off x="1999827" y="1089347"/>
            <a:ext cx="2311295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Children</a:t>
            </a:r>
          </a:p>
        </p:txBody>
      </p:sp>
    </p:spTree>
    <p:extLst>
      <p:ext uri="{BB962C8B-B14F-4D97-AF65-F5344CB8AC3E}">
        <p14:creationId xmlns:p14="http://schemas.microsoft.com/office/powerpoint/2010/main" val="151720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Analysis – Sex, Smoker, Region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A0187A-D770-43E6-A3F7-F60183F2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1" y="1297153"/>
            <a:ext cx="3610724" cy="24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155D028-44CC-47C8-BD88-8836569D5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23" y="1297153"/>
            <a:ext cx="3675888" cy="24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A872A7E-55A0-475B-B495-A997E01E9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69" y="1297153"/>
            <a:ext cx="3624611" cy="24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7FFAAC-5550-4D81-B36E-C6433E24D8CC}"/>
              </a:ext>
            </a:extLst>
          </p:cNvPr>
          <p:cNvSpPr txBox="1">
            <a:spLocks/>
          </p:cNvSpPr>
          <p:nvPr/>
        </p:nvSpPr>
        <p:spPr>
          <a:xfrm>
            <a:off x="692843" y="3738601"/>
            <a:ext cx="3161722" cy="17417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There are more male customers than female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There are over 600 in each category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6057B1-03FA-4CBA-A2A5-3A0F76EB119F}"/>
              </a:ext>
            </a:extLst>
          </p:cNvPr>
          <p:cNvSpPr txBox="1">
            <a:spLocks/>
          </p:cNvSpPr>
          <p:nvPr/>
        </p:nvSpPr>
        <p:spPr>
          <a:xfrm>
            <a:off x="4443307" y="3650824"/>
            <a:ext cx="3343904" cy="1829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There are many more non-smokers than smokers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There are over 1,000 non-smokers and less than 300 smokers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07A232-2479-4C20-A985-6C69CBA42CAA}"/>
              </a:ext>
            </a:extLst>
          </p:cNvPr>
          <p:cNvSpPr txBox="1">
            <a:spLocks/>
          </p:cNvSpPr>
          <p:nvPr/>
        </p:nvSpPr>
        <p:spPr>
          <a:xfrm>
            <a:off x="8499914" y="3697959"/>
            <a:ext cx="2712720" cy="23960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/>
              <a:t> There are more customers in the southeast than the other regions – over 350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/>
              <a:t> The other three regions are approximately even in count ~ 320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110AE45-6E1E-48F3-8E88-3E2829ADD6B1}"/>
              </a:ext>
            </a:extLst>
          </p:cNvPr>
          <p:cNvSpPr txBox="1">
            <a:spLocks/>
          </p:cNvSpPr>
          <p:nvPr/>
        </p:nvSpPr>
        <p:spPr>
          <a:xfrm>
            <a:off x="750619" y="1019325"/>
            <a:ext cx="2894359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Females/Males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3E53967-40A6-4500-95E5-206B2B84C7E7}"/>
              </a:ext>
            </a:extLst>
          </p:cNvPr>
          <p:cNvSpPr txBox="1">
            <a:spLocks/>
          </p:cNvSpPr>
          <p:nvPr/>
        </p:nvSpPr>
        <p:spPr>
          <a:xfrm>
            <a:off x="5021898" y="1019325"/>
            <a:ext cx="2311295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Smokers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D9F7B9C-7E37-4641-A8E5-20FBFC84B957}"/>
              </a:ext>
            </a:extLst>
          </p:cNvPr>
          <p:cNvSpPr txBox="1">
            <a:spLocks/>
          </p:cNvSpPr>
          <p:nvPr/>
        </p:nvSpPr>
        <p:spPr>
          <a:xfrm>
            <a:off x="8567389" y="1019325"/>
            <a:ext cx="3624611" cy="3616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From Each Region</a:t>
            </a:r>
          </a:p>
        </p:txBody>
      </p:sp>
    </p:spTree>
    <p:extLst>
      <p:ext uri="{BB962C8B-B14F-4D97-AF65-F5344CB8AC3E}">
        <p14:creationId xmlns:p14="http://schemas.microsoft.com/office/powerpoint/2010/main" val="263861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86603"/>
            <a:ext cx="11099409" cy="1450757"/>
          </a:xfrm>
        </p:spPr>
        <p:txBody>
          <a:bodyPr anchor="t"/>
          <a:lstStyle/>
          <a:p>
            <a:r>
              <a:rPr lang="en-US" dirty="0"/>
              <a:t>Data Analysis – Sex, Region, BMI vs. Smokers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7FFAAC-5550-4D81-B36E-C6433E24D8CC}"/>
              </a:ext>
            </a:extLst>
          </p:cNvPr>
          <p:cNvSpPr txBox="1">
            <a:spLocks/>
          </p:cNvSpPr>
          <p:nvPr/>
        </p:nvSpPr>
        <p:spPr>
          <a:xfrm>
            <a:off x="692843" y="3738601"/>
            <a:ext cx="3161722" cy="2409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There are more male smokers than female smokers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There are more non-smoking females than males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are approximately five times the number of non-smokers vs smokers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6057B1-03FA-4CBA-A2A5-3A0F76EB119F}"/>
              </a:ext>
            </a:extLst>
          </p:cNvPr>
          <p:cNvSpPr txBox="1">
            <a:spLocks/>
          </p:cNvSpPr>
          <p:nvPr/>
        </p:nvSpPr>
        <p:spPr>
          <a:xfrm>
            <a:off x="4443307" y="3650823"/>
            <a:ext cx="3343904" cy="278607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 representation of customers from each region is close to even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 southeast produced more smokers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 average region has approximately 250 non-smokers and around 50 smokers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07A232-2479-4C20-A985-6C69CBA42CAA}"/>
              </a:ext>
            </a:extLst>
          </p:cNvPr>
          <p:cNvSpPr txBox="1">
            <a:spLocks/>
          </p:cNvSpPr>
          <p:nvPr/>
        </p:nvSpPr>
        <p:spPr>
          <a:xfrm>
            <a:off x="8499914" y="3697959"/>
            <a:ext cx="2712720" cy="28291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/>
              <a:t> The distribution of BMI ranges follows the same normal-right skewed distribution as seen previously in the general population histogram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DFE901D-1A03-4569-A907-AC037343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6" y="1221459"/>
            <a:ext cx="36766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2E81D2-04A8-416B-B789-F7BF7572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82" y="1221459"/>
            <a:ext cx="36766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797BAC7-8478-44DF-AC40-3EE287AA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70" y="1221459"/>
            <a:ext cx="36766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DEFA4B1-1F1D-483B-A795-ADDF57096504}"/>
              </a:ext>
            </a:extLst>
          </p:cNvPr>
          <p:cNvSpPr txBox="1">
            <a:spLocks/>
          </p:cNvSpPr>
          <p:nvPr/>
        </p:nvSpPr>
        <p:spPr>
          <a:xfrm>
            <a:off x="826524" y="1011981"/>
            <a:ext cx="2894359" cy="36168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Count – Sex vs. Smoker Status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A402471-CBC4-400E-9EE1-8170C35959C5}"/>
              </a:ext>
            </a:extLst>
          </p:cNvPr>
          <p:cNvSpPr txBox="1">
            <a:spLocks/>
          </p:cNvSpPr>
          <p:nvPr/>
        </p:nvSpPr>
        <p:spPr>
          <a:xfrm>
            <a:off x="4584671" y="1011981"/>
            <a:ext cx="2894359" cy="361688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Count – Region vs. Smoker Status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F06B8DA-95BF-4BF0-8938-2744CFDE5893}"/>
              </a:ext>
            </a:extLst>
          </p:cNvPr>
          <p:cNvSpPr txBox="1">
            <a:spLocks/>
          </p:cNvSpPr>
          <p:nvPr/>
        </p:nvSpPr>
        <p:spPr>
          <a:xfrm>
            <a:off x="8499914" y="1011981"/>
            <a:ext cx="2894359" cy="36168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Count – BMI vs. Smokers Status</a:t>
            </a:r>
          </a:p>
        </p:txBody>
      </p:sp>
    </p:spTree>
    <p:extLst>
      <p:ext uri="{BB962C8B-B14F-4D97-AF65-F5344CB8AC3E}">
        <p14:creationId xmlns:p14="http://schemas.microsoft.com/office/powerpoint/2010/main" val="364471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5598-F124-42E8-B7F4-F16BA4E5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5" y="1827085"/>
            <a:ext cx="4786162" cy="4023360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There is a small correlation between age and medical charges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This matrix is lacking in any meaningful correlation – </a:t>
            </a:r>
            <a:r>
              <a:rPr lang="en-US" u="sng" dirty="0"/>
              <a:t>further investigation is required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We need to compare the numerical data with the categorical data to pull meaningful insight from the dataset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BE873D-5045-4091-8112-67F4991A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2" y="1086551"/>
            <a:ext cx="5957359" cy="48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2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AE3-6FFA-45D0-BDF3-9C2BC3A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Pairplot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5598-F124-42E8-B7F4-F16BA4E5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0420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There is a jump in charges for BMI values above 30, however there are also low charges as well. This will require further analysis to identify the driver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There is a positive trend with age and charges.  This will require further analysis, as there appears to be three separate trend-lines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remaining plots offer little-to-no insight into any trends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More thorough analysis is needed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4C1F52-5932-4CC8-9E45-C60A0349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69" y="966070"/>
            <a:ext cx="4918911" cy="49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29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5132</TotalTime>
  <Words>2038</Words>
  <Application>Microsoft Office PowerPoint</Application>
  <PresentationFormat>Widescreen</PresentationFormat>
  <Paragraphs>225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Retrospect</vt:lpstr>
      <vt:lpstr>Axis Insurance Customer Data Analysis</vt:lpstr>
      <vt:lpstr>Agenda</vt:lpstr>
      <vt:lpstr>Data Breakdown </vt:lpstr>
      <vt:lpstr>Data Analysis – Age, BMI</vt:lpstr>
      <vt:lpstr>Data Analysis – Children Charges</vt:lpstr>
      <vt:lpstr>Data Analysis – Sex, Smoker, Region</vt:lpstr>
      <vt:lpstr>Data Analysis – Sex, Region, BMI vs. Smokers</vt:lpstr>
      <vt:lpstr>Correlation Matrix</vt:lpstr>
      <vt:lpstr>Pairplot</vt:lpstr>
      <vt:lpstr>Data Analysis – Sex with Age, BMI and Charges</vt:lpstr>
      <vt:lpstr>Data Analysis – Smoker Status with Age, BMI and Children</vt:lpstr>
      <vt:lpstr>Data Analysis – Smoker Status vs. Charges</vt:lpstr>
      <vt:lpstr>Data Analysis – By Region</vt:lpstr>
      <vt:lpstr>Data Analysis – By Number of Children</vt:lpstr>
      <vt:lpstr>Data Analysis – By Region</vt:lpstr>
      <vt:lpstr>Customer Profiles</vt:lpstr>
      <vt:lpstr>Customer Segmentation</vt:lpstr>
      <vt:lpstr>Customer Segmentation</vt:lpstr>
      <vt:lpstr>Customer Segmentation</vt:lpstr>
      <vt:lpstr>Do Smokers Incur More Medical Charges? - T Test </vt:lpstr>
      <vt:lpstr>Do Males and Females Have Different BMI Values?</vt:lpstr>
      <vt:lpstr>Is the proportion of Smokers More/Less Across Regions?</vt:lpstr>
      <vt:lpstr>Is There a Correlation between Number of Children and Mothers’ BMI?</vt:lpstr>
      <vt:lpstr>Is There a Correlation between Number of Children and Mothers’ BMI? – Cont.</vt:lpstr>
      <vt:lpstr>Conclusions</vt:lpstr>
      <vt:lpstr>Recommendations</vt:lpstr>
      <vt:lpstr>Q&amp;A</vt:lpstr>
      <vt:lpstr>Backup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 Sales Data Analysis</dc:title>
  <dc:creator>David Stoneking</dc:creator>
  <cp:lastModifiedBy>David Stoneking</cp:lastModifiedBy>
  <cp:revision>145</cp:revision>
  <cp:lastPrinted>2021-03-03T19:29:41Z</cp:lastPrinted>
  <dcterms:created xsi:type="dcterms:W3CDTF">2021-03-02T17:34:58Z</dcterms:created>
  <dcterms:modified xsi:type="dcterms:W3CDTF">2021-04-17T00:48:45Z</dcterms:modified>
</cp:coreProperties>
</file>