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D9C"/>
    <a:srgbClr val="74FFC2"/>
    <a:srgbClr val="FF6076"/>
    <a:srgbClr val="FF9A8D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327"/>
  </p:normalViewPr>
  <p:slideViewPr>
    <p:cSldViewPr snapToGrid="0">
      <p:cViewPr varScale="1">
        <p:scale>
          <a:sx n="122" d="100"/>
          <a:sy n="122" d="100"/>
        </p:scale>
        <p:origin x="7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770E-B4D9-7D0D-1ACF-6AF253105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66B6C-C5CA-1333-6189-908473CA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C24D-F9B3-7A63-F1C0-89D09BE0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226F-B553-D1F8-875B-A171AEA4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89EA-D970-2D89-28D2-60457617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A0CB-DD23-271C-3D17-6742C3FE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3936-2CBD-ABA7-23B7-FB706426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E8F9-95AD-782E-F213-0DAAFD2A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CE37-113F-C7EA-323D-62C9CAC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A34C-B767-A328-CA35-2F44DE39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EF67B-1CF8-BA71-DF79-F88DC025C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983F0-B0EE-0A09-E546-C38821D4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C240-AC80-2215-BE7B-3B40561F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7150-7BD5-C0D6-12BA-E2762546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2AC27-25C2-31A0-99DA-6D06E7EE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1CCE-FB0C-5DB0-9836-BACA2F68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41CA-83BA-9002-E398-3E8A9B87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57CF1-FFFA-A618-CC3C-C0E6EA90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4025-8A3D-7FA6-C3AC-379132FD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BD0F-1E7A-C3D3-133A-A7DF306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4CC8-5AF4-B71B-74F3-E2045DD7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E7582-AADC-0203-01BB-70BC4B80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9729-F3A9-299F-10FE-95B844D6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E6B1-552D-49D4-F66D-50E70504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E650-B8DD-52D1-655E-DDFB7652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8DA-750D-D047-541D-809D9812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623D-EF69-C741-B67E-4EE35DBBD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DF1E1-E86D-EC3E-60A7-D85F0B3F2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EFDA-2EED-5E69-1A58-1ECCB79C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5E7B-0657-A81D-5A90-45C2328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B418-8D29-D0CF-51DB-4E15ACD6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80C4-9881-47AE-EDA3-E8B8AC1C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516B0-F3A2-A1F7-E7F8-A91A9669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4E43-BA9C-A22D-88F6-BB103CFA0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A03FB-4B85-62B2-E108-2273D4928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145CE-361D-6CCF-475E-476B7644F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3D871-4BA7-F80E-9D49-62A1B8A6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C620-C76D-5F36-48CC-BE078821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C9436-BC7A-E5AD-59ED-B0942809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653C-626A-8272-C586-EF797919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ACAA8-934C-78EC-D565-C4D447E9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52A1-94A0-BE9F-FDEC-BCB6AAF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B8E3F-7A3B-738C-9A71-DF5637E2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43036-4F40-18C7-6E8D-D70B0AD8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6CFAA-3368-E7D4-6C11-4236CE6A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85E4C-0724-D0C2-03CC-2C7F7D6D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1455-661C-6A77-B887-AE0D2C44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A865-28B0-BC28-B8B4-4F812D1D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7D8F7-3B43-6370-40B0-A3760483C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AA7A3-19AC-4E6E-8DFF-6679FD67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1396-218D-6C35-001D-A0AF677B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1AF-6F23-1317-2788-FC05346A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B2AF-31CD-5A86-3C65-F43C6CF0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D3F0-B700-1F9E-E933-7E43FD9A7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E56B3-5594-C623-D814-5FA7C0771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B556F-6AF0-9790-962B-0B203229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8C74-B3F9-6343-A431-4C3A895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16F85-FB6B-64DE-9E25-15CF2D5C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4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B67F5-CF59-C36B-9CAB-E3604A39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DB6A-E08F-7AD2-E192-FB5C5536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13CF-6642-34C4-4218-B6502C2BF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5507-C79B-3540-8E62-9201216E4D3B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3C02-DDFD-EC75-40C5-6C16EFEB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19B2-35EA-C011-B6B0-91F0E58F3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1EE5-13AA-0E45-BFA6-85A9D15EA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CB1-2175-60D9-690D-AF98C30F5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ISIS/Diamond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9960B-9EBE-94E0-9E06-689FB17DE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42F1B2-ECFD-AC0B-1FC1-3F0B398A7E75}"/>
              </a:ext>
            </a:extLst>
          </p:cNvPr>
          <p:cNvGrpSpPr/>
          <p:nvPr/>
        </p:nvGrpSpPr>
        <p:grpSpPr>
          <a:xfrm>
            <a:off x="548263" y="631386"/>
            <a:ext cx="3904736" cy="1477328"/>
            <a:chOff x="4452999" y="1019433"/>
            <a:chExt cx="3904736" cy="14773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15091B-36EF-D391-E61B-B91818E2EE5B}"/>
                </a:ext>
              </a:extLst>
            </p:cNvPr>
            <p:cNvSpPr/>
            <p:nvPr/>
          </p:nvSpPr>
          <p:spPr>
            <a:xfrm>
              <a:off x="4452999" y="1019433"/>
              <a:ext cx="1952368" cy="3322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092A92-6280-D46B-A8DC-644CABD4A684}"/>
                </a:ext>
              </a:extLst>
            </p:cNvPr>
            <p:cNvSpPr txBox="1"/>
            <p:nvPr/>
          </p:nvSpPr>
          <p:spPr>
            <a:xfrm>
              <a:off x="6405367" y="1019433"/>
              <a:ext cx="19523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- 5 neutron samples</a:t>
              </a:r>
              <a:br>
                <a:rPr lang="en-US" sz="1000" dirty="0"/>
              </a:br>
              <a:r>
                <a:rPr lang="en-US" sz="1000" dirty="0"/>
                <a:t>  5n x-ray samples</a:t>
              </a:r>
            </a:p>
            <a:p>
              <a:r>
                <a:rPr lang="en-US" sz="1000" dirty="0"/>
                <a:t>n = ratio of neutron/x-ray time of data collection</a:t>
              </a:r>
            </a:p>
            <a:p>
              <a:r>
                <a:rPr lang="en-US" sz="1000" dirty="0"/>
                <a:t>- instantiate model fitting/classification get passed into a GPR</a:t>
              </a:r>
            </a:p>
            <a:p>
              <a:r>
                <a:rPr lang="en-US" sz="1000" dirty="0"/>
                <a:t>.</a:t>
              </a:r>
              <a:r>
                <a:rPr lang="en-US" sz="1000" dirty="0" err="1"/>
                <a:t>json</a:t>
              </a:r>
              <a:r>
                <a:rPr lang="en-US" sz="1000" dirty="0"/>
                <a:t> file with desired models and parameters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307735-E927-E39A-C006-822AB5324301}"/>
              </a:ext>
            </a:extLst>
          </p:cNvPr>
          <p:cNvGrpSpPr/>
          <p:nvPr/>
        </p:nvGrpSpPr>
        <p:grpSpPr>
          <a:xfrm>
            <a:off x="548263" y="1370050"/>
            <a:ext cx="3930524" cy="3919190"/>
            <a:chOff x="4452999" y="1019433"/>
            <a:chExt cx="3930524" cy="39191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A92E0C-FFEA-D8E3-525F-EC93176732FD}"/>
                </a:ext>
              </a:extLst>
            </p:cNvPr>
            <p:cNvSpPr/>
            <p:nvPr/>
          </p:nvSpPr>
          <p:spPr>
            <a:xfrm>
              <a:off x="4452999" y="1019433"/>
              <a:ext cx="1952368" cy="3322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 </a:t>
              </a:r>
              <a:r>
                <a:rPr lang="en-US" dirty="0" err="1"/>
                <a:t>i</a:t>
              </a:r>
              <a:r>
                <a:rPr lang="en-US" dirty="0"/>
                <a:t> =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ADA61E-9E98-97C1-B6A8-0C7843036207}"/>
                </a:ext>
              </a:extLst>
            </p:cNvPr>
            <p:cNvSpPr txBox="1"/>
            <p:nvPr/>
          </p:nvSpPr>
          <p:spPr>
            <a:xfrm>
              <a:off x="6431155" y="1768524"/>
              <a:ext cx="195236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Depends on the material system* as to which model to target: assume paint</a:t>
              </a:r>
            </a:p>
            <a:p>
              <a:r>
                <a:rPr lang="en-US" sz="1000" dirty="0"/>
                <a:t>- x-ray GPC should classify the domains of TiO2 spatial distribution</a:t>
              </a:r>
            </a:p>
            <a:p>
              <a:r>
                <a:rPr lang="en-US" sz="1000" dirty="0"/>
                <a:t>- neutron GPC should focus on the latex beads. </a:t>
              </a:r>
            </a:p>
            <a:p>
              <a:endParaRPr lang="en-US" sz="1000" dirty="0"/>
            </a:p>
            <a:p>
              <a:r>
                <a:rPr lang="en-US" sz="1000" dirty="0"/>
                <a:t>Search is based on the uncertainty of the classification model. Standard exploration…</a:t>
              </a:r>
            </a:p>
            <a:p>
              <a:r>
                <a:rPr lang="en-US" sz="1000" dirty="0" err="1"/>
                <a:t>x&amp;n</a:t>
              </a:r>
              <a:r>
                <a:rPr lang="en-US" sz="1000" dirty="0"/>
                <a:t> should search separately.</a:t>
              </a:r>
            </a:p>
            <a:p>
              <a:endParaRPr lang="en-US" sz="1000" dirty="0"/>
            </a:p>
            <a:p>
              <a:r>
                <a:rPr lang="en-US" sz="1000" dirty="0"/>
                <a:t>After either some threshold for search is met, use the neutrons to make decisions exclusively? </a:t>
              </a:r>
            </a:p>
            <a:p>
              <a:endParaRPr lang="en-US" sz="1000" dirty="0"/>
            </a:p>
            <a:p>
              <a:r>
                <a:rPr lang="en-US" sz="1000" dirty="0"/>
                <a:t>The latex bead coverage is the key component in this case.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9EDE0C6-1583-2E5E-6F3E-9A7602FC151F}"/>
              </a:ext>
            </a:extLst>
          </p:cNvPr>
          <p:cNvSpPr txBox="1"/>
          <p:nvPr/>
        </p:nvSpPr>
        <p:spPr>
          <a:xfrm>
            <a:off x="8825948" y="631386"/>
            <a:ext cx="2554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handling:</a:t>
            </a:r>
          </a:p>
          <a:p>
            <a:r>
              <a:rPr lang="en-US" dirty="0"/>
              <a:t>- Safe crashing: did the system crash? and shut down gracefully (which one?)</a:t>
            </a:r>
          </a:p>
          <a:p>
            <a:r>
              <a:rPr lang="en-US" dirty="0"/>
              <a:t>- Connectivity: instantiate a hold call in workflow that waits until all systems are connected and talking. Models are verified. Ensures completion of binned tasks before moving on</a:t>
            </a:r>
          </a:p>
          <a:p>
            <a:r>
              <a:rPr lang="en-US" dirty="0"/>
              <a:t>- Miss-fire on samples:</a:t>
            </a:r>
          </a:p>
          <a:p>
            <a:r>
              <a:rPr lang="en-US" dirty="0"/>
              <a:t>(really sucks if it’s the neutron line). Detecting them and removing the data from the model pipeline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800CB-0F2E-68FC-1DD3-4D91903B2B94}"/>
              </a:ext>
            </a:extLst>
          </p:cNvPr>
          <p:cNvSpPr txBox="1"/>
          <p:nvPr/>
        </p:nvSpPr>
        <p:spPr>
          <a:xfrm>
            <a:off x="5377741" y="631386"/>
            <a:ext cx="29916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Spawn the decision making in two separate processes.</a:t>
            </a:r>
          </a:p>
          <a:p>
            <a:r>
              <a:rPr lang="en-US" dirty="0"/>
              <a:t>If the goal of the x-rays is to cut down on the intended search space:</a:t>
            </a:r>
          </a:p>
          <a:p>
            <a:r>
              <a:rPr lang="en-US" dirty="0"/>
              <a:t>- after each x-ray measurement, redefine the grid over which samples can be made from. (aggregated or not, etc.)</a:t>
            </a:r>
          </a:p>
          <a:p>
            <a:r>
              <a:rPr lang="en-US" dirty="0"/>
              <a:t>- pass this mask into the global search space. X-ray and neutrons will pull from this on “predict”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D1336-604A-6936-A6B4-28C2E7F74A37}"/>
              </a:ext>
            </a:extLst>
          </p:cNvPr>
          <p:cNvSpPr/>
          <p:nvPr/>
        </p:nvSpPr>
        <p:spPr>
          <a:xfrm>
            <a:off x="548263" y="2108714"/>
            <a:ext cx="1952368" cy="332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 Loop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2656D0-A3AF-665C-33DA-B519F1793203}"/>
              </a:ext>
            </a:extLst>
          </p:cNvPr>
          <p:cNvSpPr/>
          <p:nvPr/>
        </p:nvSpPr>
        <p:spPr>
          <a:xfrm>
            <a:off x="561157" y="5123095"/>
            <a:ext cx="1952368" cy="332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3C07C-5891-FEC8-5DEC-F5BA78482061}"/>
              </a:ext>
            </a:extLst>
          </p:cNvPr>
          <p:cNvSpPr/>
          <p:nvPr/>
        </p:nvSpPr>
        <p:spPr>
          <a:xfrm>
            <a:off x="547255" y="2681233"/>
            <a:ext cx="951202" cy="332290"/>
          </a:xfrm>
          <a:prstGeom prst="rect">
            <a:avLst/>
          </a:prstGeom>
          <a:solidFill>
            <a:srgbClr val="FF60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x-rays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8FDC6-85DD-5480-58CF-7367CA56CECB}"/>
              </a:ext>
            </a:extLst>
          </p:cNvPr>
          <p:cNvSpPr/>
          <p:nvPr/>
        </p:nvSpPr>
        <p:spPr>
          <a:xfrm>
            <a:off x="1537877" y="2681233"/>
            <a:ext cx="951202" cy="332290"/>
          </a:xfrm>
          <a:prstGeom prst="rect">
            <a:avLst/>
          </a:prstGeom>
          <a:solidFill>
            <a:srgbClr val="5BCD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neutrons</a:t>
            </a:r>
          </a:p>
        </p:txBody>
      </p:sp>
    </p:spTree>
    <p:extLst>
      <p:ext uri="{BB962C8B-B14F-4D97-AF65-F5344CB8AC3E}">
        <p14:creationId xmlns:p14="http://schemas.microsoft.com/office/powerpoint/2010/main" val="250476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28036</TotalTime>
  <Words>285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ISIS/Diamond 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ISIS/Diamond  workflow</dc:title>
  <dc:creator>Duncan Sutherland</dc:creator>
  <cp:lastModifiedBy>Duncan Sutherland</cp:lastModifiedBy>
  <cp:revision>1</cp:revision>
  <dcterms:created xsi:type="dcterms:W3CDTF">2023-12-29T05:01:49Z</dcterms:created>
  <dcterms:modified xsi:type="dcterms:W3CDTF">2024-01-17T16:18:02Z</dcterms:modified>
</cp:coreProperties>
</file>