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7" r:id="rId3"/>
    <p:sldId id="258" r:id="rId4"/>
    <p:sldId id="259" r:id="rId5"/>
    <p:sldId id="272" r:id="rId6"/>
    <p:sldId id="261" r:id="rId7"/>
    <p:sldId id="273" r:id="rId8"/>
    <p:sldId id="260" r:id="rId9"/>
    <p:sldId id="268" r:id="rId10"/>
    <p:sldId id="270"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5384E56-2166-42B6-B5B4-E3C4835313A2}" type="datetimeFigureOut">
              <a:rPr lang="en-US" smtClean="0"/>
              <a:t>6/21/2025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46382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235428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4166695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A16038-C925-421D-89BC-98B3BEF9AEE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8134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23860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384E56-2166-42B6-B5B4-E3C4835313A2}"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4225597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384E56-2166-42B6-B5B4-E3C4835313A2}"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5964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84E56-2166-42B6-B5B4-E3C4835313A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3543063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5384E56-2166-42B6-B5B4-E3C4835313A2}" type="datetimeFigureOut">
              <a:rPr lang="en-US" smtClean="0"/>
              <a:t>6/21/2025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306098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84E56-2166-42B6-B5B4-E3C4835313A2}"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405888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5384E56-2166-42B6-B5B4-E3C4835313A2}" type="datetimeFigureOut">
              <a:rPr lang="en-US" smtClean="0"/>
              <a:t>6/21/2025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55753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2311247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84E56-2166-42B6-B5B4-E3C4835313A2}"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360306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84E56-2166-42B6-B5B4-E3C4835313A2}"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250154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84E56-2166-42B6-B5B4-E3C4835313A2}"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3168797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1768534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384E56-2166-42B6-B5B4-E3C4835313A2}"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A16038-C925-421D-89BC-98B3BEF9AEEB}" type="slidenum">
              <a:rPr lang="en-US" smtClean="0"/>
              <a:t>‹#›</a:t>
            </a:fld>
            <a:endParaRPr lang="en-US"/>
          </a:p>
        </p:txBody>
      </p:sp>
    </p:spTree>
    <p:extLst>
      <p:ext uri="{BB962C8B-B14F-4D97-AF65-F5344CB8AC3E}">
        <p14:creationId xmlns:p14="http://schemas.microsoft.com/office/powerpoint/2010/main" val="259045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384E56-2166-42B6-B5B4-E3C4835313A2}" type="datetimeFigureOut">
              <a:rPr lang="en-US" smtClean="0"/>
              <a:t>6/21/2025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A16038-C925-421D-89BC-98B3BEF9AEEB}" type="slidenum">
              <a:rPr lang="en-US" smtClean="0"/>
              <a:t>‹#›</a:t>
            </a:fld>
            <a:endParaRPr lang="en-US"/>
          </a:p>
        </p:txBody>
      </p:sp>
    </p:spTree>
    <p:extLst>
      <p:ext uri="{BB962C8B-B14F-4D97-AF65-F5344CB8AC3E}">
        <p14:creationId xmlns:p14="http://schemas.microsoft.com/office/powerpoint/2010/main" val="22777522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r.saghe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watch?v=uqc8PWYq9Hw"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D2451-FFD0-C655-7B6C-8409182E276D}"/>
              </a:ext>
            </a:extLst>
          </p:cNvPr>
          <p:cNvSpPr>
            <a:spLocks noGrp="1"/>
          </p:cNvSpPr>
          <p:nvPr>
            <p:ph type="ctrTitle"/>
          </p:nvPr>
        </p:nvSpPr>
        <p:spPr/>
        <p:txBody>
          <a:bodyPr/>
          <a:lstStyle/>
          <a:p>
            <a:r>
              <a:rPr lang="en-US" b="1" dirty="0">
                <a:effectLst>
                  <a:outerShdw blurRad="38100" dist="38100" dir="2700000" algn="tl">
                    <a:srgbClr val="000000">
                      <a:alpha val="43137"/>
                    </a:srgbClr>
                  </a:outerShdw>
                </a:effectLst>
              </a:rPr>
              <a:t>Data Science Tools and Techniques</a:t>
            </a:r>
          </a:p>
        </p:txBody>
      </p:sp>
      <p:sp>
        <p:nvSpPr>
          <p:cNvPr id="3" name="Subtitle 2">
            <a:extLst>
              <a:ext uri="{FF2B5EF4-FFF2-40B4-BE49-F238E27FC236}">
                <a16:creationId xmlns:a16="http://schemas.microsoft.com/office/drawing/2014/main" id="{452AB81E-2EAF-948F-1CB1-BC836376CF4F}"/>
              </a:ext>
            </a:extLst>
          </p:cNvPr>
          <p:cNvSpPr>
            <a:spLocks noGrp="1"/>
          </p:cNvSpPr>
          <p:nvPr>
            <p:ph type="subTitle" idx="1"/>
          </p:nvPr>
        </p:nvSpPr>
        <p:spPr>
          <a:xfrm>
            <a:off x="1371600" y="3632200"/>
            <a:ext cx="9448800" cy="2062429"/>
          </a:xfrm>
        </p:spPr>
        <p:txBody>
          <a:bodyPr>
            <a:normAutofit/>
          </a:bodyPr>
          <a:lstStyle/>
          <a:p>
            <a:pPr lvl="0">
              <a:lnSpc>
                <a:spcPct val="130000"/>
              </a:lnSpc>
              <a:spcBef>
                <a:spcPts val="0"/>
              </a:spcBef>
            </a:pPr>
            <a:r>
              <a:rPr lang="en-US" b="1" dirty="0">
                <a:effectLst>
                  <a:outerShdw blurRad="38100" dist="38100" dir="2700000" algn="tl">
                    <a:srgbClr val="000000">
                      <a:alpha val="43137"/>
                    </a:srgbClr>
                  </a:outerShdw>
                </a:effectLst>
                <a:sym typeface="Arial"/>
              </a:rPr>
              <a:t>Abubakar</a:t>
            </a:r>
            <a:endParaRPr lang="en-US" b="1" dirty="0">
              <a:effectLst>
                <a:outerShdw blurRad="38100" dist="38100" dir="2700000" algn="tl">
                  <a:srgbClr val="000000">
                    <a:alpha val="43137"/>
                  </a:srgbClr>
                </a:outerShdw>
              </a:effectLst>
            </a:endParaRPr>
          </a:p>
          <a:p>
            <a:pPr lvl="0">
              <a:lnSpc>
                <a:spcPct val="130000"/>
              </a:lnSpc>
              <a:spcBef>
                <a:spcPts val="0"/>
              </a:spcBef>
            </a:pPr>
            <a:r>
              <a:rPr lang="en-US" dirty="0"/>
              <a:t>Huawei Certified ICT Associate-AI Trainer</a:t>
            </a:r>
          </a:p>
          <a:p>
            <a:pPr lvl="0">
              <a:lnSpc>
                <a:spcPct val="130000"/>
              </a:lnSpc>
              <a:spcBef>
                <a:spcPts val="0"/>
              </a:spcBef>
            </a:pPr>
            <a:r>
              <a:rPr lang="en-US" dirty="0"/>
              <a:t>Full-stack AI Engineer</a:t>
            </a:r>
          </a:p>
          <a:p>
            <a:pPr lvl="0">
              <a:lnSpc>
                <a:spcPct val="130000"/>
              </a:lnSpc>
              <a:spcBef>
                <a:spcPts val="0"/>
              </a:spcBef>
            </a:pPr>
            <a:r>
              <a:rPr lang="en-US" dirty="0">
                <a:hlinkClick r:id="rId2"/>
              </a:rPr>
              <a:t>dr.sagher@gmail.com</a:t>
            </a:r>
            <a:r>
              <a:rPr lang="en-US" dirty="0"/>
              <a:t> </a:t>
            </a:r>
          </a:p>
          <a:p>
            <a:endParaRPr lang="en-US" dirty="0"/>
          </a:p>
        </p:txBody>
      </p:sp>
    </p:spTree>
    <p:extLst>
      <p:ext uri="{BB962C8B-B14F-4D97-AF65-F5344CB8AC3E}">
        <p14:creationId xmlns:p14="http://schemas.microsoft.com/office/powerpoint/2010/main" val="316153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DB42-BE47-1902-9072-C158CDCB0E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3FB3AD-0C35-C195-88FD-1427C23F0998}"/>
              </a:ext>
            </a:extLst>
          </p:cNvPr>
          <p:cNvSpPr>
            <a:spLocks noGrp="1"/>
          </p:cNvSpPr>
          <p:nvPr>
            <p:ph idx="1"/>
          </p:nvPr>
        </p:nvSpPr>
        <p:spPr/>
        <p:txBody>
          <a:bodyPr/>
          <a:lstStyle/>
          <a:p>
            <a:endParaRPr lang="en-US"/>
          </a:p>
        </p:txBody>
      </p:sp>
      <p:pic>
        <p:nvPicPr>
          <p:cNvPr id="10242" name="Picture 2" descr="Google Colab - Gracewell Technologies">
            <a:extLst>
              <a:ext uri="{FF2B5EF4-FFF2-40B4-BE49-F238E27FC236}">
                <a16:creationId xmlns:a16="http://schemas.microsoft.com/office/drawing/2014/main" id="{5225900B-72DE-6A59-6BEC-96762B1A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053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DD2E-38C2-6B43-E28C-256F1EF559B4}"/>
              </a:ext>
            </a:extLst>
          </p:cNvPr>
          <p:cNvSpPr>
            <a:spLocks noGrp="1"/>
          </p:cNvSpPr>
          <p:nvPr>
            <p:ph type="title"/>
          </p:nvPr>
        </p:nvSpPr>
        <p:spPr>
          <a:xfrm>
            <a:off x="1790700" y="904013"/>
            <a:ext cx="8610600" cy="1293028"/>
          </a:xfrm>
        </p:spPr>
        <p:txBody>
          <a:bodyPr>
            <a:normAutofit fontScale="90000"/>
          </a:bodyPr>
          <a:lstStyle/>
          <a:p>
            <a:pPr algn="ctr"/>
            <a:r>
              <a:rPr lang="en-US" sz="4400" b="1" dirty="0">
                <a:solidFill>
                  <a:srgbClr val="00B0F0"/>
                </a:solidFill>
                <a:effectLst>
                  <a:outerShdw blurRad="38100" dist="38100" dir="2700000" algn="tl">
                    <a:srgbClr val="000000">
                      <a:alpha val="43137"/>
                    </a:srgbClr>
                  </a:outerShdw>
                </a:effectLst>
              </a:rPr>
              <a:t>When to Use Google </a:t>
            </a:r>
            <a:r>
              <a:rPr lang="en-US" sz="4400" b="1" dirty="0" err="1">
                <a:solidFill>
                  <a:srgbClr val="00B0F0"/>
                </a:solidFill>
                <a:effectLst>
                  <a:outerShdw blurRad="38100" dist="38100" dir="2700000" algn="tl">
                    <a:srgbClr val="000000">
                      <a:alpha val="43137"/>
                    </a:srgbClr>
                  </a:outerShdw>
                </a:effectLst>
              </a:rPr>
              <a:t>Colab</a:t>
            </a:r>
            <a:r>
              <a:rPr lang="en-US" sz="4400" b="1" dirty="0">
                <a:solidFill>
                  <a:srgbClr val="00B0F0"/>
                </a:solidFill>
                <a:effectLst>
                  <a:outerShdw blurRad="38100" dist="38100" dir="2700000" algn="tl">
                    <a:srgbClr val="000000">
                      <a:alpha val="43137"/>
                    </a:srgbClr>
                  </a:outerShdw>
                </a:effectLst>
              </a:rPr>
              <a:t>?</a:t>
            </a:r>
          </a:p>
        </p:txBody>
      </p:sp>
      <p:graphicFrame>
        <p:nvGraphicFramePr>
          <p:cNvPr id="4" name="Content Placeholder 3">
            <a:extLst>
              <a:ext uri="{FF2B5EF4-FFF2-40B4-BE49-F238E27FC236}">
                <a16:creationId xmlns:a16="http://schemas.microsoft.com/office/drawing/2014/main" id="{D6D1C805-F5AD-75E5-F494-A55FE382854E}"/>
              </a:ext>
            </a:extLst>
          </p:cNvPr>
          <p:cNvGraphicFramePr>
            <a:graphicFrameLocks noGrp="1"/>
          </p:cNvGraphicFramePr>
          <p:nvPr>
            <p:ph idx="1"/>
            <p:extLst>
              <p:ext uri="{D42A27DB-BD31-4B8C-83A1-F6EECF244321}">
                <p14:modId xmlns:p14="http://schemas.microsoft.com/office/powerpoint/2010/main" val="1412016064"/>
              </p:ext>
            </p:extLst>
          </p:nvPr>
        </p:nvGraphicFramePr>
        <p:xfrm>
          <a:off x="685800" y="2769711"/>
          <a:ext cx="10820400" cy="2598420"/>
        </p:xfrm>
        <a:graphic>
          <a:graphicData uri="http://schemas.openxmlformats.org/drawingml/2006/table">
            <a:tbl>
              <a:tblPr>
                <a:tableStyleId>{616DA210-FB5B-4158-B5E0-FEB733F419BA}</a:tableStyleId>
              </a:tblPr>
              <a:tblGrid>
                <a:gridCol w="3569329">
                  <a:extLst>
                    <a:ext uri="{9D8B030D-6E8A-4147-A177-3AD203B41FA5}">
                      <a16:colId xmlns:a16="http://schemas.microsoft.com/office/drawing/2014/main" val="1208679439"/>
                    </a:ext>
                  </a:extLst>
                </a:gridCol>
                <a:gridCol w="7251071">
                  <a:extLst>
                    <a:ext uri="{9D8B030D-6E8A-4147-A177-3AD203B41FA5}">
                      <a16:colId xmlns:a16="http://schemas.microsoft.com/office/drawing/2014/main" val="519543604"/>
                    </a:ext>
                  </a:extLst>
                </a:gridCol>
              </a:tblGrid>
              <a:tr h="0">
                <a:tc>
                  <a:txBody>
                    <a:bodyPr/>
                    <a:lstStyle/>
                    <a:p>
                      <a:pPr algn="l"/>
                      <a:r>
                        <a:rPr lang="en-US" b="1" dirty="0">
                          <a:solidFill>
                            <a:srgbClr val="00B0F0"/>
                          </a:solidFill>
                          <a:effectLst/>
                        </a:rPr>
                        <a:t>Use Case</a:t>
                      </a:r>
                    </a:p>
                  </a:txBody>
                  <a:tcPr marR="95250" marT="95250" marB="95250" anchor="ctr"/>
                </a:tc>
                <a:tc>
                  <a:txBody>
                    <a:bodyPr/>
                    <a:lstStyle/>
                    <a:p>
                      <a:pPr algn="l"/>
                      <a:r>
                        <a:rPr lang="en-US" b="1" dirty="0">
                          <a:solidFill>
                            <a:srgbClr val="00B0F0"/>
                          </a:solidFill>
                          <a:effectLst/>
                        </a:rPr>
                        <a:t>Why </a:t>
                      </a:r>
                      <a:r>
                        <a:rPr lang="en-US" b="1" dirty="0" err="1">
                          <a:solidFill>
                            <a:srgbClr val="00B0F0"/>
                          </a:solidFill>
                          <a:effectLst/>
                        </a:rPr>
                        <a:t>Colab</a:t>
                      </a:r>
                      <a:r>
                        <a:rPr lang="en-US" b="1" dirty="0">
                          <a:solidFill>
                            <a:srgbClr val="00B0F0"/>
                          </a:solidFill>
                          <a:effectLst/>
                        </a:rPr>
                        <a:t>?</a:t>
                      </a:r>
                    </a:p>
                  </a:txBody>
                  <a:tcPr marL="95250" marR="95250" marT="95250" marB="95250" anchor="ctr"/>
                </a:tc>
                <a:extLst>
                  <a:ext uri="{0D108BD9-81ED-4DB2-BD59-A6C34878D82A}">
                    <a16:rowId xmlns:a16="http://schemas.microsoft.com/office/drawing/2014/main" val="388123646"/>
                  </a:ext>
                </a:extLst>
              </a:tr>
              <a:tr h="0">
                <a:tc>
                  <a:txBody>
                    <a:bodyPr/>
                    <a:lstStyle/>
                    <a:p>
                      <a:r>
                        <a:rPr lang="en-US" dirty="0">
                          <a:solidFill>
                            <a:srgbClr val="FFC000"/>
                          </a:solidFill>
                          <a:effectLst/>
                        </a:rPr>
                        <a:t>Learning Python/AI</a:t>
                      </a:r>
                    </a:p>
                  </a:txBody>
                  <a:tcPr marR="95250" marT="95250" marB="95250" anchor="ctr"/>
                </a:tc>
                <a:tc>
                  <a:txBody>
                    <a:bodyPr/>
                    <a:lstStyle/>
                    <a:p>
                      <a:r>
                        <a:rPr lang="en-US">
                          <a:solidFill>
                            <a:srgbClr val="FFC000"/>
                          </a:solidFill>
                          <a:effectLst/>
                        </a:rPr>
                        <a:t>No setup, free GPUs, and tutorials run instantly.</a:t>
                      </a:r>
                    </a:p>
                  </a:txBody>
                  <a:tcPr marL="95250" marR="95250" marT="95250" marB="95250" anchor="ctr"/>
                </a:tc>
                <a:extLst>
                  <a:ext uri="{0D108BD9-81ED-4DB2-BD59-A6C34878D82A}">
                    <a16:rowId xmlns:a16="http://schemas.microsoft.com/office/drawing/2014/main" val="68695830"/>
                  </a:ext>
                </a:extLst>
              </a:tr>
              <a:tr h="0">
                <a:tc>
                  <a:txBody>
                    <a:bodyPr/>
                    <a:lstStyle/>
                    <a:p>
                      <a:r>
                        <a:rPr lang="en-US">
                          <a:solidFill>
                            <a:srgbClr val="FFC000"/>
                          </a:solidFill>
                          <a:effectLst/>
                        </a:rPr>
                        <a:t>Prototyping ML models</a:t>
                      </a:r>
                    </a:p>
                  </a:txBody>
                  <a:tcPr marR="95250" marT="95250" marB="95250" anchor="ctr"/>
                </a:tc>
                <a:tc>
                  <a:txBody>
                    <a:bodyPr/>
                    <a:lstStyle/>
                    <a:p>
                      <a:r>
                        <a:rPr lang="en-US">
                          <a:solidFill>
                            <a:srgbClr val="FFC000"/>
                          </a:solidFill>
                          <a:effectLst/>
                        </a:rPr>
                        <a:t>Test TensorFlow/PyTorch quickly without hardware constraints.</a:t>
                      </a:r>
                    </a:p>
                  </a:txBody>
                  <a:tcPr marL="95250" marR="95250" marT="95250" marB="95250" anchor="ctr"/>
                </a:tc>
                <a:extLst>
                  <a:ext uri="{0D108BD9-81ED-4DB2-BD59-A6C34878D82A}">
                    <a16:rowId xmlns:a16="http://schemas.microsoft.com/office/drawing/2014/main" val="3628733117"/>
                  </a:ext>
                </a:extLst>
              </a:tr>
              <a:tr h="0">
                <a:tc>
                  <a:txBody>
                    <a:bodyPr/>
                    <a:lstStyle/>
                    <a:p>
                      <a:r>
                        <a:rPr lang="en-US">
                          <a:solidFill>
                            <a:srgbClr val="FFC000"/>
                          </a:solidFill>
                          <a:effectLst/>
                        </a:rPr>
                        <a:t>Collaborating on projects</a:t>
                      </a:r>
                    </a:p>
                  </a:txBody>
                  <a:tcPr marR="95250" marT="95250" marB="95250" anchor="ctr"/>
                </a:tc>
                <a:tc>
                  <a:txBody>
                    <a:bodyPr/>
                    <a:lstStyle/>
                    <a:p>
                      <a:r>
                        <a:rPr lang="en-US">
                          <a:solidFill>
                            <a:srgbClr val="FFC000"/>
                          </a:solidFill>
                          <a:effectLst/>
                        </a:rPr>
                        <a:t>Real-time sharing with teammates or students.</a:t>
                      </a:r>
                    </a:p>
                  </a:txBody>
                  <a:tcPr marL="95250" marR="95250" marT="95250" marB="95250" anchor="ctr"/>
                </a:tc>
                <a:extLst>
                  <a:ext uri="{0D108BD9-81ED-4DB2-BD59-A6C34878D82A}">
                    <a16:rowId xmlns:a16="http://schemas.microsoft.com/office/drawing/2014/main" val="2525682891"/>
                  </a:ext>
                </a:extLst>
              </a:tr>
              <a:tr h="0">
                <a:tc>
                  <a:txBody>
                    <a:bodyPr/>
                    <a:lstStyle/>
                    <a:p>
                      <a:r>
                        <a:rPr lang="en-US">
                          <a:solidFill>
                            <a:srgbClr val="FFC000"/>
                          </a:solidFill>
                          <a:effectLst/>
                        </a:rPr>
                        <a:t>Running heavy computations</a:t>
                      </a:r>
                    </a:p>
                  </a:txBody>
                  <a:tcPr marR="95250" marT="95250" marB="95250" anchor="ctr"/>
                </a:tc>
                <a:tc>
                  <a:txBody>
                    <a:bodyPr/>
                    <a:lstStyle/>
                    <a:p>
                      <a:r>
                        <a:rPr lang="en-US" dirty="0">
                          <a:solidFill>
                            <a:srgbClr val="FFC000"/>
                          </a:solidFill>
                          <a:effectLst/>
                        </a:rPr>
                        <a:t>Offload work to Google’s GPUs/TPUs instead of your local machine.</a:t>
                      </a:r>
                    </a:p>
                  </a:txBody>
                  <a:tcPr marL="95250" marR="95250" marT="95250" marB="95250" anchor="ctr"/>
                </a:tc>
                <a:extLst>
                  <a:ext uri="{0D108BD9-81ED-4DB2-BD59-A6C34878D82A}">
                    <a16:rowId xmlns:a16="http://schemas.microsoft.com/office/drawing/2014/main" val="174262536"/>
                  </a:ext>
                </a:extLst>
              </a:tr>
            </a:tbl>
          </a:graphicData>
        </a:graphic>
      </p:graphicFrame>
    </p:spTree>
    <p:extLst>
      <p:ext uri="{BB962C8B-B14F-4D97-AF65-F5344CB8AC3E}">
        <p14:creationId xmlns:p14="http://schemas.microsoft.com/office/powerpoint/2010/main" val="179264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ypes of AI | Artificial Intelligence Type">
            <a:extLst>
              <a:ext uri="{FF2B5EF4-FFF2-40B4-BE49-F238E27FC236}">
                <a16:creationId xmlns:a16="http://schemas.microsoft.com/office/drawing/2014/main" id="{7FE1A4A7-ED08-A29E-4BE1-1BBFC4AB4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37" y="0"/>
            <a:ext cx="12089363" cy="68002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3F58F9F-F169-7F30-D58B-8883CD8119E6}"/>
              </a:ext>
            </a:extLst>
          </p:cNvPr>
          <p:cNvSpPr>
            <a:spLocks noGrp="1"/>
          </p:cNvSpPr>
          <p:nvPr>
            <p:ph type="title"/>
          </p:nvPr>
        </p:nvSpPr>
        <p:spPr>
          <a:xfrm>
            <a:off x="1399592" y="5505061"/>
            <a:ext cx="9836021" cy="994448"/>
          </a:xfrm>
        </p:spPr>
        <p:txBody>
          <a:bodyPr>
            <a:normAutofit/>
          </a:bodyPr>
          <a:lstStyle/>
          <a:p>
            <a:pPr algn="ctr"/>
            <a:r>
              <a:rPr lang="en-US" sz="2400" b="1" dirty="0">
                <a:solidFill>
                  <a:schemeClr val="accent3">
                    <a:lumMod val="60000"/>
                    <a:lumOff val="40000"/>
                  </a:schemeClr>
                </a:solidFill>
              </a:rPr>
              <a:t>The Mantra of AI or die is real and certainly companies and countries that do not engage will die.</a:t>
            </a:r>
            <a:endParaRPr lang="en-US" sz="2400" dirty="0">
              <a:solidFill>
                <a:schemeClr val="accent3">
                  <a:lumMod val="60000"/>
                  <a:lumOff val="40000"/>
                </a:schemeClr>
              </a:solidFill>
            </a:endParaRPr>
          </a:p>
        </p:txBody>
      </p:sp>
      <p:pic>
        <p:nvPicPr>
          <p:cNvPr id="4" name="Google Shape;265;p33" descr="In this episode, Peter is joined by a panel of leaders in the “ Third Board of Changemakers: AI” at the 8th FII Conference to discuss how AI will impact every industry. This includes: &#10;&#10;Shou Chew, CEO, TikTok&#10;Jack Hidary, CEO, SandboxAQ&#10;Benjamin Horowitz, Co-Founder &amp; General Partner, Andreessen Horowitz&#10;Travis Kalanick, CEO, CSS/Cloud Kitchens&#10;Ruth Porat, President &amp; CIO, Alphabet &amp; Google&#10;Jay Puri, EVP, Worldwide Field Operations, Nvidia&#10;Eric Schmidt, Co-founder with his wife, Wendy, Schmidt Sciences; Former CEO &amp; Chairman, Google, KBE.&#10;&#10;Recorded on Oct 29th, 2024&#10;Views are my own thoughts; not Financial, Medical, or Legal Advice.&#10;&#10;&#10;Learn more about the Future Investment Initiative Institute (FII): https://fii-institute.org/  &#10;&#10;--------------------------------------------&#10;&#10;0:00 - Harnessing AI for Prosperity and Growth&#10;1:10 - The Impact of AI on Businesses&#10;4:30 - Uber's Alternate Future Under Khosrowshahi&#10;6:04 - The Key to Disrupting Markets&#10;7:11 - Meet the Company Preserving Health&#10;9:30 - Harnessing Quantitative Models in AI&#10;12:33 - AI, Quantum, and Proprietary Data&#10;16:13 - Preparing for the Arrival of AGI&#10;19:59 - The Danger of Artificial Superintelligence&#10;22:35 - The False Choice of AI&#10;24:30 - AI's Rapid Impact on Industries&#10;27:47 - The Future of AI Investment&#10;33:00 - AI and Creativity Spark Growth&#10;35:31 - Ensuring Responsible Use of AI&#10;38:16 - AI and the Future of Growth&#10;42:53 - AI Dominance: The Role of GPUs&#10;&#10;--------------------------------------------&#10;&#10;I send weekly emails with the latest insights and trends on today’s and tomorrow’s exponential technologies. Stay ahead of the curve, and sign up now: https://www.diamandis.com/subscribe&#10;&#10;Learn more about my executive summit, Abundance360: https://www.abundance360.com/ &#10;&#10;Connect with Peter:&#10;Twitter: https://bit.ly/40JYQfK&#10;Instagram: https://bit.ly/3x6UykS&#10;&#10;Listen to the show:&#10;Apple: https://apple.co/3wLXeV3&#10;Spotify: https://spoti.fi/3DwLzgs" title="The Future of AI: Leaders from TikTok, Google &amp; More Weigh In (FII Panel) | EP #127">
            <a:hlinkClick r:id="rId3"/>
            <a:extLst>
              <a:ext uri="{FF2B5EF4-FFF2-40B4-BE49-F238E27FC236}">
                <a16:creationId xmlns:a16="http://schemas.microsoft.com/office/drawing/2014/main" id="{4A20543B-5856-FCA0-3BED-F576D7B7AF51}"/>
              </a:ext>
            </a:extLst>
          </p:cNvPr>
          <p:cNvPicPr preferRelativeResize="0"/>
          <p:nvPr/>
        </p:nvPicPr>
        <p:blipFill>
          <a:blip r:embed="rId4">
            <a:alphaModFix/>
          </a:blip>
          <a:stretch>
            <a:fillRect/>
          </a:stretch>
        </p:blipFill>
        <p:spPr>
          <a:xfrm>
            <a:off x="0" y="0"/>
            <a:ext cx="6096000" cy="3429000"/>
          </a:xfrm>
          <a:prstGeom prst="rect">
            <a:avLst/>
          </a:prstGeom>
          <a:noFill/>
          <a:ln>
            <a:noFill/>
          </a:ln>
        </p:spPr>
      </p:pic>
      <p:sp>
        <p:nvSpPr>
          <p:cNvPr id="5" name="Google Shape;263;p33">
            <a:extLst>
              <a:ext uri="{FF2B5EF4-FFF2-40B4-BE49-F238E27FC236}">
                <a16:creationId xmlns:a16="http://schemas.microsoft.com/office/drawing/2014/main" id="{7CBE54D5-2651-D327-7620-C4631C13E01A}"/>
              </a:ext>
            </a:extLst>
          </p:cNvPr>
          <p:cNvSpPr txBox="1">
            <a:spLocks/>
          </p:cNvSpPr>
          <p:nvPr/>
        </p:nvSpPr>
        <p:spPr>
          <a:xfrm>
            <a:off x="1223100" y="3429000"/>
            <a:ext cx="9745800" cy="1940274"/>
          </a:xfrm>
          <a:prstGeom prst="rect">
            <a:avLst/>
          </a:prstGeom>
          <a:ln/>
        </p:spPr>
        <p:style>
          <a:lnRef idx="3">
            <a:schemeClr val="lt1"/>
          </a:lnRef>
          <a:fillRef idx="1">
            <a:schemeClr val="accent6"/>
          </a:fillRef>
          <a:effectRef idx="1">
            <a:schemeClr val="accent6"/>
          </a:effectRef>
          <a:fontRef idx="minor">
            <a:schemeClr val="lt1"/>
          </a:fontRef>
        </p:style>
        <p:txBody>
          <a:bodyPr spcFirstLastPara="1" vert="horz" wrap="square" lIns="182850" tIns="182850" rIns="182850" bIns="182850" rtlCol="0" anchor="b" anchorCtr="0">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US" b="1" dirty="0">
                <a:solidFill>
                  <a:srgbClr val="C00000"/>
                </a:solidFill>
                <a:effectLst>
                  <a:outerShdw blurRad="38100" dist="38100" dir="2700000" algn="tl">
                    <a:srgbClr val="000000">
                      <a:alpha val="43137"/>
                    </a:srgbClr>
                  </a:outerShdw>
                </a:effectLst>
              </a:rPr>
              <a:t>How should companies and countries think about AI to drive growth and prosperity?</a:t>
            </a:r>
          </a:p>
        </p:txBody>
      </p:sp>
    </p:spTree>
    <p:extLst>
      <p:ext uri="{BB962C8B-B14F-4D97-AF65-F5344CB8AC3E}">
        <p14:creationId xmlns:p14="http://schemas.microsoft.com/office/powerpoint/2010/main" val="350034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F7BE-4ECC-D689-DA8E-F4CAD0494B29}"/>
              </a:ext>
            </a:extLst>
          </p:cNvPr>
          <p:cNvSpPr>
            <a:spLocks noGrp="1"/>
          </p:cNvSpPr>
          <p:nvPr>
            <p:ph type="title"/>
          </p:nvPr>
        </p:nvSpPr>
        <p:spPr>
          <a:xfrm>
            <a:off x="685799" y="1307581"/>
            <a:ext cx="8610600" cy="756609"/>
          </a:xfrm>
        </p:spPr>
        <p:txBody>
          <a:bodyPr/>
          <a:lstStyle/>
          <a:p>
            <a:pPr algn="l"/>
            <a:r>
              <a:rPr lang="en-US" b="1" dirty="0">
                <a:solidFill>
                  <a:srgbClr val="00B0F0"/>
                </a:solidFill>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4B4EAF4A-F9FE-D492-B70F-EBF2226AF943}"/>
              </a:ext>
            </a:extLst>
          </p:cNvPr>
          <p:cNvSpPr>
            <a:spLocks noGrp="1"/>
          </p:cNvSpPr>
          <p:nvPr>
            <p:ph idx="1"/>
          </p:nvPr>
        </p:nvSpPr>
        <p:spPr>
          <a:xfrm>
            <a:off x="685799" y="2194560"/>
            <a:ext cx="11020331" cy="4024125"/>
          </a:xfrm>
        </p:spPr>
        <p:txBody>
          <a:bodyPr>
            <a:normAutofit/>
          </a:bodyPr>
          <a:lstStyle/>
          <a:p>
            <a:r>
              <a:rPr lang="en-US" b="1" dirty="0"/>
              <a:t>What is Data Science?</a:t>
            </a:r>
            <a:br>
              <a:rPr lang="en-US" dirty="0"/>
            </a:br>
            <a:r>
              <a:rPr lang="en-US" dirty="0">
                <a:solidFill>
                  <a:schemeClr val="accent3">
                    <a:lumMod val="75000"/>
                  </a:schemeClr>
                </a:solidFill>
              </a:rPr>
              <a:t>Understanding the field and its core concepts.</a:t>
            </a:r>
          </a:p>
          <a:p>
            <a:r>
              <a:rPr lang="en-US" b="1" dirty="0"/>
              <a:t>Tools and Techniques Used in Data Science</a:t>
            </a:r>
            <a:br>
              <a:rPr lang="en-US" dirty="0"/>
            </a:br>
            <a:r>
              <a:rPr lang="en-US" dirty="0">
                <a:solidFill>
                  <a:schemeClr val="accent3">
                    <a:lumMod val="75000"/>
                  </a:schemeClr>
                </a:solidFill>
              </a:rPr>
              <a:t>Overview of essential tools, languages, and analytical methods.</a:t>
            </a:r>
          </a:p>
          <a:p>
            <a:r>
              <a:rPr lang="en-US" b="1" dirty="0"/>
              <a:t>Commonly Used Libraries and Functions</a:t>
            </a:r>
            <a:br>
              <a:rPr lang="en-US" dirty="0"/>
            </a:br>
            <a:r>
              <a:rPr lang="en-US" dirty="0">
                <a:solidFill>
                  <a:schemeClr val="accent3">
                    <a:lumMod val="75000"/>
                  </a:schemeClr>
                </a:solidFill>
              </a:rPr>
              <a:t>Introduction to key libraries and their frequently used functions</a:t>
            </a:r>
          </a:p>
          <a:p>
            <a:r>
              <a:rPr lang="en-US" b="1" dirty="0"/>
              <a:t>Top 5 Career Opportunities in Data Science</a:t>
            </a:r>
            <a:br>
              <a:rPr lang="en-US" dirty="0"/>
            </a:br>
            <a:r>
              <a:rPr lang="en-US" dirty="0">
                <a:solidFill>
                  <a:schemeClr val="accent3">
                    <a:lumMod val="75000"/>
                  </a:schemeClr>
                </a:solidFill>
              </a:rPr>
              <a:t>Exploring the most in-demand job roles in the field.</a:t>
            </a:r>
          </a:p>
          <a:p>
            <a:r>
              <a:rPr lang="en-US" b="1" dirty="0"/>
              <a:t>Choosing the Right Tool for the Right Task</a:t>
            </a:r>
            <a:br>
              <a:rPr lang="en-US" dirty="0"/>
            </a:br>
            <a:r>
              <a:rPr lang="en-US" dirty="0">
                <a:solidFill>
                  <a:schemeClr val="accent3">
                    <a:lumMod val="75000"/>
                  </a:schemeClr>
                </a:solidFill>
              </a:rPr>
              <a:t>Guidance on when to use specific tools or techniques based on the problem.</a:t>
            </a:r>
          </a:p>
          <a:p>
            <a:endParaRPr lang="en-US" dirty="0"/>
          </a:p>
        </p:txBody>
      </p:sp>
    </p:spTree>
    <p:extLst>
      <p:ext uri="{BB962C8B-B14F-4D97-AF65-F5344CB8AC3E}">
        <p14:creationId xmlns:p14="http://schemas.microsoft.com/office/powerpoint/2010/main" val="259352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8648-1BA3-6ED8-F229-C1D8AA6AE5F7}"/>
              </a:ext>
            </a:extLst>
          </p:cNvPr>
          <p:cNvSpPr>
            <a:spLocks noGrp="1"/>
          </p:cNvSpPr>
          <p:nvPr>
            <p:ph type="title"/>
          </p:nvPr>
        </p:nvSpPr>
        <p:spPr>
          <a:xfrm>
            <a:off x="541699" y="1217046"/>
            <a:ext cx="8610600" cy="819983"/>
          </a:xfrm>
        </p:spPr>
        <p:txBody>
          <a:bodyPr/>
          <a:lstStyle/>
          <a:p>
            <a:pPr algn="l"/>
            <a:r>
              <a:rPr lang="en-US" b="1" dirty="0">
                <a:solidFill>
                  <a:srgbClr val="00B0F0"/>
                </a:solidFill>
                <a:effectLst>
                  <a:outerShdw blurRad="38100" dist="38100" dir="2700000" algn="tl">
                    <a:srgbClr val="000000">
                      <a:alpha val="43137"/>
                    </a:srgbClr>
                  </a:outerShdw>
                </a:effectLst>
              </a:rPr>
              <a:t>What is Data Science?</a:t>
            </a:r>
          </a:p>
        </p:txBody>
      </p:sp>
      <p:sp>
        <p:nvSpPr>
          <p:cNvPr id="3" name="Content Placeholder 2">
            <a:extLst>
              <a:ext uri="{FF2B5EF4-FFF2-40B4-BE49-F238E27FC236}">
                <a16:creationId xmlns:a16="http://schemas.microsoft.com/office/drawing/2014/main" id="{2AB6BDA1-5E3B-0382-750B-5A7ABA82DB33}"/>
              </a:ext>
            </a:extLst>
          </p:cNvPr>
          <p:cNvSpPr>
            <a:spLocks noGrp="1"/>
          </p:cNvSpPr>
          <p:nvPr>
            <p:ph idx="1"/>
          </p:nvPr>
        </p:nvSpPr>
        <p:spPr/>
        <p:txBody>
          <a:bodyPr>
            <a:normAutofit fontScale="92500" lnSpcReduction="10000"/>
          </a:bodyPr>
          <a:lstStyle/>
          <a:p>
            <a:pPr marL="0" indent="0">
              <a:lnSpc>
                <a:spcPct val="150000"/>
              </a:lnSpc>
              <a:buNone/>
            </a:pPr>
            <a:r>
              <a:rPr lang="en-US" sz="2800" dirty="0"/>
              <a:t>Data Science is an interdisciplinary domain that combines expertise from statistics, computer science, and domain-specific knowledge to extract meaningful insights from complex and often large datasets. It encompasses a wide range of techniques, including data collection, cleaning, analysis, visualization, and the development of predictive models using machine learning and artificial intelligence. </a:t>
            </a:r>
          </a:p>
          <a:p>
            <a:endParaRPr lang="en-US" sz="2800" dirty="0"/>
          </a:p>
        </p:txBody>
      </p:sp>
    </p:spTree>
    <p:extLst>
      <p:ext uri="{BB962C8B-B14F-4D97-AF65-F5344CB8AC3E}">
        <p14:creationId xmlns:p14="http://schemas.microsoft.com/office/powerpoint/2010/main" val="380961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9ACB-D243-5B2E-9F59-CC0B7F37ACB0}"/>
              </a:ext>
            </a:extLst>
          </p:cNvPr>
          <p:cNvSpPr>
            <a:spLocks noGrp="1"/>
          </p:cNvSpPr>
          <p:nvPr>
            <p:ph type="title"/>
          </p:nvPr>
        </p:nvSpPr>
        <p:spPr>
          <a:xfrm>
            <a:off x="2895600" y="764373"/>
            <a:ext cx="8610600" cy="720395"/>
          </a:xfrm>
        </p:spPr>
        <p:txBody>
          <a:bodyPr/>
          <a:lstStyle/>
          <a:p>
            <a:r>
              <a:rPr lang="en-US" b="1" dirty="0">
                <a:solidFill>
                  <a:srgbClr val="00B0F0"/>
                </a:solidFill>
                <a:effectLst>
                  <a:outerShdw blurRad="38100" dist="38100" dir="2700000" algn="tl">
                    <a:srgbClr val="000000">
                      <a:alpha val="43137"/>
                    </a:srgbClr>
                  </a:outerShdw>
                </a:effectLst>
              </a:rPr>
              <a:t>Tools and Techniques</a:t>
            </a:r>
          </a:p>
        </p:txBody>
      </p:sp>
      <p:sp>
        <p:nvSpPr>
          <p:cNvPr id="3" name="Content Placeholder 2">
            <a:extLst>
              <a:ext uri="{FF2B5EF4-FFF2-40B4-BE49-F238E27FC236}">
                <a16:creationId xmlns:a16="http://schemas.microsoft.com/office/drawing/2014/main" id="{09D5E43E-93FF-E534-CD7B-5CFF1ECCF805}"/>
              </a:ext>
            </a:extLst>
          </p:cNvPr>
          <p:cNvSpPr>
            <a:spLocks noGrp="1"/>
          </p:cNvSpPr>
          <p:nvPr>
            <p:ph idx="1"/>
          </p:nvPr>
        </p:nvSpPr>
        <p:spPr>
          <a:xfrm>
            <a:off x="423250" y="1624192"/>
            <a:ext cx="11364362" cy="4966731"/>
          </a:xfrm>
        </p:spPr>
        <p:txBody>
          <a:bodyPr>
            <a:normAutofit/>
          </a:bodyPr>
          <a:lstStyle/>
          <a:p>
            <a:pPr>
              <a:lnSpc>
                <a:spcPct val="150000"/>
              </a:lnSpc>
            </a:pPr>
            <a:r>
              <a:rPr lang="en-US" dirty="0"/>
              <a:t>Data Scientists leverage tools like Python, R, and SQL, along with libraries such as </a:t>
            </a:r>
            <a:r>
              <a:rPr lang="en-US" u="sng" dirty="0"/>
              <a:t>NumPy</a:t>
            </a:r>
            <a:r>
              <a:rPr lang="en-US" dirty="0"/>
              <a:t>, </a:t>
            </a:r>
            <a:r>
              <a:rPr lang="en-US" u="sng" dirty="0"/>
              <a:t>Pandas</a:t>
            </a:r>
            <a:r>
              <a:rPr lang="en-US" dirty="0"/>
              <a:t>, </a:t>
            </a:r>
            <a:r>
              <a:rPr lang="en-US" u="sng" dirty="0"/>
              <a:t>scikit-learn</a:t>
            </a:r>
            <a:r>
              <a:rPr lang="en-US" b="1" dirty="0"/>
              <a:t>, </a:t>
            </a:r>
            <a:r>
              <a:rPr lang="en-US" u="sng" dirty="0"/>
              <a:t>Matplotlib</a:t>
            </a:r>
            <a:r>
              <a:rPr lang="en-US" dirty="0"/>
              <a:t> and </a:t>
            </a:r>
            <a:r>
              <a:rPr lang="en-US" u="sng" dirty="0"/>
              <a:t>TensorFlow</a:t>
            </a:r>
            <a:r>
              <a:rPr lang="en-US" dirty="0"/>
              <a:t>, to process structured and unstructured data, uncover patterns, and solve real-world problems. </a:t>
            </a:r>
          </a:p>
          <a:p>
            <a:pPr>
              <a:lnSpc>
                <a:spcPct val="150000"/>
              </a:lnSpc>
            </a:pPr>
            <a:r>
              <a:rPr lang="en-US" dirty="0"/>
              <a:t>The field spans applications across industries, such as finance for fraud detection, healthcare for disease prediction, marketing for customer segmentation, and more, making it a critical driver of decision-making and innovation. </a:t>
            </a:r>
          </a:p>
          <a:p>
            <a:pPr>
              <a:lnSpc>
                <a:spcPct val="150000"/>
              </a:lnSpc>
            </a:pPr>
            <a:r>
              <a:rPr lang="en-US" dirty="0"/>
              <a:t>For trainees learning Python for AI, mastering Data Science concepts equips you to handle data efficiently and build impactful AI solutions.</a:t>
            </a:r>
          </a:p>
        </p:txBody>
      </p:sp>
    </p:spTree>
    <p:extLst>
      <p:ext uri="{BB962C8B-B14F-4D97-AF65-F5344CB8AC3E}">
        <p14:creationId xmlns:p14="http://schemas.microsoft.com/office/powerpoint/2010/main" val="118516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44CF-4602-0662-1E57-D053B02E5B2B}"/>
              </a:ext>
            </a:extLst>
          </p:cNvPr>
          <p:cNvSpPr>
            <a:spLocks noGrp="1"/>
          </p:cNvSpPr>
          <p:nvPr>
            <p:ph type="title"/>
          </p:nvPr>
        </p:nvSpPr>
        <p:spPr>
          <a:xfrm>
            <a:off x="1210712" y="375073"/>
            <a:ext cx="9770576" cy="647968"/>
          </a:xfrm>
        </p:spPr>
        <p:style>
          <a:lnRef idx="0">
            <a:schemeClr val="accent1"/>
          </a:lnRef>
          <a:fillRef idx="3">
            <a:schemeClr val="accent1"/>
          </a:fillRef>
          <a:effectRef idx="3">
            <a:schemeClr val="accent1"/>
          </a:effectRef>
          <a:fontRef idx="minor">
            <a:schemeClr val="lt1"/>
          </a:fontRef>
        </p:style>
        <p:txBody>
          <a:bodyPr>
            <a:noAutofit/>
          </a:bodyPr>
          <a:lstStyle/>
          <a:p>
            <a:pPr algn="ctr"/>
            <a:r>
              <a:rPr lang="en-US" sz="4400" b="1" dirty="0">
                <a:solidFill>
                  <a:schemeClr val="tx1"/>
                </a:solidFill>
                <a:effectLst>
                  <a:outerShdw blurRad="38100" dist="38100" dir="2700000" algn="tl">
                    <a:srgbClr val="000000">
                      <a:alpha val="43137"/>
                    </a:srgbClr>
                  </a:outerShdw>
                </a:effectLst>
              </a:rPr>
              <a:t>Data Science Placement in AI</a:t>
            </a:r>
          </a:p>
        </p:txBody>
      </p:sp>
      <p:sp>
        <p:nvSpPr>
          <p:cNvPr id="3" name="Content Placeholder 2">
            <a:extLst>
              <a:ext uri="{FF2B5EF4-FFF2-40B4-BE49-F238E27FC236}">
                <a16:creationId xmlns:a16="http://schemas.microsoft.com/office/drawing/2014/main" id="{8C4CBCD0-7F67-1019-8FFE-FDB915B7E478}"/>
              </a:ext>
            </a:extLst>
          </p:cNvPr>
          <p:cNvSpPr>
            <a:spLocks noGrp="1"/>
          </p:cNvSpPr>
          <p:nvPr>
            <p:ph idx="1"/>
          </p:nvPr>
        </p:nvSpPr>
        <p:spPr>
          <a:xfrm>
            <a:off x="318757" y="1403287"/>
            <a:ext cx="11554485" cy="5192162"/>
          </a:xfrm>
        </p:spPr>
        <p:txBody>
          <a:bodyPr>
            <a:normAutofit fontScale="77500" lnSpcReduction="20000"/>
          </a:bodyPr>
          <a:lstStyle/>
          <a:p>
            <a:pPr marL="0" indent="0">
              <a:lnSpc>
                <a:spcPct val="150000"/>
              </a:lnSpc>
              <a:buNone/>
            </a:pPr>
            <a:r>
              <a:rPr lang="en-US" sz="2800" b="1" dirty="0">
                <a:solidFill>
                  <a:srgbClr val="FFC000"/>
                </a:solidFill>
              </a:rPr>
              <a:t>Data Science in AI involves using statistical methods, machine learning (ML), and deep learning techniques to extract insights from data and build intelligent systems that can learn and make decisions autonomously.</a:t>
            </a:r>
          </a:p>
          <a:p>
            <a:pPr marL="0" indent="0">
              <a:lnSpc>
                <a:spcPct val="150000"/>
              </a:lnSpc>
              <a:buNone/>
            </a:pPr>
            <a:r>
              <a:rPr lang="en-US" sz="2800" b="1" u="sng" dirty="0">
                <a:solidFill>
                  <a:srgbClr val="C00000"/>
                </a:solidFill>
              </a:rPr>
              <a:t>Key Focus Areas :</a:t>
            </a:r>
          </a:p>
          <a:p>
            <a:pPr lvl="1">
              <a:lnSpc>
                <a:spcPct val="150000"/>
              </a:lnSpc>
            </a:pPr>
            <a:r>
              <a:rPr lang="en-US" sz="2800" dirty="0"/>
              <a:t>Predictive modeling</a:t>
            </a:r>
          </a:p>
          <a:p>
            <a:pPr lvl="1">
              <a:lnSpc>
                <a:spcPct val="150000"/>
              </a:lnSpc>
            </a:pPr>
            <a:r>
              <a:rPr lang="en-US" sz="2800" dirty="0"/>
              <a:t>Natural Language Processing (NLP)</a:t>
            </a:r>
          </a:p>
          <a:p>
            <a:pPr lvl="1">
              <a:lnSpc>
                <a:spcPct val="150000"/>
              </a:lnSpc>
            </a:pPr>
            <a:r>
              <a:rPr lang="en-US" sz="2800" dirty="0"/>
              <a:t>Computer Vision</a:t>
            </a:r>
          </a:p>
          <a:p>
            <a:pPr lvl="1">
              <a:lnSpc>
                <a:spcPct val="150000"/>
              </a:lnSpc>
            </a:pPr>
            <a:r>
              <a:rPr lang="en-US" sz="2800" dirty="0"/>
              <a:t>Reinforcement Learning</a:t>
            </a:r>
          </a:p>
          <a:p>
            <a:pPr lvl="1">
              <a:lnSpc>
                <a:spcPct val="150000"/>
              </a:lnSpc>
            </a:pPr>
            <a:r>
              <a:rPr lang="en-US" sz="2800" dirty="0"/>
              <a:t>Recommendation Systems</a:t>
            </a:r>
          </a:p>
          <a:p>
            <a:pPr lvl="1">
              <a:lnSpc>
                <a:spcPct val="150000"/>
              </a:lnSpc>
            </a:pPr>
            <a:r>
              <a:rPr lang="en-US" sz="2800" dirty="0"/>
              <a:t>Anomaly Detection</a:t>
            </a:r>
          </a:p>
          <a:p>
            <a:pPr>
              <a:lnSpc>
                <a:spcPct val="150000"/>
              </a:lnSpc>
            </a:pPr>
            <a:endParaRPr lang="en-US" sz="2800" dirty="0"/>
          </a:p>
        </p:txBody>
      </p:sp>
    </p:spTree>
    <p:extLst>
      <p:ext uri="{BB962C8B-B14F-4D97-AF65-F5344CB8AC3E}">
        <p14:creationId xmlns:p14="http://schemas.microsoft.com/office/powerpoint/2010/main" val="1634762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7ED02-A42C-2FCA-2F7E-A4F8A69D65F1}"/>
              </a:ext>
            </a:extLst>
          </p:cNvPr>
          <p:cNvSpPr>
            <a:spLocks noGrp="1"/>
          </p:cNvSpPr>
          <p:nvPr>
            <p:ph type="title"/>
          </p:nvPr>
        </p:nvSpPr>
        <p:spPr>
          <a:xfrm>
            <a:off x="1790700" y="303291"/>
            <a:ext cx="8610600" cy="665430"/>
          </a:xfrm>
        </p:spPr>
        <p:style>
          <a:lnRef idx="1">
            <a:schemeClr val="accent1"/>
          </a:lnRef>
          <a:fillRef idx="3">
            <a:schemeClr val="accent1"/>
          </a:fillRef>
          <a:effectRef idx="2">
            <a:schemeClr val="accent1"/>
          </a:effectRef>
          <a:fontRef idx="minor">
            <a:schemeClr val="lt1"/>
          </a:fontRef>
        </p:style>
        <p:txBody>
          <a:bodyPr>
            <a:normAutofit/>
          </a:bodyPr>
          <a:lstStyle/>
          <a:p>
            <a:pPr algn="ctr"/>
            <a:r>
              <a:rPr lang="en-US" b="1" dirty="0">
                <a:solidFill>
                  <a:schemeClr val="tx1">
                    <a:lumMod val="95000"/>
                  </a:schemeClr>
                </a:solidFill>
                <a:effectLst>
                  <a:outerShdw blurRad="38100" dist="38100" dir="2700000" algn="tl">
                    <a:srgbClr val="000000">
                      <a:alpha val="43137"/>
                    </a:srgbClr>
                  </a:outerShdw>
                </a:effectLst>
              </a:rPr>
              <a:t>When to Use Which?</a:t>
            </a:r>
            <a:endParaRPr lang="en-US" dirty="0">
              <a:solidFill>
                <a:schemeClr val="tx1">
                  <a:lumMod val="95000"/>
                </a:schemeClr>
              </a:solidFill>
              <a:effectLst>
                <a:outerShdw blurRad="38100" dist="38100" dir="2700000" algn="tl">
                  <a:srgbClr val="000000">
                    <a:alpha val="43137"/>
                  </a:srgbClr>
                </a:outerShdw>
              </a:effectLst>
            </a:endParaRPr>
          </a:p>
        </p:txBody>
      </p:sp>
      <p:graphicFrame>
        <p:nvGraphicFramePr>
          <p:cNvPr id="8" name="Content Placeholder 7">
            <a:extLst>
              <a:ext uri="{FF2B5EF4-FFF2-40B4-BE49-F238E27FC236}">
                <a16:creationId xmlns:a16="http://schemas.microsoft.com/office/drawing/2014/main" id="{65019A83-B430-94CE-BF09-A465506FAE48}"/>
              </a:ext>
            </a:extLst>
          </p:cNvPr>
          <p:cNvGraphicFramePr>
            <a:graphicFrameLocks noGrp="1"/>
          </p:cNvGraphicFramePr>
          <p:nvPr>
            <p:ph idx="1"/>
            <p:extLst>
              <p:ext uri="{D42A27DB-BD31-4B8C-83A1-F6EECF244321}">
                <p14:modId xmlns:p14="http://schemas.microsoft.com/office/powerpoint/2010/main" val="2008338834"/>
              </p:ext>
            </p:extLst>
          </p:nvPr>
        </p:nvGraphicFramePr>
        <p:xfrm>
          <a:off x="224828" y="1378391"/>
          <a:ext cx="11742343" cy="5004303"/>
        </p:xfrm>
        <a:graphic>
          <a:graphicData uri="http://schemas.openxmlformats.org/drawingml/2006/table">
            <a:tbl>
              <a:tblPr>
                <a:tableStyleId>{5940675A-B579-460E-94D1-54222C63F5DA}</a:tableStyleId>
              </a:tblPr>
              <a:tblGrid>
                <a:gridCol w="2240863">
                  <a:extLst>
                    <a:ext uri="{9D8B030D-6E8A-4147-A177-3AD203B41FA5}">
                      <a16:colId xmlns:a16="http://schemas.microsoft.com/office/drawing/2014/main" val="2924472333"/>
                    </a:ext>
                  </a:extLst>
                </a:gridCol>
                <a:gridCol w="3594255">
                  <a:extLst>
                    <a:ext uri="{9D8B030D-6E8A-4147-A177-3AD203B41FA5}">
                      <a16:colId xmlns:a16="http://schemas.microsoft.com/office/drawing/2014/main" val="1367974834"/>
                    </a:ext>
                  </a:extLst>
                </a:gridCol>
                <a:gridCol w="5907225">
                  <a:extLst>
                    <a:ext uri="{9D8B030D-6E8A-4147-A177-3AD203B41FA5}">
                      <a16:colId xmlns:a16="http://schemas.microsoft.com/office/drawing/2014/main" val="633903952"/>
                    </a:ext>
                  </a:extLst>
                </a:gridCol>
              </a:tblGrid>
              <a:tr h="389486">
                <a:tc>
                  <a:txBody>
                    <a:bodyPr/>
                    <a:lstStyle/>
                    <a:p>
                      <a:pPr algn="l" fontAlgn="b"/>
                      <a:r>
                        <a:rPr lang="en-US" sz="2000" b="1" u="none" strike="noStrike" dirty="0">
                          <a:solidFill>
                            <a:srgbClr val="92D050"/>
                          </a:solidFill>
                          <a:effectLst>
                            <a:outerShdw blurRad="38100" dist="38100" dir="2700000" algn="tl">
                              <a:srgbClr val="000000">
                                <a:alpha val="43137"/>
                              </a:srgbClr>
                            </a:outerShdw>
                          </a:effectLst>
                        </a:rPr>
                        <a:t>Careers</a:t>
                      </a:r>
                      <a:endParaRPr lang="en-US" sz="2000" b="1" i="0" u="none" strike="noStrike" dirty="0">
                        <a:solidFill>
                          <a:srgbClr val="92D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tc>
                <a:tc>
                  <a:txBody>
                    <a:bodyPr/>
                    <a:lstStyle/>
                    <a:p>
                      <a:pPr algn="l" fontAlgn="b"/>
                      <a:r>
                        <a:rPr lang="en-US" sz="2000" b="1" u="none" strike="noStrike" dirty="0">
                          <a:solidFill>
                            <a:srgbClr val="92D050"/>
                          </a:solidFill>
                          <a:effectLst>
                            <a:outerShdw blurRad="38100" dist="38100" dir="2700000" algn="tl">
                              <a:srgbClr val="000000">
                                <a:alpha val="43137"/>
                              </a:srgbClr>
                            </a:outerShdw>
                          </a:effectLst>
                        </a:rPr>
                        <a:t>Tool(s) Involved</a:t>
                      </a:r>
                      <a:endParaRPr lang="en-US" sz="2000" b="1" i="0" u="none" strike="noStrike" dirty="0">
                        <a:solidFill>
                          <a:srgbClr val="92D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tc>
                <a:tc>
                  <a:txBody>
                    <a:bodyPr/>
                    <a:lstStyle/>
                    <a:p>
                      <a:pPr algn="l" fontAlgn="b"/>
                      <a:r>
                        <a:rPr lang="en-US" sz="2000" b="1" u="none" strike="noStrike" dirty="0">
                          <a:solidFill>
                            <a:srgbClr val="92D050"/>
                          </a:solidFill>
                          <a:effectLst>
                            <a:outerShdw blurRad="38100" dist="38100" dir="2700000" algn="tl">
                              <a:srgbClr val="000000">
                                <a:alpha val="43137"/>
                              </a:srgbClr>
                            </a:outerShdw>
                          </a:effectLst>
                        </a:rPr>
                        <a:t>Description</a:t>
                      </a:r>
                      <a:endParaRPr lang="en-US" sz="2000" b="1" i="0" u="none" strike="noStrike" dirty="0">
                        <a:solidFill>
                          <a:srgbClr val="92D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tc>
                <a:extLst>
                  <a:ext uri="{0D108BD9-81ED-4DB2-BD59-A6C34878D82A}">
                    <a16:rowId xmlns:a16="http://schemas.microsoft.com/office/drawing/2014/main" val="1326589536"/>
                  </a:ext>
                </a:extLst>
              </a:tr>
              <a:tr h="389486">
                <a:tc>
                  <a:txBody>
                    <a:bodyPr/>
                    <a:lstStyle/>
                    <a:p>
                      <a:pPr algn="l" fontAlgn="b"/>
                      <a:r>
                        <a:rPr lang="en-US" sz="2000" b="0" u="none" strike="noStrike" dirty="0">
                          <a:solidFill>
                            <a:srgbClr val="FFC000"/>
                          </a:solidFill>
                          <a:effectLst/>
                        </a:rPr>
                        <a:t>Data Loading</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Pandas</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rgbClr val="FFC000"/>
                          </a:solidFill>
                          <a:effectLst/>
                        </a:rPr>
                        <a:t>Load and inspect datasets (e.g., CSV, JSON).</a:t>
                      </a:r>
                      <a:endParaRPr lang="en-US" sz="2000" b="0" i="0" u="none" strike="noStrike">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4541434"/>
                  </a:ext>
                </a:extLst>
              </a:tr>
              <a:tr h="767169">
                <a:tc>
                  <a:txBody>
                    <a:bodyPr/>
                    <a:lstStyle/>
                    <a:p>
                      <a:pPr algn="l" fontAlgn="b"/>
                      <a:r>
                        <a:rPr lang="en-US" sz="2000" b="0" u="none" strike="noStrike" dirty="0">
                          <a:solidFill>
                            <a:srgbClr val="FFC000"/>
                          </a:solidFill>
                          <a:effectLst/>
                        </a:rPr>
                        <a:t>Data Cleaning</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Pandas, NumPy</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Handle missing values, outliers, and transformations.</a:t>
                      </a:r>
                      <a:endParaRPr lang="en-US"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73874496"/>
                  </a:ext>
                </a:extLst>
              </a:tr>
              <a:tr h="767169">
                <a:tc>
                  <a:txBody>
                    <a:bodyPr/>
                    <a:lstStyle/>
                    <a:p>
                      <a:pPr algn="l" fontAlgn="b"/>
                      <a:r>
                        <a:rPr lang="en-US" sz="2000" b="0" u="none" strike="noStrike">
                          <a:solidFill>
                            <a:srgbClr val="FFC000"/>
                          </a:solidFill>
                          <a:effectLst/>
                        </a:rPr>
                        <a:t>Exploratory Analysis</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Pandas, Matplotlib, Seaborn</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Visualize distributions, correlations, and patterns.</a:t>
                      </a:r>
                      <a:endParaRPr lang="en-US"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04405288"/>
                  </a:ext>
                </a:extLst>
              </a:tr>
              <a:tr h="767169">
                <a:tc>
                  <a:txBody>
                    <a:bodyPr/>
                    <a:lstStyle/>
                    <a:p>
                      <a:pPr algn="l" fontAlgn="b"/>
                      <a:r>
                        <a:rPr lang="en-US" sz="2000" b="0" u="none" strike="noStrike">
                          <a:solidFill>
                            <a:srgbClr val="FFC000"/>
                          </a:solidFill>
                          <a:effectLst/>
                        </a:rPr>
                        <a:t>Feature Engineering</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NumPy, Pandas</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Normalize, encode, scale features.</a:t>
                      </a:r>
                      <a:endParaRPr lang="en-US"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1978794"/>
                  </a:ext>
                </a:extLst>
              </a:tr>
              <a:tr h="389486">
                <a:tc>
                  <a:txBody>
                    <a:bodyPr/>
                    <a:lstStyle/>
                    <a:p>
                      <a:pPr algn="l" fontAlgn="b"/>
                      <a:r>
                        <a:rPr lang="en-US" sz="2000" b="0" u="none" strike="noStrike">
                          <a:solidFill>
                            <a:srgbClr val="FFC000"/>
                          </a:solidFill>
                          <a:effectLst/>
                        </a:rPr>
                        <a:t>Model Training</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rgbClr val="FFC000"/>
                          </a:solidFill>
                          <a:effectLst/>
                        </a:rPr>
                        <a:t>scikit-learn or TensorFlow</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fr-FR" sz="2000" b="0" u="none" strike="noStrike" dirty="0">
                          <a:solidFill>
                            <a:srgbClr val="FFC000"/>
                          </a:solidFill>
                          <a:effectLst/>
                        </a:rPr>
                        <a:t>Train ML or DL model.</a:t>
                      </a:r>
                      <a:endParaRPr lang="fr-FR"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92460065"/>
                  </a:ext>
                </a:extLst>
              </a:tr>
              <a:tr h="767169">
                <a:tc>
                  <a:txBody>
                    <a:bodyPr/>
                    <a:lstStyle/>
                    <a:p>
                      <a:pPr algn="l" fontAlgn="b"/>
                      <a:r>
                        <a:rPr lang="en-US" sz="2000" b="0" u="none" strike="noStrike">
                          <a:solidFill>
                            <a:srgbClr val="FFC000"/>
                          </a:solidFill>
                          <a:effectLst/>
                        </a:rPr>
                        <a:t>Evaluation</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scikit-learn, Matplotlib</a:t>
                      </a:r>
                      <a:endParaRPr lang="en-US" sz="2000" b="0" i="0" u="none" strike="noStrike" dirty="0">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Evaluate performance using metrics and visualizations.</a:t>
                      </a:r>
                      <a:endParaRPr lang="en-US"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51077870"/>
                  </a:ext>
                </a:extLst>
              </a:tr>
              <a:tr h="767169">
                <a:tc>
                  <a:txBody>
                    <a:bodyPr/>
                    <a:lstStyle/>
                    <a:p>
                      <a:pPr algn="l" fontAlgn="b"/>
                      <a:r>
                        <a:rPr lang="en-US" sz="2000" b="0" u="none" strike="noStrike">
                          <a:solidFill>
                            <a:srgbClr val="FFC000"/>
                          </a:solidFill>
                          <a:effectLst/>
                        </a:rPr>
                        <a:t>Deployment</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rgbClr val="FFC000"/>
                          </a:solidFill>
                          <a:effectLst/>
                        </a:rPr>
                        <a:t>TensorFlow, ONNX, joblib, Pickle</a:t>
                      </a:r>
                      <a:endParaRPr lang="en-US" sz="2000" b="0" i="0" u="none" strike="noStrike">
                        <a:solidFill>
                          <a:srgbClr val="FFC000"/>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rgbClr val="FFC000"/>
                          </a:solidFill>
                          <a:effectLst/>
                        </a:rPr>
                        <a:t>Save and deploy trained models into production.</a:t>
                      </a:r>
                      <a:endParaRPr lang="en-US" sz="2000" b="0" i="0" u="none" strike="noStrike" dirty="0">
                        <a:solidFill>
                          <a:srgbClr val="FFC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02865379"/>
                  </a:ext>
                </a:extLst>
              </a:tr>
            </a:tbl>
          </a:graphicData>
        </a:graphic>
      </p:graphicFrame>
    </p:spTree>
    <p:extLst>
      <p:ext uri="{BB962C8B-B14F-4D97-AF65-F5344CB8AC3E}">
        <p14:creationId xmlns:p14="http://schemas.microsoft.com/office/powerpoint/2010/main" val="207887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05F8-7412-DFED-0220-50AE63AD43D4}"/>
              </a:ext>
            </a:extLst>
          </p:cNvPr>
          <p:cNvSpPr>
            <a:spLocks noGrp="1"/>
          </p:cNvSpPr>
          <p:nvPr>
            <p:ph type="title"/>
          </p:nvPr>
        </p:nvSpPr>
        <p:spPr>
          <a:xfrm>
            <a:off x="596899" y="456555"/>
            <a:ext cx="11008259" cy="1293028"/>
          </a:xfrm>
        </p:spPr>
        <p:style>
          <a:lnRef idx="0">
            <a:schemeClr val="accent1"/>
          </a:lnRef>
          <a:fillRef idx="3">
            <a:schemeClr val="accent1"/>
          </a:fillRef>
          <a:effectRef idx="3">
            <a:schemeClr val="accent1"/>
          </a:effectRef>
          <a:fontRef idx="minor">
            <a:schemeClr val="lt1"/>
          </a:fontRef>
        </p:style>
        <p:txBody>
          <a:bodyPr>
            <a:normAutofit/>
          </a:bodyPr>
          <a:lstStyle/>
          <a:p>
            <a:pPr algn="ctr"/>
            <a:r>
              <a:rPr lang="en-US" b="1" dirty="0"/>
              <a:t>Top Industries Hiring for Data Science &amp; Artificial intelligence</a:t>
            </a:r>
            <a:endParaRPr lang="en-US" dirty="0"/>
          </a:p>
        </p:txBody>
      </p:sp>
      <p:graphicFrame>
        <p:nvGraphicFramePr>
          <p:cNvPr id="4" name="Content Placeholder 3">
            <a:extLst>
              <a:ext uri="{FF2B5EF4-FFF2-40B4-BE49-F238E27FC236}">
                <a16:creationId xmlns:a16="http://schemas.microsoft.com/office/drawing/2014/main" id="{85E96BFD-0757-A07F-1ABD-87B26E2E23C8}"/>
              </a:ext>
            </a:extLst>
          </p:cNvPr>
          <p:cNvGraphicFramePr>
            <a:graphicFrameLocks noGrp="1"/>
          </p:cNvGraphicFramePr>
          <p:nvPr>
            <p:ph idx="1"/>
            <p:extLst>
              <p:ext uri="{D42A27DB-BD31-4B8C-83A1-F6EECF244321}">
                <p14:modId xmlns:p14="http://schemas.microsoft.com/office/powerpoint/2010/main" val="1708647910"/>
              </p:ext>
            </p:extLst>
          </p:nvPr>
        </p:nvGraphicFramePr>
        <p:xfrm>
          <a:off x="726980" y="2443861"/>
          <a:ext cx="10738039" cy="3250765"/>
        </p:xfrm>
        <a:graphic>
          <a:graphicData uri="http://schemas.openxmlformats.org/drawingml/2006/table">
            <a:tbl>
              <a:tblPr>
                <a:tableStyleId>{8799B23B-EC83-4686-B30A-512413B5E67A}</a:tableStyleId>
              </a:tblPr>
              <a:tblGrid>
                <a:gridCol w="2354531">
                  <a:extLst>
                    <a:ext uri="{9D8B030D-6E8A-4147-A177-3AD203B41FA5}">
                      <a16:colId xmlns:a16="http://schemas.microsoft.com/office/drawing/2014/main" val="3848812072"/>
                    </a:ext>
                  </a:extLst>
                </a:gridCol>
                <a:gridCol w="8383508">
                  <a:extLst>
                    <a:ext uri="{9D8B030D-6E8A-4147-A177-3AD203B41FA5}">
                      <a16:colId xmlns:a16="http://schemas.microsoft.com/office/drawing/2014/main" val="1581821188"/>
                    </a:ext>
                  </a:extLst>
                </a:gridCol>
              </a:tblGrid>
              <a:tr h="464395">
                <a:tc>
                  <a:txBody>
                    <a:bodyPr/>
                    <a:lstStyle/>
                    <a:p>
                      <a:pPr algn="l" fontAlgn="b"/>
                      <a:r>
                        <a:rPr lang="en-US" sz="2000" b="1" u="none" strike="noStrike" dirty="0">
                          <a:solidFill>
                            <a:srgbClr val="00B050"/>
                          </a:solidFill>
                          <a:effectLst>
                            <a:outerShdw blurRad="38100" dist="38100" dir="2700000" algn="tl">
                              <a:srgbClr val="000000">
                                <a:alpha val="43137"/>
                              </a:srgbClr>
                            </a:outerShdw>
                          </a:effectLst>
                        </a:rPr>
                        <a:t>Industry</a:t>
                      </a:r>
                      <a:endParaRPr lang="en-US" sz="2000" b="1" i="0" u="none" strike="noStrike" dirty="0">
                        <a:solidFill>
                          <a:srgbClr val="00B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tc>
                <a:tc>
                  <a:txBody>
                    <a:bodyPr/>
                    <a:lstStyle/>
                    <a:p>
                      <a:pPr algn="l" fontAlgn="b"/>
                      <a:r>
                        <a:rPr lang="en-US" sz="2000" b="1" u="none" strike="noStrike" dirty="0">
                          <a:solidFill>
                            <a:srgbClr val="00B050"/>
                          </a:solidFill>
                          <a:effectLst>
                            <a:outerShdw blurRad="38100" dist="38100" dir="2700000" algn="tl">
                              <a:srgbClr val="000000">
                                <a:alpha val="43137"/>
                              </a:srgbClr>
                            </a:outerShdw>
                          </a:effectLst>
                        </a:rPr>
                        <a:t>Example Applications</a:t>
                      </a:r>
                      <a:endParaRPr lang="en-US" sz="2000" b="1" i="0" u="none" strike="noStrike" dirty="0">
                        <a:solidFill>
                          <a:srgbClr val="00B05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ctr"/>
                </a:tc>
                <a:extLst>
                  <a:ext uri="{0D108BD9-81ED-4DB2-BD59-A6C34878D82A}">
                    <a16:rowId xmlns:a16="http://schemas.microsoft.com/office/drawing/2014/main" val="1928724988"/>
                  </a:ext>
                </a:extLst>
              </a:tr>
              <a:tr h="464395">
                <a:tc>
                  <a:txBody>
                    <a:bodyPr/>
                    <a:lstStyle/>
                    <a:p>
                      <a:pPr algn="l" fontAlgn="b"/>
                      <a:r>
                        <a:rPr lang="en-US" sz="2000" b="0" u="none" strike="noStrike">
                          <a:solidFill>
                            <a:schemeClr val="tx1">
                              <a:lumMod val="95000"/>
                            </a:schemeClr>
                          </a:solidFill>
                          <a:effectLst/>
                        </a:rPr>
                        <a:t>Tech / IT</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chemeClr val="tx1">
                              <a:lumMod val="95000"/>
                            </a:schemeClr>
                          </a:solidFill>
                          <a:effectLst/>
                        </a:rPr>
                        <a:t>Search engines, recommendation systems, chatbots</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47436992"/>
                  </a:ext>
                </a:extLst>
              </a:tr>
              <a:tr h="464395">
                <a:tc>
                  <a:txBody>
                    <a:bodyPr/>
                    <a:lstStyle/>
                    <a:p>
                      <a:pPr algn="l" fontAlgn="b"/>
                      <a:r>
                        <a:rPr lang="en-US" sz="2000" b="0" u="none" strike="noStrike">
                          <a:solidFill>
                            <a:schemeClr val="tx1">
                              <a:lumMod val="95000"/>
                            </a:schemeClr>
                          </a:solidFill>
                          <a:effectLst/>
                        </a:rPr>
                        <a:t>Healthcare</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chemeClr val="tx1">
                              <a:lumMod val="95000"/>
                            </a:schemeClr>
                          </a:solidFill>
                          <a:effectLst/>
                        </a:rPr>
                        <a:t>Medical imaging analysis, diagnostics, drug discovery</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3014319"/>
                  </a:ext>
                </a:extLst>
              </a:tr>
              <a:tr h="464395">
                <a:tc>
                  <a:txBody>
                    <a:bodyPr/>
                    <a:lstStyle/>
                    <a:p>
                      <a:pPr algn="l" fontAlgn="b"/>
                      <a:r>
                        <a:rPr lang="en-US" sz="2000" b="0" u="none" strike="noStrike">
                          <a:solidFill>
                            <a:schemeClr val="tx1">
                              <a:lumMod val="95000"/>
                            </a:schemeClr>
                          </a:solidFill>
                          <a:effectLst/>
                        </a:rPr>
                        <a:t>Finance</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chemeClr val="tx1">
                              <a:lumMod val="95000"/>
                            </a:schemeClr>
                          </a:solidFill>
                          <a:effectLst/>
                        </a:rPr>
                        <a:t>Fraud detection, algorithmic trading, credit scoring</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73045069"/>
                  </a:ext>
                </a:extLst>
              </a:tr>
              <a:tr h="464395">
                <a:tc>
                  <a:txBody>
                    <a:bodyPr/>
                    <a:lstStyle/>
                    <a:p>
                      <a:pPr algn="l" fontAlgn="b"/>
                      <a:r>
                        <a:rPr lang="en-US" sz="2000" b="0" u="none" strike="noStrike">
                          <a:solidFill>
                            <a:schemeClr val="tx1">
                              <a:lumMod val="95000"/>
                            </a:schemeClr>
                          </a:solidFill>
                          <a:effectLst/>
                        </a:rPr>
                        <a:t>E-commerce</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chemeClr val="tx1">
                              <a:lumMod val="95000"/>
                            </a:schemeClr>
                          </a:solidFill>
                          <a:effectLst/>
                        </a:rPr>
                        <a:t>Personalization, demand forecasting, customer segmentation</a:t>
                      </a:r>
                      <a:endParaRPr lang="en-US" sz="2000" b="0" i="0" u="none" strike="noStrike" dirty="0">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67657768"/>
                  </a:ext>
                </a:extLst>
              </a:tr>
              <a:tr h="464395">
                <a:tc>
                  <a:txBody>
                    <a:bodyPr/>
                    <a:lstStyle/>
                    <a:p>
                      <a:pPr algn="l" fontAlgn="b"/>
                      <a:r>
                        <a:rPr lang="en-US" sz="2000" b="0" u="none" strike="noStrike">
                          <a:solidFill>
                            <a:schemeClr val="tx1">
                              <a:lumMod val="95000"/>
                            </a:schemeClr>
                          </a:solidFill>
                          <a:effectLst/>
                        </a:rPr>
                        <a:t>Automotive</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a:solidFill>
                            <a:schemeClr val="tx1">
                              <a:lumMod val="95000"/>
                            </a:schemeClr>
                          </a:solidFill>
                          <a:effectLst/>
                        </a:rPr>
                        <a:t>Autonomous vehicles, driver behavior analysis</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9830426"/>
                  </a:ext>
                </a:extLst>
              </a:tr>
              <a:tr h="464395">
                <a:tc>
                  <a:txBody>
                    <a:bodyPr/>
                    <a:lstStyle/>
                    <a:p>
                      <a:pPr algn="l" fontAlgn="b"/>
                      <a:r>
                        <a:rPr lang="en-US" sz="2000" b="0" u="none" strike="noStrike">
                          <a:solidFill>
                            <a:schemeClr val="tx1">
                              <a:lumMod val="95000"/>
                            </a:schemeClr>
                          </a:solidFill>
                          <a:effectLst/>
                        </a:rPr>
                        <a:t>EdTech</a:t>
                      </a:r>
                      <a:endParaRPr lang="en-US" sz="2000" b="0" i="0" u="none" strike="noStrike">
                        <a:solidFill>
                          <a:schemeClr val="tx1">
                            <a:lumMod val="95000"/>
                          </a:schemeClr>
                        </a:solidFill>
                        <a:effectLst/>
                        <a:latin typeface="Calibri" panose="020F0502020204030204" pitchFamily="34" charset="0"/>
                      </a:endParaRPr>
                    </a:p>
                  </a:txBody>
                  <a:tcPr marL="9525" marR="9525" marT="9525" marB="0" anchor="ctr"/>
                </a:tc>
                <a:tc>
                  <a:txBody>
                    <a:bodyPr/>
                    <a:lstStyle/>
                    <a:p>
                      <a:pPr algn="l" fontAlgn="b"/>
                      <a:r>
                        <a:rPr lang="en-US" sz="2000" b="0" u="none" strike="noStrike" dirty="0">
                          <a:solidFill>
                            <a:schemeClr val="tx1">
                              <a:lumMod val="95000"/>
                            </a:schemeClr>
                          </a:solidFill>
                          <a:effectLst/>
                        </a:rPr>
                        <a:t>Adaptive learning, student performance prediction</a:t>
                      </a:r>
                      <a:endParaRPr lang="en-US" sz="2000" b="0" i="0" u="none" strike="noStrike" dirty="0">
                        <a:solidFill>
                          <a:schemeClr val="tx1">
                            <a:lumMod val="95000"/>
                          </a:schemeClr>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7586038"/>
                  </a:ext>
                </a:extLst>
              </a:tr>
            </a:tbl>
          </a:graphicData>
        </a:graphic>
      </p:graphicFrame>
    </p:spTree>
    <p:extLst>
      <p:ext uri="{BB962C8B-B14F-4D97-AF65-F5344CB8AC3E}">
        <p14:creationId xmlns:p14="http://schemas.microsoft.com/office/powerpoint/2010/main" val="28277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2DE0-BBA8-4D93-8A12-67E38D2B1EE3}"/>
              </a:ext>
            </a:extLst>
          </p:cNvPr>
          <p:cNvSpPr>
            <a:spLocks noGrp="1"/>
          </p:cNvSpPr>
          <p:nvPr>
            <p:ph type="title"/>
          </p:nvPr>
        </p:nvSpPr>
        <p:spPr>
          <a:xfrm>
            <a:off x="1790700" y="121577"/>
            <a:ext cx="8610600" cy="774717"/>
          </a:xfrm>
        </p:spPr>
        <p:txBody>
          <a:bodyPr>
            <a:normAutofit/>
          </a:bodyPr>
          <a:lstStyle/>
          <a:p>
            <a:pPr algn="ctr"/>
            <a:r>
              <a:rPr lang="en-US" sz="4400" b="1" u="sng" dirty="0">
                <a:solidFill>
                  <a:srgbClr val="00B0F0"/>
                </a:solidFill>
                <a:effectLst>
                  <a:outerShdw blurRad="38100" dist="38100" dir="2700000" algn="tl">
                    <a:srgbClr val="000000">
                      <a:alpha val="43137"/>
                    </a:srgbClr>
                  </a:outerShdw>
                </a:effectLst>
              </a:rPr>
              <a:t>Top 5 Careers</a:t>
            </a:r>
          </a:p>
        </p:txBody>
      </p:sp>
      <p:graphicFrame>
        <p:nvGraphicFramePr>
          <p:cNvPr id="4" name="Content Placeholder 3">
            <a:extLst>
              <a:ext uri="{FF2B5EF4-FFF2-40B4-BE49-F238E27FC236}">
                <a16:creationId xmlns:a16="http://schemas.microsoft.com/office/drawing/2014/main" id="{0679BF97-2E07-CB5D-4513-A349177809A7}"/>
              </a:ext>
            </a:extLst>
          </p:cNvPr>
          <p:cNvGraphicFramePr>
            <a:graphicFrameLocks noGrp="1"/>
          </p:cNvGraphicFramePr>
          <p:nvPr>
            <p:ph idx="1"/>
            <p:extLst>
              <p:ext uri="{D42A27DB-BD31-4B8C-83A1-F6EECF244321}">
                <p14:modId xmlns:p14="http://schemas.microsoft.com/office/powerpoint/2010/main" val="3143535751"/>
              </p:ext>
            </p:extLst>
          </p:nvPr>
        </p:nvGraphicFramePr>
        <p:xfrm>
          <a:off x="90539" y="1113874"/>
          <a:ext cx="12001877" cy="5674892"/>
        </p:xfrm>
        <a:graphic>
          <a:graphicData uri="http://schemas.openxmlformats.org/drawingml/2006/table">
            <a:tbl>
              <a:tblPr firstRow="1" bandRow="1">
                <a:tableStyleId>{C4B1156A-380E-4F78-BDF5-A606A8083BF9}</a:tableStyleId>
              </a:tblPr>
              <a:tblGrid>
                <a:gridCol w="1381404">
                  <a:extLst>
                    <a:ext uri="{9D8B030D-6E8A-4147-A177-3AD203B41FA5}">
                      <a16:colId xmlns:a16="http://schemas.microsoft.com/office/drawing/2014/main" val="1135375410"/>
                    </a:ext>
                  </a:extLst>
                </a:gridCol>
                <a:gridCol w="5739512">
                  <a:extLst>
                    <a:ext uri="{9D8B030D-6E8A-4147-A177-3AD203B41FA5}">
                      <a16:colId xmlns:a16="http://schemas.microsoft.com/office/drawing/2014/main" val="3995594803"/>
                    </a:ext>
                  </a:extLst>
                </a:gridCol>
                <a:gridCol w="1434878">
                  <a:extLst>
                    <a:ext uri="{9D8B030D-6E8A-4147-A177-3AD203B41FA5}">
                      <a16:colId xmlns:a16="http://schemas.microsoft.com/office/drawing/2014/main" val="1294568501"/>
                    </a:ext>
                  </a:extLst>
                </a:gridCol>
                <a:gridCol w="3446083">
                  <a:extLst>
                    <a:ext uri="{9D8B030D-6E8A-4147-A177-3AD203B41FA5}">
                      <a16:colId xmlns:a16="http://schemas.microsoft.com/office/drawing/2014/main" val="570302421"/>
                    </a:ext>
                  </a:extLst>
                </a:gridCol>
              </a:tblGrid>
              <a:tr h="438577">
                <a:tc>
                  <a:txBody>
                    <a:bodyPr/>
                    <a:lstStyle/>
                    <a:p>
                      <a:r>
                        <a:rPr lang="en-US" sz="1400" dirty="0"/>
                        <a:t>Career</a:t>
                      </a:r>
                    </a:p>
                  </a:txBody>
                  <a:tcPr marL="94090" marR="94090"/>
                </a:tc>
                <a:tc>
                  <a:txBody>
                    <a:bodyPr/>
                    <a:lstStyle/>
                    <a:p>
                      <a:r>
                        <a:rPr lang="en-US" sz="1400" dirty="0"/>
                        <a:t>Description</a:t>
                      </a:r>
                    </a:p>
                  </a:txBody>
                  <a:tcPr marL="94090" marR="94090"/>
                </a:tc>
                <a:tc>
                  <a:txBody>
                    <a:bodyPr/>
                    <a:lstStyle/>
                    <a:p>
                      <a:r>
                        <a:rPr lang="en-US" sz="1400" dirty="0"/>
                        <a:t>Salary</a:t>
                      </a:r>
                    </a:p>
                  </a:txBody>
                  <a:tcPr marL="94090" marR="94090"/>
                </a:tc>
                <a:tc>
                  <a:txBody>
                    <a:bodyPr/>
                    <a:lstStyle/>
                    <a:p>
                      <a:r>
                        <a:rPr lang="en-US" sz="1400" dirty="0"/>
                        <a:t>Relevance</a:t>
                      </a:r>
                    </a:p>
                  </a:txBody>
                  <a:tcPr marL="94090" marR="94090"/>
                </a:tc>
                <a:extLst>
                  <a:ext uri="{0D108BD9-81ED-4DB2-BD59-A6C34878D82A}">
                    <a16:rowId xmlns:a16="http://schemas.microsoft.com/office/drawing/2014/main" val="2365027267"/>
                  </a:ext>
                </a:extLst>
              </a:tr>
              <a:tr h="11895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Scientist</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Scientists analyze complex datasets to uncover insights, build predictive models, and inform business strategies. They blend statistics, machine learning, and programming (e.g., Python, SQL) to solve problems in industries like finance, healthcare, and e-commerce.</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Average $123,080/year in the US</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Core role using Python libraries like NumPy and Pandas, ideal for trainees mastering data manipulation.</a:t>
                      </a:r>
                    </a:p>
                  </a:txBody>
                  <a:tcPr marL="94090" marR="94090"/>
                </a:tc>
                <a:extLst>
                  <a:ext uri="{0D108BD9-81ED-4DB2-BD59-A6C34878D82A}">
                    <a16:rowId xmlns:a16="http://schemas.microsoft.com/office/drawing/2014/main" val="2843597121"/>
                  </a:ext>
                </a:extLst>
              </a:tr>
              <a:tr h="8937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Machine Learning Engineer</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Machine Learning Engineers design and deploy machine learning models into production, focusing on scalable AI solutions. They work closely with Data Scientists to operationalize algorithms.</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Average $152,244/year in the US.</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Builds on Python skills and NumPy for data preprocessing, critical for AI-focused trainees.</a:t>
                      </a:r>
                    </a:p>
                  </a:txBody>
                  <a:tcPr marL="94090" marR="94090"/>
                </a:tc>
                <a:extLst>
                  <a:ext uri="{0D108BD9-81ED-4DB2-BD59-A6C34878D82A}">
                    <a16:rowId xmlns:a16="http://schemas.microsoft.com/office/drawing/2014/main" val="484871895"/>
                  </a:ext>
                </a:extLst>
              </a:tr>
              <a:tr h="7569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Engineer</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Engineers build and maintain data infrastructure, ensuring data is accessible and usable for analysis. They focus on data pipelines and database management.</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Average $130,733/year in the US.</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Uses NumPy for data transformation, foundational for AI data workflows.</a:t>
                      </a:r>
                    </a:p>
                  </a:txBody>
                  <a:tcPr marL="94090" marR="94090"/>
                </a:tc>
                <a:extLst>
                  <a:ext uri="{0D108BD9-81ED-4DB2-BD59-A6C34878D82A}">
                    <a16:rowId xmlns:a16="http://schemas.microsoft.com/office/drawing/2014/main" val="1286713241"/>
                  </a:ext>
                </a:extLst>
              </a:tr>
              <a:tr h="9732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Architect</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Data Architects design systems to manage and organize data, ensuring scalability and efficiency. They define how data is stored, integrated, and accessed.</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Average $98,130/year in the US.</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Leverages structured arrays and I/O techniques from NumPy, key for data organization.</a:t>
                      </a:r>
                    </a:p>
                  </a:txBody>
                  <a:tcPr marL="94090" marR="94090"/>
                </a:tc>
                <a:extLst>
                  <a:ext uri="{0D108BD9-81ED-4DB2-BD59-A6C34878D82A}">
                    <a16:rowId xmlns:a16="http://schemas.microsoft.com/office/drawing/2014/main" val="4117958363"/>
                  </a:ext>
                </a:extLst>
              </a:tr>
              <a:tr h="1297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AI Research Scientist</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AI Research Scientists focus on advancing AI algorithms and techniques, often in research-oriented roles. They explore new methods in deep learning, NLP, or computer vision.</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Average $130,117/year in the US, with top earners up to $174,000.</a:t>
                      </a:r>
                    </a:p>
                  </a:txBody>
                  <a:tcPr marL="94090" marR="940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rPr>
                        <a:t>Uses NumPy for numerical computations in research, ideal for trainees interested in cutting-edge AI.</a:t>
                      </a:r>
                    </a:p>
                  </a:txBody>
                  <a:tcPr marL="94090" marR="94090"/>
                </a:tc>
                <a:extLst>
                  <a:ext uri="{0D108BD9-81ED-4DB2-BD59-A6C34878D82A}">
                    <a16:rowId xmlns:a16="http://schemas.microsoft.com/office/drawing/2014/main" val="1510247994"/>
                  </a:ext>
                </a:extLst>
              </a:tr>
            </a:tbl>
          </a:graphicData>
        </a:graphic>
      </p:graphicFrame>
    </p:spTree>
    <p:extLst>
      <p:ext uri="{BB962C8B-B14F-4D97-AF65-F5344CB8AC3E}">
        <p14:creationId xmlns:p14="http://schemas.microsoft.com/office/powerpoint/2010/main" val="39338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CF4C-361F-2CE1-5784-05ED02D79E2B}"/>
              </a:ext>
            </a:extLst>
          </p:cNvPr>
          <p:cNvSpPr>
            <a:spLocks noGrp="1"/>
          </p:cNvSpPr>
          <p:nvPr>
            <p:ph type="title"/>
          </p:nvPr>
        </p:nvSpPr>
        <p:spPr>
          <a:xfrm>
            <a:off x="1790700" y="601411"/>
            <a:ext cx="8610600" cy="539326"/>
          </a:xfrm>
        </p:spPr>
        <p:txBody>
          <a:bodyPr>
            <a:noAutofit/>
          </a:bodyPr>
          <a:lstStyle/>
          <a:p>
            <a:pPr algn="ctr"/>
            <a:r>
              <a:rPr lang="en-US" sz="4400" b="1" dirty="0">
                <a:solidFill>
                  <a:srgbClr val="00B0F0"/>
                </a:solidFill>
                <a:effectLst>
                  <a:outerShdw blurRad="38100" dist="38100" dir="2700000" algn="tl">
                    <a:srgbClr val="000000">
                      <a:alpha val="43137"/>
                    </a:srgbClr>
                  </a:outerShdw>
                </a:effectLst>
              </a:rPr>
              <a:t>Python features for ai</a:t>
            </a:r>
          </a:p>
        </p:txBody>
      </p:sp>
      <p:graphicFrame>
        <p:nvGraphicFramePr>
          <p:cNvPr id="4" name="Content Placeholder 3">
            <a:extLst>
              <a:ext uri="{FF2B5EF4-FFF2-40B4-BE49-F238E27FC236}">
                <a16:creationId xmlns:a16="http://schemas.microsoft.com/office/drawing/2014/main" id="{BE01A076-6908-4EEC-8F24-229CD01A903B}"/>
              </a:ext>
            </a:extLst>
          </p:cNvPr>
          <p:cNvGraphicFramePr>
            <a:graphicFrameLocks noGrp="1"/>
          </p:cNvGraphicFramePr>
          <p:nvPr>
            <p:ph idx="1"/>
            <p:extLst>
              <p:ext uri="{D42A27DB-BD31-4B8C-83A1-F6EECF244321}">
                <p14:modId xmlns:p14="http://schemas.microsoft.com/office/powerpoint/2010/main" val="682681599"/>
              </p:ext>
            </p:extLst>
          </p:nvPr>
        </p:nvGraphicFramePr>
        <p:xfrm>
          <a:off x="546226" y="3129671"/>
          <a:ext cx="11099548" cy="3053715"/>
        </p:xfrm>
        <a:graphic>
          <a:graphicData uri="http://schemas.openxmlformats.org/drawingml/2006/table">
            <a:tbl>
              <a:tblPr>
                <a:tableStyleId>{ED083AE6-46FA-4A59-8FB0-9F97EB10719F}</a:tableStyleId>
              </a:tblPr>
              <a:tblGrid>
                <a:gridCol w="3418696">
                  <a:extLst>
                    <a:ext uri="{9D8B030D-6E8A-4147-A177-3AD203B41FA5}">
                      <a16:colId xmlns:a16="http://schemas.microsoft.com/office/drawing/2014/main" val="3738452522"/>
                    </a:ext>
                  </a:extLst>
                </a:gridCol>
                <a:gridCol w="7680852">
                  <a:extLst>
                    <a:ext uri="{9D8B030D-6E8A-4147-A177-3AD203B41FA5}">
                      <a16:colId xmlns:a16="http://schemas.microsoft.com/office/drawing/2014/main" val="693835923"/>
                    </a:ext>
                  </a:extLst>
                </a:gridCol>
              </a:tblGrid>
              <a:tr h="368687">
                <a:tc>
                  <a:txBody>
                    <a:bodyPr/>
                    <a:lstStyle/>
                    <a:p>
                      <a:pPr algn="l" fontAlgn="b"/>
                      <a:r>
                        <a:rPr lang="en-US" sz="2800" b="1" u="none" strike="noStrike" dirty="0">
                          <a:solidFill>
                            <a:srgbClr val="FFC000"/>
                          </a:solidFill>
                          <a:effectLst>
                            <a:outerShdw blurRad="38100" dist="38100" dir="2700000" algn="tl">
                              <a:srgbClr val="000000">
                                <a:alpha val="43137"/>
                              </a:srgbClr>
                            </a:outerShdw>
                          </a:effectLst>
                        </a:rPr>
                        <a:t>Feature</a:t>
                      </a:r>
                      <a:endParaRPr lang="en-US" sz="28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tc>
                  <a:txBody>
                    <a:bodyPr/>
                    <a:lstStyle/>
                    <a:p>
                      <a:pPr algn="l" fontAlgn="b"/>
                      <a:r>
                        <a:rPr lang="en-US" sz="2800" b="1" u="none" strike="noStrike" dirty="0">
                          <a:solidFill>
                            <a:srgbClr val="FFC000"/>
                          </a:solidFill>
                          <a:effectLst>
                            <a:outerShdw blurRad="38100" dist="38100" dir="2700000" algn="tl">
                              <a:srgbClr val="000000">
                                <a:alpha val="43137"/>
                              </a:srgbClr>
                            </a:outerShdw>
                          </a:effectLst>
                        </a:rPr>
                        <a:t>Description</a:t>
                      </a:r>
                      <a:endParaRPr lang="en-US" sz="2800" b="1" i="0" u="none" strike="noStrike" dirty="0">
                        <a:solidFill>
                          <a:srgbClr val="FFC000"/>
                        </a:solidFill>
                        <a:effectLst>
                          <a:outerShdw blurRad="38100" dist="38100" dir="2700000" algn="tl">
                            <a:srgbClr val="000000">
                              <a:alpha val="43137"/>
                            </a:srgbClr>
                          </a:outerShdw>
                        </a:effectLst>
                        <a:latin typeface="Calibri" panose="020F0502020204030204" pitchFamily="34" charset="0"/>
                      </a:endParaRPr>
                    </a:p>
                  </a:txBody>
                  <a:tcPr marL="9525" marR="9525" marT="9525" marB="0" anchor="b"/>
                </a:tc>
                <a:extLst>
                  <a:ext uri="{0D108BD9-81ED-4DB2-BD59-A6C34878D82A}">
                    <a16:rowId xmlns:a16="http://schemas.microsoft.com/office/drawing/2014/main" val="3094775877"/>
                  </a:ext>
                </a:extLst>
              </a:tr>
              <a:tr h="368687">
                <a:tc>
                  <a:txBody>
                    <a:bodyPr/>
                    <a:lstStyle/>
                    <a:p>
                      <a:pPr algn="l" fontAlgn="b"/>
                      <a:r>
                        <a:rPr lang="en-US" sz="2800" b="0" u="none" strike="noStrike" dirty="0">
                          <a:solidFill>
                            <a:schemeClr val="tx1"/>
                          </a:solidFill>
                          <a:effectLst/>
                        </a:rPr>
                        <a:t>Simplicity</a:t>
                      </a:r>
                      <a:endParaRPr lang="en-US" sz="2800" b="0" i="0" u="none" strike="noStrike" dirty="0">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a:solidFill>
                            <a:schemeClr val="tx1"/>
                          </a:solidFill>
                          <a:effectLst/>
                        </a:rPr>
                        <a:t>Easy-to-learn syntax for fast development</a:t>
                      </a:r>
                      <a:endParaRPr lang="en-US" sz="2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3924695"/>
                  </a:ext>
                </a:extLst>
              </a:tr>
              <a:tr h="368687">
                <a:tc>
                  <a:txBody>
                    <a:bodyPr/>
                    <a:lstStyle/>
                    <a:p>
                      <a:pPr algn="l" fontAlgn="b"/>
                      <a:r>
                        <a:rPr lang="en-US" sz="2800" b="0" u="none" strike="noStrike">
                          <a:solidFill>
                            <a:schemeClr val="tx1"/>
                          </a:solidFill>
                          <a:effectLst/>
                        </a:rPr>
                        <a:t>Libraries</a:t>
                      </a:r>
                      <a:endParaRPr lang="en-US" sz="28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a:solidFill>
                            <a:schemeClr val="tx1"/>
                          </a:solidFill>
                          <a:effectLst/>
                        </a:rPr>
                        <a:t>Rich set of AI-focused tools and frameworks</a:t>
                      </a:r>
                      <a:endParaRPr lang="en-US" sz="2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56854430"/>
                  </a:ext>
                </a:extLst>
              </a:tr>
              <a:tr h="368687">
                <a:tc>
                  <a:txBody>
                    <a:bodyPr/>
                    <a:lstStyle/>
                    <a:p>
                      <a:pPr algn="l" fontAlgn="b"/>
                      <a:r>
                        <a:rPr lang="en-US" sz="2800" b="0" u="none" strike="noStrike">
                          <a:solidFill>
                            <a:schemeClr val="tx1"/>
                          </a:solidFill>
                          <a:effectLst/>
                        </a:rPr>
                        <a:t>Community</a:t>
                      </a:r>
                      <a:endParaRPr lang="en-US" sz="28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a:solidFill>
                            <a:schemeClr val="tx1"/>
                          </a:solidFill>
                          <a:effectLst/>
                        </a:rPr>
                        <a:t>Strong support from global developers</a:t>
                      </a:r>
                      <a:endParaRPr lang="en-US" sz="2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4886547"/>
                  </a:ext>
                </a:extLst>
              </a:tr>
              <a:tr h="368687">
                <a:tc>
                  <a:txBody>
                    <a:bodyPr/>
                    <a:lstStyle/>
                    <a:p>
                      <a:pPr algn="l" fontAlgn="b"/>
                      <a:r>
                        <a:rPr lang="en-US" sz="2800" b="0" u="none" strike="noStrike">
                          <a:solidFill>
                            <a:schemeClr val="tx1"/>
                          </a:solidFill>
                          <a:effectLst/>
                        </a:rPr>
                        <a:t>Integration</a:t>
                      </a:r>
                      <a:endParaRPr lang="en-US" sz="28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a:solidFill>
                            <a:schemeClr val="tx1"/>
                          </a:solidFill>
                          <a:effectLst/>
                        </a:rPr>
                        <a:t>Works well with other tools and platforms</a:t>
                      </a:r>
                      <a:endParaRPr lang="en-US" sz="2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477116"/>
                  </a:ext>
                </a:extLst>
              </a:tr>
              <a:tr h="368687">
                <a:tc>
                  <a:txBody>
                    <a:bodyPr/>
                    <a:lstStyle/>
                    <a:p>
                      <a:pPr algn="l" fontAlgn="b"/>
                      <a:r>
                        <a:rPr lang="en-US" sz="2800" b="0" u="none" strike="noStrike">
                          <a:solidFill>
                            <a:schemeClr val="tx1"/>
                          </a:solidFill>
                          <a:effectLst/>
                        </a:rPr>
                        <a:t>Flexibility</a:t>
                      </a:r>
                      <a:endParaRPr lang="en-US" sz="28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a:solidFill>
                            <a:schemeClr val="tx1"/>
                          </a:solidFill>
                          <a:effectLst/>
                        </a:rPr>
                        <a:t>Supports multiple paradigms and use cases</a:t>
                      </a:r>
                      <a:endParaRPr lang="en-US" sz="2800" b="0" i="0" u="none" strike="noStrike">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3341597"/>
                  </a:ext>
                </a:extLst>
              </a:tr>
              <a:tr h="368687">
                <a:tc>
                  <a:txBody>
                    <a:bodyPr/>
                    <a:lstStyle/>
                    <a:p>
                      <a:pPr algn="l" fontAlgn="b"/>
                      <a:r>
                        <a:rPr lang="en-US" sz="2800" b="0" u="none" strike="noStrike">
                          <a:solidFill>
                            <a:schemeClr val="tx1"/>
                          </a:solidFill>
                          <a:effectLst/>
                        </a:rPr>
                        <a:t>Deployment Ready</a:t>
                      </a:r>
                      <a:endParaRPr lang="en-US" sz="2800" b="0" i="0" u="none" strike="noStrike">
                        <a:solidFill>
                          <a:schemeClr val="tx1"/>
                        </a:solidFill>
                        <a:effectLst/>
                        <a:latin typeface="Calibri" panose="020F0502020204030204" pitchFamily="34" charset="0"/>
                      </a:endParaRPr>
                    </a:p>
                  </a:txBody>
                  <a:tcPr marL="9525" marR="9525" marT="9525" marB="0" anchor="b"/>
                </a:tc>
                <a:tc>
                  <a:txBody>
                    <a:bodyPr/>
                    <a:lstStyle/>
                    <a:p>
                      <a:pPr algn="l" fontAlgn="b"/>
                      <a:r>
                        <a:rPr lang="en-US" sz="2800" b="0" u="none" strike="noStrike" dirty="0">
                          <a:solidFill>
                            <a:schemeClr val="tx1"/>
                          </a:solidFill>
                          <a:effectLst/>
                        </a:rPr>
                        <a:t>Ideal for both prototyping and production</a:t>
                      </a:r>
                      <a:endParaRPr lang="en-US" sz="2800" b="0" i="0" u="none" strike="noStrike" dirty="0">
                        <a:solidFill>
                          <a:schemeClr val="tx1"/>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8925600"/>
                  </a:ext>
                </a:extLst>
              </a:tr>
            </a:tbl>
          </a:graphicData>
        </a:graphic>
      </p:graphicFrame>
      <p:sp>
        <p:nvSpPr>
          <p:cNvPr id="6" name="TextBox 5">
            <a:extLst>
              <a:ext uri="{FF2B5EF4-FFF2-40B4-BE49-F238E27FC236}">
                <a16:creationId xmlns:a16="http://schemas.microsoft.com/office/drawing/2014/main" id="{E16AF4B7-009F-4FF9-F406-92AE57787DA4}"/>
              </a:ext>
            </a:extLst>
          </p:cNvPr>
          <p:cNvSpPr txBox="1"/>
          <p:nvPr/>
        </p:nvSpPr>
        <p:spPr>
          <a:xfrm>
            <a:off x="546226" y="1755020"/>
            <a:ext cx="11099548" cy="1200329"/>
          </a:xfrm>
          <a:prstGeom prst="rect">
            <a:avLst/>
          </a:prstGeom>
          <a:noFill/>
        </p:spPr>
        <p:txBody>
          <a:bodyPr wrap="square">
            <a:spAutoFit/>
          </a:bodyPr>
          <a:lstStyle/>
          <a:p>
            <a:r>
              <a:rPr lang="en-US" b="0" i="0" dirty="0">
                <a:solidFill>
                  <a:srgbClr val="FF0000"/>
                </a:solidFill>
                <a:effectLst/>
                <a:latin typeface="system-ui"/>
              </a:rPr>
              <a:t>Certainly! Python has become the go-to programming language for Artificial Intelligence (AI) due to its simplicity, flexibility, and powerful ecosystem . </a:t>
            </a:r>
          </a:p>
          <a:p>
            <a:endParaRPr lang="en-US" b="0" i="0" dirty="0">
              <a:solidFill>
                <a:srgbClr val="FF0000"/>
              </a:solidFill>
              <a:effectLst/>
              <a:latin typeface="system-ui"/>
            </a:endParaRPr>
          </a:p>
          <a:p>
            <a:r>
              <a:rPr lang="en-US" b="0" i="0" dirty="0">
                <a:solidFill>
                  <a:srgbClr val="FF0000"/>
                </a:solidFill>
                <a:effectLst/>
                <a:latin typeface="system-ui"/>
              </a:rPr>
              <a:t>Here are some key features of Python that make it ideal for AI development :</a:t>
            </a:r>
            <a:endParaRPr lang="en-US" dirty="0">
              <a:solidFill>
                <a:srgbClr val="FF0000"/>
              </a:solidFill>
            </a:endParaRPr>
          </a:p>
        </p:txBody>
      </p:sp>
    </p:spTree>
    <p:extLst>
      <p:ext uri="{BB962C8B-B14F-4D97-AF65-F5344CB8AC3E}">
        <p14:creationId xmlns:p14="http://schemas.microsoft.com/office/powerpoint/2010/main" val="68440237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94</TotalTime>
  <Words>1005</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system-ui</vt:lpstr>
      <vt:lpstr>Vapor Trail</vt:lpstr>
      <vt:lpstr>Data Science Tools and Techniques</vt:lpstr>
      <vt:lpstr>Agenda</vt:lpstr>
      <vt:lpstr>What is Data Science?</vt:lpstr>
      <vt:lpstr>Tools and Techniques</vt:lpstr>
      <vt:lpstr>Data Science Placement in AI</vt:lpstr>
      <vt:lpstr>When to Use Which?</vt:lpstr>
      <vt:lpstr>Top Industries Hiring for Data Science &amp; Artificial intelligence</vt:lpstr>
      <vt:lpstr>Top 5 Careers</vt:lpstr>
      <vt:lpstr>Python features for ai</vt:lpstr>
      <vt:lpstr>PowerPoint Presentation</vt:lpstr>
      <vt:lpstr>When to Use Google Colab?</vt:lpstr>
      <vt:lpstr>The Mantra of AI or die is real and certainly companies and countries that do not engage will die.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Abubakar</dc:creator>
  <cp:lastModifiedBy>Abubakar</cp:lastModifiedBy>
  <cp:revision>105</cp:revision>
  <dcterms:created xsi:type="dcterms:W3CDTF">2025-06-22T03:25:37Z</dcterms:created>
  <dcterms:modified xsi:type="dcterms:W3CDTF">2025-06-22T05:19:17Z</dcterms:modified>
</cp:coreProperties>
</file>