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6" r:id="rId5"/>
    <p:sldId id="287" r:id="rId6"/>
    <p:sldId id="269" r:id="rId7"/>
    <p:sldId id="268" r:id="rId8"/>
    <p:sldId id="270" r:id="rId9"/>
    <p:sldId id="292" r:id="rId10"/>
    <p:sldId id="271" r:id="rId11"/>
    <p:sldId id="272" r:id="rId12"/>
    <p:sldId id="277" r:id="rId13"/>
    <p:sldId id="278" r:id="rId14"/>
    <p:sldId id="279" r:id="rId15"/>
    <p:sldId id="280" r:id="rId16"/>
    <p:sldId id="281" r:id="rId17"/>
    <p:sldId id="282" r:id="rId18"/>
    <p:sldId id="284" r:id="rId19"/>
    <p:sldId id="283" r:id="rId20"/>
    <p:sldId id="273" r:id="rId21"/>
    <p:sldId id="274" r:id="rId22"/>
    <p:sldId id="258" r:id="rId23"/>
    <p:sldId id="259" r:id="rId24"/>
    <p:sldId id="260" r:id="rId25"/>
    <p:sldId id="261" r:id="rId26"/>
    <p:sldId id="262" r:id="rId27"/>
    <p:sldId id="263" r:id="rId28"/>
    <p:sldId id="264" r:id="rId29"/>
    <p:sldId id="265" r:id="rId30"/>
    <p:sldId id="266" r:id="rId31"/>
    <p:sldId id="275" r:id="rId32"/>
    <p:sldId id="289" r:id="rId33"/>
    <p:sldId id="290" r:id="rId34"/>
    <p:sldId id="276" r:id="rId35"/>
    <p:sldId id="293" r:id="rId36"/>
    <p:sldId id="288"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DD0EA6-9104-43C0-AAA4-A9229D7F72D9}"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1CBE-6C9B-4576-874A-3293096216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4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0EA6-9104-43C0-AAA4-A9229D7F72D9}"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2456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0EA6-9104-43C0-AAA4-A9229D7F72D9}"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398450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0EA6-9104-43C0-AAA4-A9229D7F72D9}"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130331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D0EA6-9104-43C0-AAA4-A9229D7F72D9}"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1CBE-6C9B-4576-874A-3293096216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D0EA6-9104-43C0-AAA4-A9229D7F72D9}"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104087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D0EA6-9104-43C0-AAA4-A9229D7F72D9}"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325470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D0EA6-9104-43C0-AAA4-A9229D7F72D9}"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22968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DD0EA6-9104-43C0-AAA4-A9229D7F72D9}" type="datetimeFigureOut">
              <a:rPr lang="en-US" smtClean="0"/>
              <a:t>6/28/2025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152058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DD0EA6-9104-43C0-AAA4-A9229D7F72D9}" type="datetimeFigureOut">
              <a:rPr lang="en-US" smtClean="0"/>
              <a:t>6/28/2025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891CBE-6C9B-4576-874A-329309621601}" type="slidenum">
              <a:rPr lang="en-US" smtClean="0"/>
              <a:t>‹#›</a:t>
            </a:fld>
            <a:endParaRPr lang="en-US"/>
          </a:p>
        </p:txBody>
      </p:sp>
    </p:spTree>
    <p:extLst>
      <p:ext uri="{BB962C8B-B14F-4D97-AF65-F5344CB8AC3E}">
        <p14:creationId xmlns:p14="http://schemas.microsoft.com/office/powerpoint/2010/main" val="193329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D0EA6-9104-43C0-AAA4-A9229D7F72D9}"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1CBE-6C9B-4576-874A-329309621601}" type="slidenum">
              <a:rPr lang="en-US" smtClean="0"/>
              <a:t>‹#›</a:t>
            </a:fld>
            <a:endParaRPr lang="en-US"/>
          </a:p>
        </p:txBody>
      </p:sp>
    </p:spTree>
    <p:extLst>
      <p:ext uri="{BB962C8B-B14F-4D97-AF65-F5344CB8AC3E}">
        <p14:creationId xmlns:p14="http://schemas.microsoft.com/office/powerpoint/2010/main" val="16484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DD0EA6-9104-43C0-AAA4-A9229D7F72D9}" type="datetimeFigureOut">
              <a:rPr lang="en-US" smtClean="0"/>
              <a:t>6/28/2025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891CBE-6C9B-4576-874A-32930962160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316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AD1F-57B5-1DF1-D089-2E0144ADFE51}"/>
              </a:ext>
            </a:extLst>
          </p:cNvPr>
          <p:cNvSpPr>
            <a:spLocks noGrp="1"/>
          </p:cNvSpPr>
          <p:nvPr>
            <p:ph type="ctrTitle"/>
          </p:nvPr>
        </p:nvSpPr>
        <p:spPr/>
        <p:txBody>
          <a:bodyPr/>
          <a:lstStyle/>
          <a:p>
            <a:r>
              <a:rPr lang="en-US" dirty="0"/>
              <a:t>Classification and Regression Tree (CART) Implementation</a:t>
            </a:r>
          </a:p>
        </p:txBody>
      </p:sp>
      <p:sp>
        <p:nvSpPr>
          <p:cNvPr id="3" name="Subtitle 2">
            <a:extLst>
              <a:ext uri="{FF2B5EF4-FFF2-40B4-BE49-F238E27FC236}">
                <a16:creationId xmlns:a16="http://schemas.microsoft.com/office/drawing/2014/main" id="{A2841578-E67A-FC5C-FBAE-4F28D4245E0A}"/>
              </a:ext>
            </a:extLst>
          </p:cNvPr>
          <p:cNvSpPr>
            <a:spLocks noGrp="1"/>
          </p:cNvSpPr>
          <p:nvPr>
            <p:ph type="subTitle" idx="1"/>
          </p:nvPr>
        </p:nvSpPr>
        <p:spPr/>
        <p:txBody>
          <a:bodyPr/>
          <a:lstStyle/>
          <a:p>
            <a:r>
              <a:rPr lang="en-US" dirty="0"/>
              <a:t>Abubakar </a:t>
            </a:r>
          </a:p>
          <a:p>
            <a:r>
              <a:rPr lang="en-US" dirty="0"/>
              <a:t>HCIA-AI Trainer</a:t>
            </a:r>
          </a:p>
        </p:txBody>
      </p:sp>
    </p:spTree>
    <p:extLst>
      <p:ext uri="{BB962C8B-B14F-4D97-AF65-F5344CB8AC3E}">
        <p14:creationId xmlns:p14="http://schemas.microsoft.com/office/powerpoint/2010/main" val="275327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4C1-5E5E-7B60-99ED-1EAE89FB8A59}"/>
              </a:ext>
            </a:extLst>
          </p:cNvPr>
          <p:cNvSpPr>
            <a:spLocks noGrp="1"/>
          </p:cNvSpPr>
          <p:nvPr>
            <p:ph type="title"/>
          </p:nvPr>
        </p:nvSpPr>
        <p:spPr/>
        <p:txBody>
          <a:bodyPr/>
          <a:lstStyle/>
          <a:p>
            <a:r>
              <a:rPr lang="en-US" b="1" dirty="0"/>
              <a:t>How does CART algorithm work?</a:t>
            </a:r>
            <a:endParaRPr lang="en-US" dirty="0"/>
          </a:p>
        </p:txBody>
      </p:sp>
      <p:sp>
        <p:nvSpPr>
          <p:cNvPr id="3" name="Content Placeholder 2">
            <a:extLst>
              <a:ext uri="{FF2B5EF4-FFF2-40B4-BE49-F238E27FC236}">
                <a16:creationId xmlns:a16="http://schemas.microsoft.com/office/drawing/2014/main" id="{9C989261-E012-B2DD-D794-2551ED71F11B}"/>
              </a:ext>
            </a:extLst>
          </p:cNvPr>
          <p:cNvSpPr>
            <a:spLocks noGrp="1"/>
          </p:cNvSpPr>
          <p:nvPr>
            <p:ph idx="1"/>
          </p:nvPr>
        </p:nvSpPr>
        <p:spPr/>
        <p:txBody>
          <a:bodyPr/>
          <a:lstStyle/>
          <a:p>
            <a:pPr marL="0" indent="0" fontAlgn="base">
              <a:buNone/>
            </a:pPr>
            <a:r>
              <a:rPr lang="en-US" dirty="0"/>
              <a:t>The CART algorithm works via the following process:</a:t>
            </a:r>
          </a:p>
          <a:p>
            <a:pPr fontAlgn="base"/>
            <a:r>
              <a:rPr lang="en-US" dirty="0"/>
              <a:t>The best-split point of each input is obtained. </a:t>
            </a:r>
          </a:p>
          <a:p>
            <a:pPr fontAlgn="base"/>
            <a:r>
              <a:rPr lang="en-US" dirty="0"/>
              <a:t>Based on the best-split points of each input in Step 1, the new “best” split point is identified. </a:t>
            </a:r>
          </a:p>
          <a:p>
            <a:pPr fontAlgn="base"/>
            <a:r>
              <a:rPr lang="en-US" dirty="0"/>
              <a:t>Split the chosen input according to the “best” split point. </a:t>
            </a:r>
          </a:p>
          <a:p>
            <a:pPr fontAlgn="base"/>
            <a:r>
              <a:rPr lang="en-US" dirty="0"/>
              <a:t>Continue splitting until a stopping rule is satisfied or no further desirable splitting is available.</a:t>
            </a:r>
          </a:p>
          <a:p>
            <a:endParaRPr lang="en-US" dirty="0"/>
          </a:p>
        </p:txBody>
      </p:sp>
    </p:spTree>
    <p:extLst>
      <p:ext uri="{BB962C8B-B14F-4D97-AF65-F5344CB8AC3E}">
        <p14:creationId xmlns:p14="http://schemas.microsoft.com/office/powerpoint/2010/main" val="326557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EDF8-194B-557A-2F43-2B8907D16225}"/>
              </a:ext>
            </a:extLst>
          </p:cNvPr>
          <p:cNvSpPr>
            <a:spLocks noGrp="1"/>
          </p:cNvSpPr>
          <p:nvPr>
            <p:ph type="title"/>
          </p:nvPr>
        </p:nvSpPr>
        <p:spPr/>
        <p:txBody>
          <a:bodyPr/>
          <a:lstStyle/>
          <a:p>
            <a:r>
              <a:rPr lang="en-US" b="1" dirty="0"/>
              <a:t>Advantages of CART</a:t>
            </a:r>
            <a:endParaRPr lang="en-US" dirty="0"/>
          </a:p>
        </p:txBody>
      </p:sp>
      <p:sp>
        <p:nvSpPr>
          <p:cNvPr id="3" name="Content Placeholder 2">
            <a:extLst>
              <a:ext uri="{FF2B5EF4-FFF2-40B4-BE49-F238E27FC236}">
                <a16:creationId xmlns:a16="http://schemas.microsoft.com/office/drawing/2014/main" id="{47B80677-6AEB-728D-4ADE-ABA136A3B5B4}"/>
              </a:ext>
            </a:extLst>
          </p:cNvPr>
          <p:cNvSpPr>
            <a:spLocks noGrp="1"/>
          </p:cNvSpPr>
          <p:nvPr>
            <p:ph idx="1"/>
          </p:nvPr>
        </p:nvSpPr>
        <p:spPr/>
        <p:txBody>
          <a:bodyPr/>
          <a:lstStyle/>
          <a:p>
            <a:r>
              <a:rPr lang="en-US" b="1" dirty="0"/>
              <a:t>Interpretability</a:t>
            </a:r>
            <a:r>
              <a:rPr lang="en-US" dirty="0"/>
              <a:t>: Decision trees are easy to understand and visualize.</a:t>
            </a:r>
          </a:p>
          <a:p>
            <a:r>
              <a:rPr lang="en-US" b="1" dirty="0"/>
              <a:t>Handles Mixed Data</a:t>
            </a:r>
            <a:r>
              <a:rPr lang="en-US" dirty="0"/>
              <a:t>: Works with both numerical and categorical features.</a:t>
            </a:r>
          </a:p>
          <a:p>
            <a:r>
              <a:rPr lang="en-US" b="1" dirty="0"/>
              <a:t>Non-parametric</a:t>
            </a:r>
            <a:r>
              <a:rPr lang="en-US" dirty="0"/>
              <a:t>: No assumptions about data distribution.</a:t>
            </a:r>
          </a:p>
          <a:p>
            <a:r>
              <a:rPr lang="en-US" b="1" dirty="0"/>
              <a:t>Feature Importance</a:t>
            </a:r>
            <a:r>
              <a:rPr lang="en-US" dirty="0"/>
              <a:t>: Provides insights into which features are most influential.</a:t>
            </a:r>
          </a:p>
          <a:p>
            <a:r>
              <a:rPr lang="en-US" b="1" dirty="0"/>
              <a:t>Versatile</a:t>
            </a:r>
            <a:r>
              <a:rPr lang="en-US" dirty="0"/>
              <a:t>: Suitable for both classification and regression tasks.</a:t>
            </a:r>
          </a:p>
          <a:p>
            <a:endParaRPr lang="en-US" dirty="0"/>
          </a:p>
        </p:txBody>
      </p:sp>
    </p:spTree>
    <p:extLst>
      <p:ext uri="{BB962C8B-B14F-4D97-AF65-F5344CB8AC3E}">
        <p14:creationId xmlns:p14="http://schemas.microsoft.com/office/powerpoint/2010/main" val="74112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475-7CA7-7E6B-0796-8BDBD356D299}"/>
              </a:ext>
            </a:extLst>
          </p:cNvPr>
          <p:cNvSpPr>
            <a:spLocks noGrp="1"/>
          </p:cNvSpPr>
          <p:nvPr>
            <p:ph type="title"/>
          </p:nvPr>
        </p:nvSpPr>
        <p:spPr/>
        <p:txBody>
          <a:bodyPr/>
          <a:lstStyle/>
          <a:p>
            <a:r>
              <a:rPr lang="en-US" b="1" dirty="0"/>
              <a:t>Standard Deviation</a:t>
            </a:r>
            <a:endParaRPr lang="en-US" dirty="0"/>
          </a:p>
        </p:txBody>
      </p:sp>
      <p:sp>
        <p:nvSpPr>
          <p:cNvPr id="3" name="Content Placeholder 2">
            <a:extLst>
              <a:ext uri="{FF2B5EF4-FFF2-40B4-BE49-F238E27FC236}">
                <a16:creationId xmlns:a16="http://schemas.microsoft.com/office/drawing/2014/main" id="{E5414533-00C6-FDC0-35AC-00A7BA0872F4}"/>
              </a:ext>
            </a:extLst>
          </p:cNvPr>
          <p:cNvSpPr>
            <a:spLocks noGrp="1"/>
          </p:cNvSpPr>
          <p:nvPr>
            <p:ph idx="1"/>
          </p:nvPr>
        </p:nvSpPr>
        <p:spPr/>
        <p:txBody>
          <a:bodyPr>
            <a:normAutofit lnSpcReduction="10000"/>
          </a:bodyPr>
          <a:lstStyle/>
          <a:p>
            <a:r>
              <a:rPr lang="en-US" b="1" dirty="0"/>
              <a:t>Standard Deviation (σ)</a:t>
            </a:r>
            <a:r>
              <a:rPr lang="en-US" dirty="0"/>
              <a:t> is a statistical measure that quantifies how spread out or dispersed a set of data points is around their mean (average).</a:t>
            </a:r>
          </a:p>
          <a:p>
            <a:r>
              <a:rPr lang="en-US" b="1" dirty="0"/>
              <a:t>Measures Variability</a:t>
            </a:r>
            <a:endParaRPr lang="en-US" dirty="0"/>
          </a:p>
          <a:p>
            <a:pPr lvl="1"/>
            <a:r>
              <a:rPr lang="en-US" dirty="0"/>
              <a:t>A low standard deviation means data points are close to the mean.</a:t>
            </a:r>
          </a:p>
          <a:p>
            <a:pPr lvl="1"/>
            <a:r>
              <a:rPr lang="en-US" dirty="0"/>
              <a:t>A high standard deviation means data points are widely scattered.</a:t>
            </a:r>
          </a:p>
          <a:p>
            <a:r>
              <a:rPr lang="en-US" b="1" dirty="0"/>
              <a:t>Formula:</a:t>
            </a:r>
            <a:endParaRPr lang="en-US" dirty="0"/>
          </a:p>
          <a:p>
            <a:endParaRPr lang="en-US" b="1" dirty="0"/>
          </a:p>
          <a:p>
            <a:r>
              <a:rPr lang="en-US" dirty="0"/>
              <a:t>N = Number of data points</a:t>
            </a:r>
          </a:p>
          <a:p>
            <a:r>
              <a:rPr lang="en-US" b="1" dirty="0"/>
              <a:t>x</a:t>
            </a:r>
            <a:r>
              <a:rPr lang="en-US" b="1" baseline="-25000" dirty="0"/>
              <a:t>i</a:t>
            </a:r>
            <a:r>
              <a:rPr lang="en-US" dirty="0"/>
              <a:t>​ = Each individual value</a:t>
            </a:r>
          </a:p>
          <a:p>
            <a:r>
              <a:rPr lang="en-US" i="1" dirty="0"/>
              <a:t>μ</a:t>
            </a:r>
            <a:r>
              <a:rPr lang="en-US" dirty="0"/>
              <a:t> = Mean of all values</a:t>
            </a:r>
          </a:p>
          <a:p>
            <a:endParaRPr lang="en-US" b="1" dirty="0"/>
          </a:p>
          <a:p>
            <a:endParaRPr lang="en-US" dirty="0"/>
          </a:p>
        </p:txBody>
      </p:sp>
      <p:pic>
        <p:nvPicPr>
          <p:cNvPr id="5" name="Picture 4">
            <a:extLst>
              <a:ext uri="{FF2B5EF4-FFF2-40B4-BE49-F238E27FC236}">
                <a16:creationId xmlns:a16="http://schemas.microsoft.com/office/drawing/2014/main" id="{0482914C-688A-A7C9-537E-8D940C9AD11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437397" y="3357281"/>
            <a:ext cx="2229161" cy="1000265"/>
          </a:xfrm>
          <a:prstGeom prst="rect">
            <a:avLst/>
          </a:prstGeom>
        </p:spPr>
      </p:pic>
    </p:spTree>
    <p:extLst>
      <p:ext uri="{BB962C8B-B14F-4D97-AF65-F5344CB8AC3E}">
        <p14:creationId xmlns:p14="http://schemas.microsoft.com/office/powerpoint/2010/main" val="380912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44A-2EAF-1DCB-6384-0F551FBD57E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Why is it Used in Decision Trees (Regression)?</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FE9547F-F482-49C6-B8C1-F8CB10832749}"/>
              </a:ext>
            </a:extLst>
          </p:cNvPr>
          <p:cNvSpPr>
            <a:spLocks noGrp="1"/>
          </p:cNvSpPr>
          <p:nvPr>
            <p:ph idx="1"/>
          </p:nvPr>
        </p:nvSpPr>
        <p:spPr/>
        <p:txBody>
          <a:bodyPr>
            <a:normAutofit/>
          </a:bodyPr>
          <a:lstStyle/>
          <a:p>
            <a:r>
              <a:rPr lang="en-US" sz="2800" dirty="0"/>
              <a:t>In </a:t>
            </a:r>
            <a:r>
              <a:rPr lang="en-US" sz="2800" b="1" dirty="0"/>
              <a:t>regression trees</a:t>
            </a:r>
            <a:r>
              <a:rPr lang="en-US" sz="2800" dirty="0"/>
              <a:t>, standard deviation helps decide splits by measuring how much variance exists in the target variable.</a:t>
            </a:r>
          </a:p>
          <a:p>
            <a:r>
              <a:rPr lang="en-US" sz="2800" dirty="0"/>
              <a:t>The algorithm tries to </a:t>
            </a:r>
            <a:r>
              <a:rPr lang="en-US" sz="2800" b="1" dirty="0"/>
              <a:t>reduce standard deviation</a:t>
            </a:r>
            <a:r>
              <a:rPr lang="en-US" sz="2800" dirty="0"/>
              <a:t> in child nodes compared to the parent node (similar to how Gini impurity works in classification).</a:t>
            </a:r>
          </a:p>
          <a:p>
            <a:r>
              <a:rPr lang="en-US" sz="2800" dirty="0"/>
              <a:t>A split is considered good if it </a:t>
            </a:r>
            <a:r>
              <a:rPr lang="en-US" sz="2800" b="1" dirty="0"/>
              <a:t>maximizes standard deviation reduction</a:t>
            </a:r>
            <a:r>
              <a:rPr lang="en-US" sz="2800" dirty="0"/>
              <a:t> (i.e., subsets become more homogeneous).</a:t>
            </a:r>
          </a:p>
          <a:p>
            <a:endParaRPr lang="en-US" sz="2800" dirty="0"/>
          </a:p>
        </p:txBody>
      </p:sp>
    </p:spTree>
    <p:extLst>
      <p:ext uri="{BB962C8B-B14F-4D97-AF65-F5344CB8AC3E}">
        <p14:creationId xmlns:p14="http://schemas.microsoft.com/office/powerpoint/2010/main" val="248534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6D9C-F509-7ADD-2454-BFC4AA11C646}"/>
              </a:ext>
            </a:extLst>
          </p:cNvPr>
          <p:cNvSpPr>
            <a:spLocks noGrp="1"/>
          </p:cNvSpPr>
          <p:nvPr>
            <p:ph type="title"/>
          </p:nvPr>
        </p:nvSpPr>
        <p:spPr>
          <a:xfrm>
            <a:off x="961478" y="181689"/>
            <a:ext cx="10058400" cy="1450757"/>
          </a:xfrm>
        </p:spPr>
        <p:txBody>
          <a:bodyPr/>
          <a:lstStyle/>
          <a:p>
            <a:r>
              <a:rPr lang="en-US" b="1" dirty="0">
                <a:effectLst>
                  <a:outerShdw blurRad="38100" dist="38100" dir="2700000" algn="tl">
                    <a:srgbClr val="000000">
                      <a:alpha val="43137"/>
                    </a:srgbClr>
                  </a:outerShdw>
                </a:effectLst>
              </a:rPr>
              <a:t>Trees</a:t>
            </a:r>
          </a:p>
        </p:txBody>
      </p:sp>
      <p:sp>
        <p:nvSpPr>
          <p:cNvPr id="3" name="Content Placeholder 2">
            <a:extLst>
              <a:ext uri="{FF2B5EF4-FFF2-40B4-BE49-F238E27FC236}">
                <a16:creationId xmlns:a16="http://schemas.microsoft.com/office/drawing/2014/main" id="{CC6B10C9-A987-F383-937D-735096A709D7}"/>
              </a:ext>
            </a:extLst>
          </p:cNvPr>
          <p:cNvSpPr>
            <a:spLocks noGrp="1"/>
          </p:cNvSpPr>
          <p:nvPr>
            <p:ph idx="1"/>
          </p:nvPr>
        </p:nvSpPr>
        <p:spPr>
          <a:xfrm>
            <a:off x="961478" y="1787487"/>
            <a:ext cx="6534791" cy="4351338"/>
          </a:xfrm>
        </p:spPr>
        <p:txBody>
          <a:bodyPr>
            <a:normAutofit fontScale="92500"/>
          </a:bodyPr>
          <a:lstStyle/>
          <a:p>
            <a:r>
              <a:rPr lang="en-US" sz="2800" dirty="0"/>
              <a:t>In computer science and mathematics, a </a:t>
            </a:r>
            <a:r>
              <a:rPr lang="en-US" sz="2800" b="1" dirty="0"/>
              <a:t>tree</a:t>
            </a:r>
            <a:r>
              <a:rPr lang="en-US" sz="2800" dirty="0"/>
              <a:t> is a hierarchical data structure consisting of </a:t>
            </a:r>
            <a:r>
              <a:rPr lang="en-US" sz="2800" b="1" dirty="0"/>
              <a:t>nodes</a:t>
            </a:r>
            <a:r>
              <a:rPr lang="en-US" sz="2800" dirty="0"/>
              <a:t> connected by </a:t>
            </a:r>
            <a:r>
              <a:rPr lang="en-US" sz="2800" b="1" dirty="0"/>
              <a:t>edges</a:t>
            </a:r>
            <a:r>
              <a:rPr lang="en-US" sz="2800" dirty="0"/>
              <a:t>. Key properties:</a:t>
            </a:r>
          </a:p>
          <a:p>
            <a:r>
              <a:rPr lang="en-US" sz="2800" b="1" dirty="0"/>
              <a:t>Root Node</a:t>
            </a:r>
            <a:r>
              <a:rPr lang="en-US" sz="2800" dirty="0"/>
              <a:t>: The topmost node (starting point).</a:t>
            </a:r>
          </a:p>
          <a:p>
            <a:r>
              <a:rPr lang="en-US" sz="2800" b="1" dirty="0"/>
              <a:t>Parent/Child Nodes</a:t>
            </a:r>
            <a:r>
              <a:rPr lang="en-US" sz="2800" dirty="0"/>
              <a:t>: Nodes branch out from parents to children.</a:t>
            </a:r>
          </a:p>
          <a:p>
            <a:r>
              <a:rPr lang="en-US" sz="2800" b="1" dirty="0"/>
              <a:t>Leaf Nodes</a:t>
            </a:r>
            <a:r>
              <a:rPr lang="en-US" sz="2800" dirty="0"/>
              <a:t>: Terminal nodes with no children.</a:t>
            </a:r>
          </a:p>
          <a:p>
            <a:r>
              <a:rPr lang="en-US" sz="2800" b="1" dirty="0"/>
              <a:t>Non-linear Structure</a:t>
            </a:r>
            <a:r>
              <a:rPr lang="en-US" sz="2800" dirty="0"/>
              <a:t>: Unlike arrays/lists, trees allow branching.</a:t>
            </a:r>
          </a:p>
        </p:txBody>
      </p:sp>
      <p:pic>
        <p:nvPicPr>
          <p:cNvPr id="5" name="Picture 4">
            <a:extLst>
              <a:ext uri="{FF2B5EF4-FFF2-40B4-BE49-F238E27FC236}">
                <a16:creationId xmlns:a16="http://schemas.microsoft.com/office/drawing/2014/main" id="{BE96AA4B-C85D-BCCF-FA6E-698F3218E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6681" y="680698"/>
            <a:ext cx="4702792" cy="3634966"/>
          </a:xfrm>
          <a:prstGeom prst="rect">
            <a:avLst/>
          </a:prstGeom>
        </p:spPr>
      </p:pic>
    </p:spTree>
    <p:extLst>
      <p:ext uri="{BB962C8B-B14F-4D97-AF65-F5344CB8AC3E}">
        <p14:creationId xmlns:p14="http://schemas.microsoft.com/office/powerpoint/2010/main" val="264790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CE7B-1C1F-B072-BBC3-AB0DD2EC0079}"/>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Use of Trees</a:t>
            </a:r>
          </a:p>
        </p:txBody>
      </p:sp>
      <p:sp>
        <p:nvSpPr>
          <p:cNvPr id="3" name="Content Placeholder 2">
            <a:extLst>
              <a:ext uri="{FF2B5EF4-FFF2-40B4-BE49-F238E27FC236}">
                <a16:creationId xmlns:a16="http://schemas.microsoft.com/office/drawing/2014/main" id="{825BD687-FC93-19C7-AA6B-2FC094085883}"/>
              </a:ext>
            </a:extLst>
          </p:cNvPr>
          <p:cNvSpPr>
            <a:spLocks noGrp="1"/>
          </p:cNvSpPr>
          <p:nvPr>
            <p:ph idx="1"/>
          </p:nvPr>
        </p:nvSpPr>
        <p:spPr/>
        <p:txBody>
          <a:bodyPr>
            <a:normAutofit fontScale="92500"/>
          </a:bodyPr>
          <a:lstStyle/>
          <a:p>
            <a:r>
              <a:rPr lang="en-US" sz="3200" b="1" dirty="0"/>
              <a:t>Classification</a:t>
            </a:r>
            <a:r>
              <a:rPr lang="en-US" sz="3200" dirty="0"/>
              <a:t>: Spam detection, medical diagnosis.</a:t>
            </a:r>
          </a:p>
          <a:p>
            <a:r>
              <a:rPr lang="en-US" sz="3200" b="1" dirty="0"/>
              <a:t>Regression</a:t>
            </a:r>
            <a:r>
              <a:rPr lang="en-US" sz="3200" dirty="0"/>
              <a:t>: Sales forecasting, risk analysis.</a:t>
            </a:r>
          </a:p>
          <a:p>
            <a:r>
              <a:rPr lang="en-US" sz="3200" b="1" dirty="0"/>
              <a:t>Feature Selection</a:t>
            </a:r>
            <a:r>
              <a:rPr lang="en-US" sz="3200" dirty="0"/>
              <a:t>: Identifies important features.</a:t>
            </a:r>
          </a:p>
          <a:p>
            <a:pPr marL="0" indent="0">
              <a:buNone/>
            </a:pPr>
            <a:endParaRPr lang="en-US" sz="3200" dirty="0"/>
          </a:p>
          <a:p>
            <a:pPr marL="0" indent="0">
              <a:buNone/>
            </a:pPr>
            <a:r>
              <a:rPr lang="en-US" sz="3200" b="1" dirty="0"/>
              <a:t>*Note:</a:t>
            </a:r>
          </a:p>
          <a:p>
            <a:pPr marL="0" indent="0">
              <a:buNone/>
            </a:pPr>
            <a:r>
              <a:rPr lang="en-US" sz="3200" dirty="0"/>
              <a:t>Decision trees form the basis for advanced algorithms like </a:t>
            </a:r>
            <a:r>
              <a:rPr lang="en-US" sz="3200" b="1" dirty="0"/>
              <a:t>Random Forests</a:t>
            </a:r>
            <a:r>
              <a:rPr lang="en-US" sz="3200" dirty="0"/>
              <a:t> and </a:t>
            </a:r>
            <a:r>
              <a:rPr lang="en-US" sz="3200" b="1" dirty="0"/>
              <a:t>Gradient Boosting Machines (GBM)</a:t>
            </a:r>
            <a:r>
              <a:rPr lang="en-US" sz="3200" dirty="0"/>
              <a:t>.</a:t>
            </a:r>
          </a:p>
        </p:txBody>
      </p:sp>
    </p:spTree>
    <p:extLst>
      <p:ext uri="{BB962C8B-B14F-4D97-AF65-F5344CB8AC3E}">
        <p14:creationId xmlns:p14="http://schemas.microsoft.com/office/powerpoint/2010/main" val="202334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4E0E-30F1-725D-1299-AEAF173713DD}"/>
              </a:ext>
            </a:extLst>
          </p:cNvPr>
          <p:cNvSpPr>
            <a:spLocks noGrp="1"/>
          </p:cNvSpPr>
          <p:nvPr>
            <p:ph type="title"/>
          </p:nvPr>
        </p:nvSpPr>
        <p:spPr/>
        <p:txBody>
          <a:bodyPr/>
          <a:lstStyle/>
          <a:p>
            <a:r>
              <a:rPr lang="en-US" b="1" dirty="0"/>
              <a:t>Regression</a:t>
            </a:r>
          </a:p>
        </p:txBody>
      </p:sp>
      <p:sp>
        <p:nvSpPr>
          <p:cNvPr id="3" name="Content Placeholder 2">
            <a:extLst>
              <a:ext uri="{FF2B5EF4-FFF2-40B4-BE49-F238E27FC236}">
                <a16:creationId xmlns:a16="http://schemas.microsoft.com/office/drawing/2014/main" id="{B9884739-0303-4C34-575A-FCCB8D1456A6}"/>
              </a:ext>
            </a:extLst>
          </p:cNvPr>
          <p:cNvSpPr>
            <a:spLocks noGrp="1"/>
          </p:cNvSpPr>
          <p:nvPr>
            <p:ph idx="1"/>
          </p:nvPr>
        </p:nvSpPr>
        <p:spPr>
          <a:xfrm>
            <a:off x="1222218" y="1845734"/>
            <a:ext cx="9933462" cy="4023360"/>
          </a:xfrm>
        </p:spPr>
        <p:txBody>
          <a:bodyPr>
            <a:normAutofit lnSpcReduction="10000"/>
          </a:bodyPr>
          <a:lstStyle/>
          <a:p>
            <a:pPr marL="0" indent="0">
              <a:buNone/>
            </a:pPr>
            <a:r>
              <a:rPr lang="en-US" b="1" dirty="0"/>
              <a:t>Definition</a:t>
            </a:r>
            <a:r>
              <a:rPr lang="en-US" dirty="0"/>
              <a:t>: </a:t>
            </a:r>
          </a:p>
          <a:p>
            <a:pPr marL="0" indent="0">
              <a:buNone/>
            </a:pPr>
            <a:r>
              <a:rPr lang="en-US" sz="2400" dirty="0"/>
              <a:t>A supervised learning method that predicts </a:t>
            </a:r>
            <a:r>
              <a:rPr lang="en-US" sz="2400" b="1" dirty="0"/>
              <a:t>continuous numerical values</a:t>
            </a:r>
            <a:r>
              <a:rPr lang="en-US" sz="2400" dirty="0"/>
              <a:t> (real numbers).</a:t>
            </a:r>
            <a:br>
              <a:rPr lang="en-US" sz="2400" dirty="0"/>
            </a:br>
            <a:endParaRPr lang="en-US" sz="2400" dirty="0"/>
          </a:p>
          <a:p>
            <a:pPr marL="0" indent="0">
              <a:buNone/>
            </a:pPr>
            <a:r>
              <a:rPr lang="en-US" b="1" dirty="0"/>
              <a:t>Examples</a:t>
            </a:r>
            <a:r>
              <a:rPr lang="en-US" dirty="0"/>
              <a:t>:</a:t>
            </a:r>
          </a:p>
          <a:p>
            <a:pPr lvl="1"/>
            <a:r>
              <a:rPr lang="en-US" dirty="0"/>
              <a:t>Predicting house prices ($450,000, $520,000, etc.)</a:t>
            </a:r>
          </a:p>
          <a:p>
            <a:pPr lvl="1"/>
            <a:r>
              <a:rPr lang="en-US" dirty="0"/>
              <a:t>Forecasting temperature (28.5°C, 30.1°C)</a:t>
            </a:r>
          </a:p>
          <a:p>
            <a:pPr lvl="1"/>
            <a:r>
              <a:rPr lang="en-US" dirty="0"/>
              <a:t>Estimating stock market trends</a:t>
            </a:r>
          </a:p>
          <a:p>
            <a:r>
              <a:rPr lang="en-US" b="1" dirty="0"/>
              <a:t>Algorithms</a:t>
            </a:r>
            <a:r>
              <a:rPr lang="en-US" dirty="0"/>
              <a:t>:</a:t>
            </a:r>
          </a:p>
          <a:p>
            <a:pPr lvl="1"/>
            <a:r>
              <a:rPr lang="en-US" dirty="0"/>
              <a:t>Linear Regression</a:t>
            </a:r>
          </a:p>
          <a:p>
            <a:pPr lvl="1"/>
            <a:r>
              <a:rPr lang="en-US" dirty="0"/>
              <a:t>Decision Tree Regression</a:t>
            </a:r>
          </a:p>
          <a:p>
            <a:pPr lvl="1"/>
            <a:r>
              <a:rPr lang="en-US" dirty="0"/>
              <a:t>Random Forest Regression</a:t>
            </a:r>
          </a:p>
        </p:txBody>
      </p:sp>
    </p:spTree>
    <p:extLst>
      <p:ext uri="{BB962C8B-B14F-4D97-AF65-F5344CB8AC3E}">
        <p14:creationId xmlns:p14="http://schemas.microsoft.com/office/powerpoint/2010/main" val="247658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519-DB04-7A3C-5058-E30A1E31F7DB}"/>
              </a:ext>
            </a:extLst>
          </p:cNvPr>
          <p:cNvSpPr>
            <a:spLocks noGrp="1"/>
          </p:cNvSpPr>
          <p:nvPr>
            <p:ph type="title"/>
          </p:nvPr>
        </p:nvSpPr>
        <p:spPr>
          <a:xfrm>
            <a:off x="997692" y="263527"/>
            <a:ext cx="10058400" cy="1450757"/>
          </a:xfrm>
        </p:spPr>
        <p:txBody>
          <a:bodyPr/>
          <a:lstStyle/>
          <a:p>
            <a:r>
              <a:rPr lang="en-US" b="1" dirty="0">
                <a:effectLst>
                  <a:outerShdw blurRad="38100" dist="38100" dir="2700000" algn="tl">
                    <a:srgbClr val="000000">
                      <a:alpha val="43137"/>
                    </a:srgbClr>
                  </a:outerShdw>
                </a:effectLst>
              </a:rPr>
              <a:t>Classification</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00DF6D2-FE67-0D33-1A90-1DF69B30F1D0}"/>
              </a:ext>
            </a:extLst>
          </p:cNvPr>
          <p:cNvSpPr>
            <a:spLocks noGrp="1"/>
          </p:cNvSpPr>
          <p:nvPr>
            <p:ph idx="1"/>
          </p:nvPr>
        </p:nvSpPr>
        <p:spPr/>
        <p:txBody>
          <a:bodyPr>
            <a:normAutofit lnSpcReduction="10000"/>
          </a:bodyPr>
          <a:lstStyle/>
          <a:p>
            <a:pPr marL="0" indent="0">
              <a:buNone/>
            </a:pPr>
            <a:r>
              <a:rPr lang="en-US" sz="2800" b="1" dirty="0"/>
              <a:t>Definition</a:t>
            </a:r>
            <a:r>
              <a:rPr lang="en-US" sz="2800" dirty="0"/>
              <a:t>: A supervised learning method that predicts </a:t>
            </a:r>
            <a:r>
              <a:rPr lang="en-US" sz="2800" b="1" dirty="0"/>
              <a:t>discrete categorical labels</a:t>
            </a:r>
            <a:r>
              <a:rPr lang="en-US" sz="2800" dirty="0"/>
              <a:t> (classes).</a:t>
            </a:r>
            <a:br>
              <a:rPr lang="en-US" sz="2800" dirty="0"/>
            </a:br>
            <a:r>
              <a:rPr lang="en-US" sz="2800" b="1" dirty="0"/>
              <a:t>Examples</a:t>
            </a:r>
            <a:r>
              <a:rPr lang="en-US" sz="2800" dirty="0"/>
              <a:t>:</a:t>
            </a:r>
          </a:p>
          <a:p>
            <a:pPr lvl="1"/>
            <a:r>
              <a:rPr lang="en-US" sz="2400" dirty="0"/>
              <a:t>Spam detection ("Spam" or "Not Spam")</a:t>
            </a:r>
          </a:p>
          <a:p>
            <a:pPr lvl="1"/>
            <a:r>
              <a:rPr lang="en-US" sz="2400" dirty="0"/>
              <a:t>Disease diagnosis ("Positive" or "Negative")</a:t>
            </a:r>
          </a:p>
          <a:p>
            <a:pPr lvl="1"/>
            <a:r>
              <a:rPr lang="en-US" sz="2400" dirty="0"/>
              <a:t>Image recognition ("Cat", "Dog", "Bird")</a:t>
            </a:r>
          </a:p>
          <a:p>
            <a:r>
              <a:rPr lang="en-US" sz="2800" b="1" dirty="0"/>
              <a:t>Algorithms</a:t>
            </a:r>
            <a:r>
              <a:rPr lang="en-US" sz="2800" dirty="0"/>
              <a:t>:</a:t>
            </a:r>
          </a:p>
          <a:p>
            <a:pPr lvl="1"/>
            <a:r>
              <a:rPr lang="en-US" sz="2400" dirty="0"/>
              <a:t>Logistic Regression</a:t>
            </a:r>
          </a:p>
          <a:p>
            <a:pPr lvl="1"/>
            <a:r>
              <a:rPr lang="en-US" sz="2400" dirty="0"/>
              <a:t>Decision Tree Classifier</a:t>
            </a:r>
          </a:p>
          <a:p>
            <a:pPr lvl="1"/>
            <a:r>
              <a:rPr lang="en-US" sz="2400" dirty="0"/>
              <a:t>Support Vector Machines (SVM)</a:t>
            </a:r>
          </a:p>
          <a:p>
            <a:endParaRPr lang="en-US" sz="2800" dirty="0"/>
          </a:p>
        </p:txBody>
      </p:sp>
    </p:spTree>
    <p:extLst>
      <p:ext uri="{BB962C8B-B14F-4D97-AF65-F5344CB8AC3E}">
        <p14:creationId xmlns:p14="http://schemas.microsoft.com/office/powerpoint/2010/main" val="190787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DA0C-B945-0167-64DC-52763767098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Purpose of Pandas, Math, and NumPy Libraries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A43257C-360E-082A-DA38-14594E34698B}"/>
              </a:ext>
            </a:extLst>
          </p:cNvPr>
          <p:cNvSpPr>
            <a:spLocks noGrp="1"/>
          </p:cNvSpPr>
          <p:nvPr>
            <p:ph idx="1"/>
          </p:nvPr>
        </p:nvSpPr>
        <p:spPr/>
        <p:txBody>
          <a:bodyPr>
            <a:normAutofit/>
          </a:bodyPr>
          <a:lstStyle/>
          <a:p>
            <a:r>
              <a:rPr lang="en-US" sz="3200" b="1" dirty="0"/>
              <a:t>Pandas</a:t>
            </a:r>
            <a:r>
              <a:rPr lang="en-US" sz="3200" dirty="0"/>
              <a:t> is used for data loading, manipulation, and preprocessing (like handling CSV files and Data Frames).</a:t>
            </a:r>
          </a:p>
          <a:p>
            <a:r>
              <a:rPr lang="en-US" sz="3200" b="1" dirty="0"/>
              <a:t>NumPy</a:t>
            </a:r>
            <a:r>
              <a:rPr lang="en-US" sz="3200" dirty="0"/>
              <a:t> enables fast numerical operations and array manipulations (like threshold comparisons and binning numerical features).</a:t>
            </a:r>
          </a:p>
          <a:p>
            <a:r>
              <a:rPr lang="en-US" sz="3200" b="1" dirty="0"/>
              <a:t>Math</a:t>
            </a:r>
            <a:r>
              <a:rPr lang="en-US" sz="3200" dirty="0"/>
              <a:t> provides basic mathematical functions (like logarithms and exponents) for entropy and Gini impurity calculations.</a:t>
            </a:r>
          </a:p>
        </p:txBody>
      </p:sp>
    </p:spTree>
    <p:extLst>
      <p:ext uri="{BB962C8B-B14F-4D97-AF65-F5344CB8AC3E}">
        <p14:creationId xmlns:p14="http://schemas.microsoft.com/office/powerpoint/2010/main" val="330712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70C7-1D05-235D-90A9-939CA4C0A6FF}"/>
              </a:ext>
            </a:extLst>
          </p:cNvPr>
          <p:cNvSpPr>
            <a:spLocks noGrp="1"/>
          </p:cNvSpPr>
          <p:nvPr>
            <p:ph type="title"/>
          </p:nvPr>
        </p:nvSpPr>
        <p:spPr>
          <a:xfrm>
            <a:off x="838200" y="250390"/>
            <a:ext cx="10058400" cy="1450757"/>
          </a:xfrm>
        </p:spPr>
        <p:txBody>
          <a:bodyPr/>
          <a:lstStyle/>
          <a:p>
            <a:r>
              <a:rPr lang="en-US" b="1" dirty="0">
                <a:effectLst>
                  <a:outerShdw blurRad="38100" dist="38100" dir="2700000" algn="tl">
                    <a:srgbClr val="000000">
                      <a:alpha val="43137"/>
                    </a:srgbClr>
                  </a:outerShdw>
                </a:effectLst>
              </a:rPr>
              <a:t>Key Differences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61337E3-748D-472B-D734-F96738C3DBBA}"/>
              </a:ext>
            </a:extLst>
          </p:cNvPr>
          <p:cNvGraphicFramePr>
            <a:graphicFrameLocks noGrp="1"/>
          </p:cNvGraphicFramePr>
          <p:nvPr>
            <p:ph idx="1"/>
            <p:extLst>
              <p:ext uri="{D42A27DB-BD31-4B8C-83A1-F6EECF244321}">
                <p14:modId xmlns:p14="http://schemas.microsoft.com/office/powerpoint/2010/main" val="3094240134"/>
              </p:ext>
            </p:extLst>
          </p:nvPr>
        </p:nvGraphicFramePr>
        <p:xfrm>
          <a:off x="838200" y="1860111"/>
          <a:ext cx="10515600" cy="3939540"/>
        </p:xfrm>
        <a:graphic>
          <a:graphicData uri="http://schemas.openxmlformats.org/drawingml/2006/table">
            <a:tbl>
              <a:tblPr>
                <a:tableStyleId>{BC89EF96-8CEA-46FF-86C4-4CE0E7609802}</a:tableStyleId>
              </a:tblPr>
              <a:tblGrid>
                <a:gridCol w="3463718">
                  <a:extLst>
                    <a:ext uri="{9D8B030D-6E8A-4147-A177-3AD203B41FA5}">
                      <a16:colId xmlns:a16="http://schemas.microsoft.com/office/drawing/2014/main" val="837333182"/>
                    </a:ext>
                  </a:extLst>
                </a:gridCol>
                <a:gridCol w="3525941">
                  <a:extLst>
                    <a:ext uri="{9D8B030D-6E8A-4147-A177-3AD203B41FA5}">
                      <a16:colId xmlns:a16="http://schemas.microsoft.com/office/drawing/2014/main" val="2017297425"/>
                    </a:ext>
                  </a:extLst>
                </a:gridCol>
                <a:gridCol w="3525941">
                  <a:extLst>
                    <a:ext uri="{9D8B030D-6E8A-4147-A177-3AD203B41FA5}">
                      <a16:colId xmlns:a16="http://schemas.microsoft.com/office/drawing/2014/main" val="2508751241"/>
                    </a:ext>
                  </a:extLst>
                </a:gridCol>
              </a:tblGrid>
              <a:tr h="0">
                <a:tc>
                  <a:txBody>
                    <a:bodyPr/>
                    <a:lstStyle/>
                    <a:p>
                      <a:pPr algn="l"/>
                      <a:r>
                        <a:rPr lang="en-US" sz="2800" b="1">
                          <a:solidFill>
                            <a:srgbClr val="404040"/>
                          </a:solidFill>
                          <a:effectLst/>
                        </a:rPr>
                        <a:t>Feature</a:t>
                      </a:r>
                    </a:p>
                  </a:txBody>
                  <a:tcPr marR="95250" marT="95250" marB="95250" anchor="ctr"/>
                </a:tc>
                <a:tc>
                  <a:txBody>
                    <a:bodyPr/>
                    <a:lstStyle/>
                    <a:p>
                      <a:pPr algn="l"/>
                      <a:r>
                        <a:rPr lang="en-US" sz="2800" b="1">
                          <a:solidFill>
                            <a:srgbClr val="404040"/>
                          </a:solidFill>
                          <a:effectLst/>
                        </a:rPr>
                        <a:t>Regression</a:t>
                      </a:r>
                    </a:p>
                  </a:txBody>
                  <a:tcPr marL="95250" marR="95250" marT="95250" marB="95250" anchor="ctr"/>
                </a:tc>
                <a:tc>
                  <a:txBody>
                    <a:bodyPr/>
                    <a:lstStyle/>
                    <a:p>
                      <a:pPr algn="l"/>
                      <a:r>
                        <a:rPr lang="en-US" sz="2800" b="1">
                          <a:solidFill>
                            <a:srgbClr val="404040"/>
                          </a:solidFill>
                          <a:effectLst/>
                        </a:rPr>
                        <a:t>Classification</a:t>
                      </a:r>
                    </a:p>
                  </a:txBody>
                  <a:tcPr marL="95250" marR="95250" marT="95250" marB="95250" anchor="ctr"/>
                </a:tc>
                <a:extLst>
                  <a:ext uri="{0D108BD9-81ED-4DB2-BD59-A6C34878D82A}">
                    <a16:rowId xmlns:a16="http://schemas.microsoft.com/office/drawing/2014/main" val="435601359"/>
                  </a:ext>
                </a:extLst>
              </a:tr>
              <a:tr h="0">
                <a:tc>
                  <a:txBody>
                    <a:bodyPr/>
                    <a:lstStyle/>
                    <a:p>
                      <a:r>
                        <a:rPr lang="en-US" sz="2800" b="1">
                          <a:effectLst/>
                        </a:rPr>
                        <a:t>Output Type</a:t>
                      </a:r>
                      <a:endParaRPr lang="en-US" sz="2800">
                        <a:effectLst/>
                      </a:endParaRPr>
                    </a:p>
                  </a:txBody>
                  <a:tcPr marR="95250" marT="95250" marB="95250" anchor="ctr"/>
                </a:tc>
                <a:tc>
                  <a:txBody>
                    <a:bodyPr/>
                    <a:lstStyle/>
                    <a:p>
                      <a:r>
                        <a:rPr lang="en-US" sz="2800">
                          <a:effectLst/>
                        </a:rPr>
                        <a:t>Continuous (numbers)</a:t>
                      </a:r>
                    </a:p>
                  </a:txBody>
                  <a:tcPr marL="95250" marR="95250" marT="95250" marB="95250" anchor="ctr"/>
                </a:tc>
                <a:tc>
                  <a:txBody>
                    <a:bodyPr/>
                    <a:lstStyle/>
                    <a:p>
                      <a:r>
                        <a:rPr lang="en-US" sz="2800" dirty="0">
                          <a:effectLst/>
                        </a:rPr>
                        <a:t>Discrete (categories)</a:t>
                      </a:r>
                    </a:p>
                  </a:txBody>
                  <a:tcPr marL="95250" marR="95250" marT="95250" marB="95250" anchor="ctr"/>
                </a:tc>
                <a:extLst>
                  <a:ext uri="{0D108BD9-81ED-4DB2-BD59-A6C34878D82A}">
                    <a16:rowId xmlns:a16="http://schemas.microsoft.com/office/drawing/2014/main" val="669221623"/>
                  </a:ext>
                </a:extLst>
              </a:tr>
              <a:tr h="0">
                <a:tc>
                  <a:txBody>
                    <a:bodyPr/>
                    <a:lstStyle/>
                    <a:p>
                      <a:r>
                        <a:rPr lang="en-US" sz="2800" b="1" dirty="0">
                          <a:effectLst/>
                        </a:rPr>
                        <a:t>Goal</a:t>
                      </a:r>
                      <a:endParaRPr lang="en-US" sz="2800" dirty="0">
                        <a:effectLst/>
                      </a:endParaRPr>
                    </a:p>
                  </a:txBody>
                  <a:tcPr marR="95250" marT="95250" marB="95250" anchor="ctr"/>
                </a:tc>
                <a:tc>
                  <a:txBody>
                    <a:bodyPr/>
                    <a:lstStyle/>
                    <a:p>
                      <a:r>
                        <a:rPr lang="en-US" sz="2800">
                          <a:effectLst/>
                        </a:rPr>
                        <a:t>Predict a quantity</a:t>
                      </a:r>
                    </a:p>
                  </a:txBody>
                  <a:tcPr marL="95250" marR="95250" marT="95250" marB="95250" anchor="ctr"/>
                </a:tc>
                <a:tc>
                  <a:txBody>
                    <a:bodyPr/>
                    <a:lstStyle/>
                    <a:p>
                      <a:r>
                        <a:rPr lang="en-US" sz="2800">
                          <a:effectLst/>
                        </a:rPr>
                        <a:t>Assign a class label</a:t>
                      </a:r>
                    </a:p>
                  </a:txBody>
                  <a:tcPr marL="95250" marR="95250" marT="95250" marB="95250" anchor="ctr"/>
                </a:tc>
                <a:extLst>
                  <a:ext uri="{0D108BD9-81ED-4DB2-BD59-A6C34878D82A}">
                    <a16:rowId xmlns:a16="http://schemas.microsoft.com/office/drawing/2014/main" val="3702568252"/>
                  </a:ext>
                </a:extLst>
              </a:tr>
              <a:tr h="0">
                <a:tc>
                  <a:txBody>
                    <a:bodyPr/>
                    <a:lstStyle/>
                    <a:p>
                      <a:r>
                        <a:rPr lang="en-US" sz="2800" b="1">
                          <a:effectLst/>
                        </a:rPr>
                        <a:t>Examples</a:t>
                      </a:r>
                      <a:endParaRPr lang="en-US" sz="2800">
                        <a:effectLst/>
                      </a:endParaRPr>
                    </a:p>
                  </a:txBody>
                  <a:tcPr marR="95250" marT="95250" marB="95250" anchor="ctr"/>
                </a:tc>
                <a:tc>
                  <a:txBody>
                    <a:bodyPr/>
                    <a:lstStyle/>
                    <a:p>
                      <a:r>
                        <a:rPr lang="en-US" sz="2800">
                          <a:effectLst/>
                        </a:rPr>
                        <a:t>Price, temperature, age</a:t>
                      </a:r>
                    </a:p>
                  </a:txBody>
                  <a:tcPr marL="95250" marR="95250" marT="95250" marB="95250" anchor="ctr"/>
                </a:tc>
                <a:tc>
                  <a:txBody>
                    <a:bodyPr/>
                    <a:lstStyle/>
                    <a:p>
                      <a:r>
                        <a:rPr lang="en-US" sz="2800">
                          <a:effectLst/>
                        </a:rPr>
                        <a:t>Yes/No, labels (A/B/C), binary outcomes</a:t>
                      </a:r>
                    </a:p>
                  </a:txBody>
                  <a:tcPr marL="95250" marR="95250" marT="95250" marB="95250" anchor="ctr"/>
                </a:tc>
                <a:extLst>
                  <a:ext uri="{0D108BD9-81ED-4DB2-BD59-A6C34878D82A}">
                    <a16:rowId xmlns:a16="http://schemas.microsoft.com/office/drawing/2014/main" val="304496621"/>
                  </a:ext>
                </a:extLst>
              </a:tr>
              <a:tr h="0">
                <a:tc>
                  <a:txBody>
                    <a:bodyPr/>
                    <a:lstStyle/>
                    <a:p>
                      <a:r>
                        <a:rPr lang="en-US" sz="2800" b="1">
                          <a:effectLst/>
                        </a:rPr>
                        <a:t>Evaluation</a:t>
                      </a:r>
                      <a:endParaRPr lang="en-US" sz="2800">
                        <a:effectLst/>
                      </a:endParaRPr>
                    </a:p>
                  </a:txBody>
                  <a:tcPr marR="95250" marT="95250" marB="95250" anchor="ctr"/>
                </a:tc>
                <a:tc>
                  <a:txBody>
                    <a:bodyPr/>
                    <a:lstStyle/>
                    <a:p>
                      <a:r>
                        <a:rPr lang="en-US" sz="2800">
                          <a:effectLst/>
                        </a:rPr>
                        <a:t>MSE, RMSE, R²</a:t>
                      </a:r>
                    </a:p>
                  </a:txBody>
                  <a:tcPr marL="95250" marR="95250" marT="95250" marB="95250" anchor="ctr"/>
                </a:tc>
                <a:tc>
                  <a:txBody>
                    <a:bodyPr/>
                    <a:lstStyle/>
                    <a:p>
                      <a:r>
                        <a:rPr lang="en-US" sz="2800" dirty="0">
                          <a:effectLst/>
                        </a:rPr>
                        <a:t>Accuracy, Precision, Recall</a:t>
                      </a:r>
                    </a:p>
                  </a:txBody>
                  <a:tcPr marL="95250" marR="95250" marT="95250" marB="95250" anchor="ctr"/>
                </a:tc>
                <a:extLst>
                  <a:ext uri="{0D108BD9-81ED-4DB2-BD59-A6C34878D82A}">
                    <a16:rowId xmlns:a16="http://schemas.microsoft.com/office/drawing/2014/main" val="1491208237"/>
                  </a:ext>
                </a:extLst>
              </a:tr>
            </a:tbl>
          </a:graphicData>
        </a:graphic>
      </p:graphicFrame>
    </p:spTree>
    <p:extLst>
      <p:ext uri="{BB962C8B-B14F-4D97-AF65-F5344CB8AC3E}">
        <p14:creationId xmlns:p14="http://schemas.microsoft.com/office/powerpoint/2010/main" val="21197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1ED1-1848-4D64-24BF-129C137D31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4D3AEB4-F8DF-CCCA-42B8-9FCED49E407C}"/>
              </a:ext>
            </a:extLst>
          </p:cNvPr>
          <p:cNvSpPr>
            <a:spLocks noGrp="1"/>
          </p:cNvSpPr>
          <p:nvPr>
            <p:ph idx="1"/>
          </p:nvPr>
        </p:nvSpPr>
        <p:spPr/>
        <p:txBody>
          <a:bodyPr/>
          <a:lstStyle/>
          <a:p>
            <a:r>
              <a:rPr lang="en-US" dirty="0"/>
              <a:t>Datasets</a:t>
            </a:r>
          </a:p>
          <a:p>
            <a:r>
              <a:rPr lang="en-US" dirty="0"/>
              <a:t>CART Algorithm</a:t>
            </a:r>
          </a:p>
          <a:p>
            <a:r>
              <a:rPr lang="en-US" dirty="0"/>
              <a:t>Standard Deviation</a:t>
            </a:r>
          </a:p>
          <a:p>
            <a:r>
              <a:rPr lang="en-US" dirty="0"/>
              <a:t>Trees, Regression and Classifications</a:t>
            </a:r>
          </a:p>
          <a:p>
            <a:r>
              <a:rPr lang="en-US" dirty="0"/>
              <a:t>Data Science Libraries</a:t>
            </a:r>
          </a:p>
          <a:p>
            <a:r>
              <a:rPr lang="en-US" dirty="0"/>
              <a:t>CART Applications</a:t>
            </a:r>
          </a:p>
          <a:p>
            <a:r>
              <a:rPr lang="en-US" dirty="0"/>
              <a:t>Implemented CART Interpretation</a:t>
            </a:r>
          </a:p>
          <a:p>
            <a:r>
              <a:rPr lang="en-US" dirty="0"/>
              <a:t>Coding Marathon</a:t>
            </a:r>
          </a:p>
        </p:txBody>
      </p:sp>
    </p:spTree>
    <p:extLst>
      <p:ext uri="{BB962C8B-B14F-4D97-AF65-F5344CB8AC3E}">
        <p14:creationId xmlns:p14="http://schemas.microsoft.com/office/powerpoint/2010/main" val="184378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D0A1-EADA-869C-B9E0-ADD742951BD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Limitations of CART</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0471B05-7C84-86C8-D20B-320E451D09ED}"/>
              </a:ext>
            </a:extLst>
          </p:cNvPr>
          <p:cNvSpPr>
            <a:spLocks noGrp="1"/>
          </p:cNvSpPr>
          <p:nvPr>
            <p:ph idx="1"/>
          </p:nvPr>
        </p:nvSpPr>
        <p:spPr/>
        <p:txBody>
          <a:bodyPr>
            <a:normAutofit fontScale="92500"/>
          </a:bodyPr>
          <a:lstStyle/>
          <a:p>
            <a:r>
              <a:rPr lang="en-US" sz="2800" b="1" dirty="0"/>
              <a:t>Overfitting</a:t>
            </a:r>
            <a:r>
              <a:rPr lang="en-US" sz="2800" dirty="0"/>
              <a:t>: Deep trees can overfit noisy data unless pruned or constrained.</a:t>
            </a:r>
          </a:p>
          <a:p>
            <a:r>
              <a:rPr lang="en-US" sz="2800" b="1" dirty="0"/>
              <a:t>Instability</a:t>
            </a:r>
            <a:r>
              <a:rPr lang="en-US" sz="2800" dirty="0"/>
              <a:t>: Small changes in the data can lead to different tree structures.</a:t>
            </a:r>
          </a:p>
          <a:p>
            <a:r>
              <a:rPr lang="en-US" sz="2800" b="1" dirty="0"/>
              <a:t>Bias Toward Dominant Classes</a:t>
            </a:r>
            <a:r>
              <a:rPr lang="en-US" sz="2800" dirty="0"/>
              <a:t>: Can struggle with imbalanced datasets.</a:t>
            </a:r>
          </a:p>
          <a:p>
            <a:r>
              <a:rPr lang="en-US" sz="2800" b="1" dirty="0"/>
              <a:t>Greedy Algorithm</a:t>
            </a:r>
            <a:r>
              <a:rPr lang="en-US" sz="2800" dirty="0"/>
              <a:t>: The splitting process is locally optimal, not globally optimal.</a:t>
            </a:r>
          </a:p>
          <a:p>
            <a:r>
              <a:rPr lang="en-US" sz="2800" b="1" dirty="0"/>
              <a:t>Limited Expressiveness</a:t>
            </a:r>
            <a:r>
              <a:rPr lang="en-US" sz="2800" dirty="0"/>
              <a:t>: Single trees may not capture complex relationships as well as ensemble methods like Random Forests.</a:t>
            </a:r>
          </a:p>
          <a:p>
            <a:endParaRPr lang="en-US" sz="2800" dirty="0"/>
          </a:p>
        </p:txBody>
      </p:sp>
    </p:spTree>
    <p:extLst>
      <p:ext uri="{BB962C8B-B14F-4D97-AF65-F5344CB8AC3E}">
        <p14:creationId xmlns:p14="http://schemas.microsoft.com/office/powerpoint/2010/main" val="121596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3FE9-E43A-B35D-C984-CC2F49D8E4D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Practical Applications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65D5D61-D6C8-FCC5-DB76-87B986DB1BF9}"/>
              </a:ext>
            </a:extLst>
          </p:cNvPr>
          <p:cNvSpPr>
            <a:spLocks noGrp="1"/>
          </p:cNvSpPr>
          <p:nvPr>
            <p:ph idx="1"/>
          </p:nvPr>
        </p:nvSpPr>
        <p:spPr/>
        <p:txBody>
          <a:bodyPr>
            <a:normAutofit/>
          </a:bodyPr>
          <a:lstStyle/>
          <a:p>
            <a:r>
              <a:rPr lang="en-US" sz="2800" dirty="0"/>
              <a:t>CART is used in various domains, including:</a:t>
            </a:r>
          </a:p>
          <a:p>
            <a:r>
              <a:rPr lang="en-US" sz="2800" b="1" dirty="0"/>
              <a:t>Finance</a:t>
            </a:r>
            <a:r>
              <a:rPr lang="en-US" sz="2800" dirty="0"/>
              <a:t>: Credit risk assessment, fraud detection.</a:t>
            </a:r>
          </a:p>
          <a:p>
            <a:r>
              <a:rPr lang="en-US" sz="2800" b="1" dirty="0"/>
              <a:t>Healthcare</a:t>
            </a:r>
            <a:r>
              <a:rPr lang="en-US" sz="2800" dirty="0"/>
              <a:t>: Disease diagnosis, patient outcome prediction.</a:t>
            </a:r>
          </a:p>
          <a:p>
            <a:r>
              <a:rPr lang="en-US" sz="2800" b="1" dirty="0"/>
              <a:t>Marketing</a:t>
            </a:r>
            <a:r>
              <a:rPr lang="en-US" sz="2800" dirty="0"/>
              <a:t>: Customer segmentation, churn prediction.</a:t>
            </a:r>
          </a:p>
          <a:p>
            <a:r>
              <a:rPr lang="en-US" sz="2800" b="1" dirty="0"/>
              <a:t>Environmental Science</a:t>
            </a:r>
            <a:r>
              <a:rPr lang="en-US" sz="2800" dirty="0"/>
              <a:t>: Predicting weather patterns or species distribution.</a:t>
            </a:r>
          </a:p>
          <a:p>
            <a:r>
              <a:rPr lang="en-US" sz="2800" b="1" dirty="0"/>
              <a:t>Manufacturing</a:t>
            </a:r>
            <a:r>
              <a:rPr lang="en-US" sz="2800" dirty="0"/>
              <a:t>: Quality control and fault detection.</a:t>
            </a:r>
          </a:p>
          <a:p>
            <a:pPr marL="0" indent="0">
              <a:buNone/>
            </a:pPr>
            <a:endParaRPr lang="en-US" sz="2800" dirty="0"/>
          </a:p>
        </p:txBody>
      </p:sp>
    </p:spTree>
    <p:extLst>
      <p:ext uri="{BB962C8B-B14F-4D97-AF65-F5344CB8AC3E}">
        <p14:creationId xmlns:p14="http://schemas.microsoft.com/office/powerpoint/2010/main" val="30888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3611-4C7D-1CAF-E839-41370482F17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Machine Learning Fundamentals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BA9D44A-D955-5817-58FA-AABDA949B6E3}"/>
              </a:ext>
            </a:extLst>
          </p:cNvPr>
          <p:cNvGraphicFramePr>
            <a:graphicFrameLocks noGrp="1"/>
          </p:cNvGraphicFramePr>
          <p:nvPr>
            <p:ph idx="1"/>
            <p:extLst>
              <p:ext uri="{D42A27DB-BD31-4B8C-83A1-F6EECF244321}">
                <p14:modId xmlns:p14="http://schemas.microsoft.com/office/powerpoint/2010/main" val="2935382342"/>
              </p:ext>
            </p:extLst>
          </p:nvPr>
        </p:nvGraphicFramePr>
        <p:xfrm>
          <a:off x="1231270" y="1950911"/>
          <a:ext cx="10122529" cy="3489960"/>
        </p:xfrm>
        <a:graphic>
          <a:graphicData uri="http://schemas.openxmlformats.org/drawingml/2006/table">
            <a:tbl>
              <a:tblPr>
                <a:tableStyleId>{BC89EF96-8CEA-46FF-86C4-4CE0E7609802}</a:tableStyleId>
              </a:tblPr>
              <a:tblGrid>
                <a:gridCol w="2960484">
                  <a:extLst>
                    <a:ext uri="{9D8B030D-6E8A-4147-A177-3AD203B41FA5}">
                      <a16:colId xmlns:a16="http://schemas.microsoft.com/office/drawing/2014/main" val="367922987"/>
                    </a:ext>
                  </a:extLst>
                </a:gridCol>
                <a:gridCol w="7162045">
                  <a:extLst>
                    <a:ext uri="{9D8B030D-6E8A-4147-A177-3AD203B41FA5}">
                      <a16:colId xmlns:a16="http://schemas.microsoft.com/office/drawing/2014/main" val="2480205446"/>
                    </a:ext>
                  </a:extLst>
                </a:gridCol>
              </a:tblGrid>
              <a:tr h="0">
                <a:tc>
                  <a:txBody>
                    <a:bodyPr/>
                    <a:lstStyle/>
                    <a:p>
                      <a:pPr algn="l"/>
                      <a:r>
                        <a:rPr lang="en-US" sz="2200" b="1" dirty="0">
                          <a:solidFill>
                            <a:srgbClr val="404040"/>
                          </a:solidFill>
                          <a:effectLst/>
                        </a:rPr>
                        <a:t>Term</a:t>
                      </a:r>
                    </a:p>
                  </a:txBody>
                  <a:tcPr marR="95250" marT="95250" marB="95250" anchor="ctr"/>
                </a:tc>
                <a:tc>
                  <a:txBody>
                    <a:bodyPr/>
                    <a:lstStyle/>
                    <a:p>
                      <a:pPr algn="l"/>
                      <a:r>
                        <a:rPr lang="en-US" sz="2200" b="1">
                          <a:solidFill>
                            <a:srgbClr val="404040"/>
                          </a:solidFill>
                          <a:effectLst/>
                        </a:rPr>
                        <a:t>Explanation</a:t>
                      </a:r>
                    </a:p>
                  </a:txBody>
                  <a:tcPr marL="95250" marR="95250" marT="95250" marB="95250" anchor="ctr"/>
                </a:tc>
                <a:extLst>
                  <a:ext uri="{0D108BD9-81ED-4DB2-BD59-A6C34878D82A}">
                    <a16:rowId xmlns:a16="http://schemas.microsoft.com/office/drawing/2014/main" val="3522197337"/>
                  </a:ext>
                </a:extLst>
              </a:tr>
              <a:tr h="0">
                <a:tc>
                  <a:txBody>
                    <a:bodyPr/>
                    <a:lstStyle/>
                    <a:p>
                      <a:r>
                        <a:rPr lang="en-US" sz="2200" b="1" dirty="0">
                          <a:effectLst/>
                        </a:rPr>
                        <a:t>Supervised Learning</a:t>
                      </a:r>
                      <a:endParaRPr lang="en-US" sz="2200" dirty="0">
                        <a:effectLst/>
                      </a:endParaRPr>
                    </a:p>
                  </a:txBody>
                  <a:tcPr marR="95250" marT="95250" marB="95250" anchor="ctr"/>
                </a:tc>
                <a:tc>
                  <a:txBody>
                    <a:bodyPr/>
                    <a:lstStyle/>
                    <a:p>
                      <a:r>
                        <a:rPr lang="en-US" sz="2200">
                          <a:effectLst/>
                        </a:rPr>
                        <a:t>ML paradigm where models learn from labeled training data</a:t>
                      </a:r>
                    </a:p>
                  </a:txBody>
                  <a:tcPr marL="95250" marR="95250" marT="95250" marB="95250" anchor="ctr"/>
                </a:tc>
                <a:extLst>
                  <a:ext uri="{0D108BD9-81ED-4DB2-BD59-A6C34878D82A}">
                    <a16:rowId xmlns:a16="http://schemas.microsoft.com/office/drawing/2014/main" val="1477945643"/>
                  </a:ext>
                </a:extLst>
              </a:tr>
              <a:tr h="0">
                <a:tc>
                  <a:txBody>
                    <a:bodyPr/>
                    <a:lstStyle/>
                    <a:p>
                      <a:r>
                        <a:rPr lang="en-US" sz="2200" b="1" dirty="0">
                          <a:effectLst/>
                        </a:rPr>
                        <a:t>Classification</a:t>
                      </a:r>
                      <a:endParaRPr lang="en-US" sz="2200" dirty="0">
                        <a:effectLst/>
                      </a:endParaRPr>
                    </a:p>
                  </a:txBody>
                  <a:tcPr marR="95250" marT="95250" marB="95250" anchor="ctr"/>
                </a:tc>
                <a:tc>
                  <a:txBody>
                    <a:bodyPr/>
                    <a:lstStyle/>
                    <a:p>
                      <a:r>
                        <a:rPr lang="en-US" sz="2200">
                          <a:effectLst/>
                        </a:rPr>
                        <a:t>Predicting discrete categories (e.g., "Yes/No")</a:t>
                      </a:r>
                    </a:p>
                  </a:txBody>
                  <a:tcPr marL="95250" marR="95250" marT="95250" marB="95250" anchor="ctr"/>
                </a:tc>
                <a:extLst>
                  <a:ext uri="{0D108BD9-81ED-4DB2-BD59-A6C34878D82A}">
                    <a16:rowId xmlns:a16="http://schemas.microsoft.com/office/drawing/2014/main" val="3706339209"/>
                  </a:ext>
                </a:extLst>
              </a:tr>
              <a:tr h="0">
                <a:tc>
                  <a:txBody>
                    <a:bodyPr/>
                    <a:lstStyle/>
                    <a:p>
                      <a:r>
                        <a:rPr lang="en-US" sz="2200" b="1">
                          <a:effectLst/>
                        </a:rPr>
                        <a:t>Regression</a:t>
                      </a:r>
                      <a:endParaRPr lang="en-US" sz="2200">
                        <a:effectLst/>
                      </a:endParaRPr>
                    </a:p>
                  </a:txBody>
                  <a:tcPr marR="95250" marT="95250" marB="95250" anchor="ctr"/>
                </a:tc>
                <a:tc>
                  <a:txBody>
                    <a:bodyPr/>
                    <a:lstStyle/>
                    <a:p>
                      <a:r>
                        <a:rPr lang="en-US" sz="2200">
                          <a:effectLst/>
                        </a:rPr>
                        <a:t>Predicting continuous values (e.g., temperature)</a:t>
                      </a:r>
                    </a:p>
                  </a:txBody>
                  <a:tcPr marL="95250" marR="95250" marT="95250" marB="95250" anchor="ctr"/>
                </a:tc>
                <a:extLst>
                  <a:ext uri="{0D108BD9-81ED-4DB2-BD59-A6C34878D82A}">
                    <a16:rowId xmlns:a16="http://schemas.microsoft.com/office/drawing/2014/main" val="3344830583"/>
                  </a:ext>
                </a:extLst>
              </a:tr>
              <a:tr h="0">
                <a:tc>
                  <a:txBody>
                    <a:bodyPr/>
                    <a:lstStyle/>
                    <a:p>
                      <a:r>
                        <a:rPr lang="en-US" sz="2200" b="1" dirty="0">
                          <a:effectLst/>
                        </a:rPr>
                        <a:t>Target Variable</a:t>
                      </a:r>
                      <a:endParaRPr lang="en-US" sz="2200" dirty="0">
                        <a:effectLst/>
                      </a:endParaRPr>
                    </a:p>
                  </a:txBody>
                  <a:tcPr marR="95250" marT="95250" marB="95250" anchor="ctr"/>
                </a:tc>
                <a:tc>
                  <a:txBody>
                    <a:bodyPr/>
                    <a:lstStyle/>
                    <a:p>
                      <a:r>
                        <a:rPr lang="en-US" sz="2200">
                          <a:effectLst/>
                        </a:rPr>
                        <a:t>The output variable being predicted (called Decision in this code)</a:t>
                      </a:r>
                    </a:p>
                  </a:txBody>
                  <a:tcPr marL="95250" marR="95250" marT="95250" marB="95250" anchor="ctr"/>
                </a:tc>
                <a:extLst>
                  <a:ext uri="{0D108BD9-81ED-4DB2-BD59-A6C34878D82A}">
                    <a16:rowId xmlns:a16="http://schemas.microsoft.com/office/drawing/2014/main" val="3699993576"/>
                  </a:ext>
                </a:extLst>
              </a:tr>
              <a:tr h="0">
                <a:tc>
                  <a:txBody>
                    <a:bodyPr/>
                    <a:lstStyle/>
                    <a:p>
                      <a:r>
                        <a:rPr lang="en-US" sz="2200" b="1">
                          <a:effectLst/>
                        </a:rPr>
                        <a:t>Features</a:t>
                      </a:r>
                      <a:endParaRPr lang="en-US" sz="2200">
                        <a:effectLst/>
                      </a:endParaRPr>
                    </a:p>
                  </a:txBody>
                  <a:tcPr marR="95250" marT="95250" marB="95250" anchor="ctr"/>
                </a:tc>
                <a:tc>
                  <a:txBody>
                    <a:bodyPr/>
                    <a:lstStyle/>
                    <a:p>
                      <a:r>
                        <a:rPr lang="en-US" sz="2200" dirty="0">
                          <a:effectLst/>
                        </a:rPr>
                        <a:t>Input variables used for prediction (columns in the dataset)</a:t>
                      </a:r>
                    </a:p>
                  </a:txBody>
                  <a:tcPr marL="95250" marR="95250" marT="95250" marB="95250" anchor="ctr"/>
                </a:tc>
                <a:extLst>
                  <a:ext uri="{0D108BD9-81ED-4DB2-BD59-A6C34878D82A}">
                    <a16:rowId xmlns:a16="http://schemas.microsoft.com/office/drawing/2014/main" val="3128303861"/>
                  </a:ext>
                </a:extLst>
              </a:tr>
            </a:tbl>
          </a:graphicData>
        </a:graphic>
      </p:graphicFrame>
      <p:sp>
        <p:nvSpPr>
          <p:cNvPr id="5" name="Rectangle 1">
            <a:extLst>
              <a:ext uri="{FF2B5EF4-FFF2-40B4-BE49-F238E27FC236}">
                <a16:creationId xmlns:a16="http://schemas.microsoft.com/office/drawing/2014/main" id="{BDDA835C-7B09-68A8-C203-40620E53B2A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6092224" rIns="0" bIns="870691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404040"/>
                </a:solidFill>
                <a:effectLst/>
                <a:latin typeface="quote-cjk-patch"/>
              </a:rPr>
              <a:t>Machine Learning Fundamentals</a:t>
            </a:r>
            <a:endParaRPr kumimoji="0" lang="en-US" altLang="en-US" sz="1300" b="0" i="0" u="none" strike="noStrike" cap="none" normalizeH="0" baseline="0">
              <a:ln>
                <a:noFill/>
              </a:ln>
              <a:solidFill>
                <a:srgbClr val="404040"/>
              </a:solidFill>
              <a:effectLst/>
              <a:latin typeface="quote-cjk-patch"/>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77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D6E-7851-6D9B-B695-2654DF27028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Decision Tree Concepts</a:t>
            </a:r>
            <a:endParaRPr lang="en-US" dirty="0">
              <a:effectLst>
                <a:outerShdw blurRad="38100" dist="38100" dir="2700000" algn="tl">
                  <a:srgbClr val="000000">
                    <a:alpha val="43137"/>
                  </a:srgbClr>
                </a:outerShdw>
              </a:effectLst>
            </a:endParaRPr>
          </a:p>
        </p:txBody>
      </p:sp>
      <p:graphicFrame>
        <p:nvGraphicFramePr>
          <p:cNvPr id="7" name="Content Placeholder 6">
            <a:extLst>
              <a:ext uri="{FF2B5EF4-FFF2-40B4-BE49-F238E27FC236}">
                <a16:creationId xmlns:a16="http://schemas.microsoft.com/office/drawing/2014/main" id="{88EA9FDC-E4A9-387F-1018-3C20A58BF435}"/>
              </a:ext>
            </a:extLst>
          </p:cNvPr>
          <p:cNvGraphicFramePr>
            <a:graphicFrameLocks noGrp="1"/>
          </p:cNvGraphicFramePr>
          <p:nvPr>
            <p:ph idx="1"/>
            <p:extLst>
              <p:ext uri="{D42A27DB-BD31-4B8C-83A1-F6EECF244321}">
                <p14:modId xmlns:p14="http://schemas.microsoft.com/office/powerpoint/2010/main" val="3099129424"/>
              </p:ext>
            </p:extLst>
          </p:nvPr>
        </p:nvGraphicFramePr>
        <p:xfrm>
          <a:off x="1187815" y="1945931"/>
          <a:ext cx="10515600" cy="4130040"/>
        </p:xfrm>
        <a:graphic>
          <a:graphicData uri="http://schemas.openxmlformats.org/drawingml/2006/table">
            <a:tbl>
              <a:tblPr>
                <a:tableStyleId>{BC89EF96-8CEA-46FF-86C4-4CE0E7609802}</a:tableStyleId>
              </a:tblPr>
              <a:tblGrid>
                <a:gridCol w="2904352">
                  <a:extLst>
                    <a:ext uri="{9D8B030D-6E8A-4147-A177-3AD203B41FA5}">
                      <a16:colId xmlns:a16="http://schemas.microsoft.com/office/drawing/2014/main" val="445454469"/>
                    </a:ext>
                  </a:extLst>
                </a:gridCol>
                <a:gridCol w="7611248">
                  <a:extLst>
                    <a:ext uri="{9D8B030D-6E8A-4147-A177-3AD203B41FA5}">
                      <a16:colId xmlns:a16="http://schemas.microsoft.com/office/drawing/2014/main" val="1974574663"/>
                    </a:ext>
                  </a:extLst>
                </a:gridCol>
              </a:tblGrid>
              <a:tr h="0">
                <a:tc>
                  <a:txBody>
                    <a:bodyPr/>
                    <a:lstStyle/>
                    <a:p>
                      <a:pPr algn="l"/>
                      <a:r>
                        <a:rPr lang="en-US" sz="2800" b="1" dirty="0">
                          <a:solidFill>
                            <a:srgbClr val="404040"/>
                          </a:solidFill>
                          <a:effectLst/>
                        </a:rPr>
                        <a:t>Term</a:t>
                      </a:r>
                    </a:p>
                  </a:txBody>
                  <a:tcPr marR="95250" marT="95250" marB="95250" anchor="ctr"/>
                </a:tc>
                <a:tc>
                  <a:txBody>
                    <a:bodyPr/>
                    <a:lstStyle/>
                    <a:p>
                      <a:pPr algn="l"/>
                      <a:r>
                        <a:rPr lang="en-US" sz="2800" b="1">
                          <a:solidFill>
                            <a:srgbClr val="404040"/>
                          </a:solidFill>
                          <a:effectLst/>
                        </a:rPr>
                        <a:t>Explanation</a:t>
                      </a:r>
                    </a:p>
                  </a:txBody>
                  <a:tcPr marL="95250" marR="95250" marT="95250" marB="95250" anchor="ctr"/>
                </a:tc>
                <a:extLst>
                  <a:ext uri="{0D108BD9-81ED-4DB2-BD59-A6C34878D82A}">
                    <a16:rowId xmlns:a16="http://schemas.microsoft.com/office/drawing/2014/main" val="1431594819"/>
                  </a:ext>
                </a:extLst>
              </a:tr>
              <a:tr h="0">
                <a:tc>
                  <a:txBody>
                    <a:bodyPr/>
                    <a:lstStyle/>
                    <a:p>
                      <a:r>
                        <a:rPr lang="en-US" sz="2800" b="1">
                          <a:effectLst/>
                        </a:rPr>
                        <a:t>Node</a:t>
                      </a:r>
                      <a:endParaRPr lang="en-US" sz="2800">
                        <a:effectLst/>
                      </a:endParaRPr>
                    </a:p>
                  </a:txBody>
                  <a:tcPr marR="95250" marT="95250" marB="95250" anchor="ctr"/>
                </a:tc>
                <a:tc>
                  <a:txBody>
                    <a:bodyPr/>
                    <a:lstStyle/>
                    <a:p>
                      <a:r>
                        <a:rPr lang="en-US" sz="2800">
                          <a:effectLst/>
                        </a:rPr>
                        <a:t>A point in the tree that contains a decision rule</a:t>
                      </a:r>
                    </a:p>
                  </a:txBody>
                  <a:tcPr marL="95250" marR="95250" marT="95250" marB="95250" anchor="ctr"/>
                </a:tc>
                <a:extLst>
                  <a:ext uri="{0D108BD9-81ED-4DB2-BD59-A6C34878D82A}">
                    <a16:rowId xmlns:a16="http://schemas.microsoft.com/office/drawing/2014/main" val="2177712789"/>
                  </a:ext>
                </a:extLst>
              </a:tr>
              <a:tr h="0">
                <a:tc>
                  <a:txBody>
                    <a:bodyPr/>
                    <a:lstStyle/>
                    <a:p>
                      <a:r>
                        <a:rPr lang="en-US" sz="2800" b="1">
                          <a:effectLst/>
                        </a:rPr>
                        <a:t>Root Node</a:t>
                      </a:r>
                      <a:endParaRPr lang="en-US" sz="2800">
                        <a:effectLst/>
                      </a:endParaRPr>
                    </a:p>
                  </a:txBody>
                  <a:tcPr marR="95250" marT="95250" marB="95250" anchor="ctr"/>
                </a:tc>
                <a:tc>
                  <a:txBody>
                    <a:bodyPr/>
                    <a:lstStyle/>
                    <a:p>
                      <a:r>
                        <a:rPr lang="en-US" sz="2800">
                          <a:effectLst/>
                        </a:rPr>
                        <a:t>Topmost decision node (first split)</a:t>
                      </a:r>
                    </a:p>
                  </a:txBody>
                  <a:tcPr marL="95250" marR="95250" marT="95250" marB="95250" anchor="ctr"/>
                </a:tc>
                <a:extLst>
                  <a:ext uri="{0D108BD9-81ED-4DB2-BD59-A6C34878D82A}">
                    <a16:rowId xmlns:a16="http://schemas.microsoft.com/office/drawing/2014/main" val="4290355919"/>
                  </a:ext>
                </a:extLst>
              </a:tr>
              <a:tr h="0">
                <a:tc>
                  <a:txBody>
                    <a:bodyPr/>
                    <a:lstStyle/>
                    <a:p>
                      <a:r>
                        <a:rPr lang="en-US" sz="2800" b="1">
                          <a:effectLst/>
                        </a:rPr>
                        <a:t>Leaf Node</a:t>
                      </a:r>
                      <a:endParaRPr lang="en-US" sz="2800">
                        <a:effectLst/>
                      </a:endParaRPr>
                    </a:p>
                  </a:txBody>
                  <a:tcPr marR="95250" marT="95250" marB="95250" anchor="ctr"/>
                </a:tc>
                <a:tc>
                  <a:txBody>
                    <a:bodyPr/>
                    <a:lstStyle/>
                    <a:p>
                      <a:r>
                        <a:rPr lang="en-US" sz="2800">
                          <a:effectLst/>
                        </a:rPr>
                        <a:t>Terminal node that provides final prediction</a:t>
                      </a:r>
                    </a:p>
                  </a:txBody>
                  <a:tcPr marL="95250" marR="95250" marT="95250" marB="95250" anchor="ctr"/>
                </a:tc>
                <a:extLst>
                  <a:ext uri="{0D108BD9-81ED-4DB2-BD59-A6C34878D82A}">
                    <a16:rowId xmlns:a16="http://schemas.microsoft.com/office/drawing/2014/main" val="3358954179"/>
                  </a:ext>
                </a:extLst>
              </a:tr>
              <a:tr h="0">
                <a:tc>
                  <a:txBody>
                    <a:bodyPr/>
                    <a:lstStyle/>
                    <a:p>
                      <a:r>
                        <a:rPr lang="en-US" sz="2800" b="1">
                          <a:effectLst/>
                        </a:rPr>
                        <a:t>Splitting</a:t>
                      </a:r>
                      <a:endParaRPr lang="en-US" sz="2800">
                        <a:effectLst/>
                      </a:endParaRPr>
                    </a:p>
                  </a:txBody>
                  <a:tcPr marR="95250" marT="95250" marB="95250" anchor="ctr"/>
                </a:tc>
                <a:tc>
                  <a:txBody>
                    <a:bodyPr/>
                    <a:lstStyle/>
                    <a:p>
                      <a:r>
                        <a:rPr lang="en-US" sz="2800">
                          <a:effectLst/>
                        </a:rPr>
                        <a:t>Dividing data based on feature values</a:t>
                      </a:r>
                    </a:p>
                  </a:txBody>
                  <a:tcPr marL="95250" marR="95250" marT="95250" marB="95250" anchor="ctr"/>
                </a:tc>
                <a:extLst>
                  <a:ext uri="{0D108BD9-81ED-4DB2-BD59-A6C34878D82A}">
                    <a16:rowId xmlns:a16="http://schemas.microsoft.com/office/drawing/2014/main" val="1757541172"/>
                  </a:ext>
                </a:extLst>
              </a:tr>
              <a:tr h="0">
                <a:tc>
                  <a:txBody>
                    <a:bodyPr/>
                    <a:lstStyle/>
                    <a:p>
                      <a:r>
                        <a:rPr lang="en-US" sz="2800" b="1">
                          <a:effectLst/>
                        </a:rPr>
                        <a:t>Pruning</a:t>
                      </a:r>
                      <a:endParaRPr lang="en-US" sz="2800">
                        <a:effectLst/>
                      </a:endParaRPr>
                    </a:p>
                  </a:txBody>
                  <a:tcPr marR="95250" marT="95250" marB="95250" anchor="ctr"/>
                </a:tc>
                <a:tc>
                  <a:txBody>
                    <a:bodyPr/>
                    <a:lstStyle/>
                    <a:p>
                      <a:r>
                        <a:rPr lang="en-US" sz="2800" dirty="0">
                          <a:effectLst/>
                        </a:rPr>
                        <a:t>Removing unnecessary branches to prevent overfitting</a:t>
                      </a:r>
                    </a:p>
                  </a:txBody>
                  <a:tcPr marL="95250" marR="95250" marT="95250" marB="95250" anchor="ctr"/>
                </a:tc>
                <a:extLst>
                  <a:ext uri="{0D108BD9-81ED-4DB2-BD59-A6C34878D82A}">
                    <a16:rowId xmlns:a16="http://schemas.microsoft.com/office/drawing/2014/main" val="100777581"/>
                  </a:ext>
                </a:extLst>
              </a:tr>
            </a:tbl>
          </a:graphicData>
        </a:graphic>
      </p:graphicFrame>
    </p:spTree>
    <p:extLst>
      <p:ext uri="{BB962C8B-B14F-4D97-AF65-F5344CB8AC3E}">
        <p14:creationId xmlns:p14="http://schemas.microsoft.com/office/powerpoint/2010/main" val="1812961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A660-A981-2715-1C07-061D20C5648E}"/>
              </a:ext>
            </a:extLst>
          </p:cNvPr>
          <p:cNvSpPr>
            <a:spLocks noGrp="1"/>
          </p:cNvSpPr>
          <p:nvPr>
            <p:ph type="title"/>
          </p:nvPr>
        </p:nvSpPr>
        <p:spPr>
          <a:xfrm>
            <a:off x="1097280" y="259443"/>
            <a:ext cx="10058400" cy="1450757"/>
          </a:xfrm>
        </p:spPr>
        <p:txBody>
          <a:bodyPr/>
          <a:lstStyle/>
          <a:p>
            <a:r>
              <a:rPr lang="en-US" b="1" dirty="0">
                <a:effectLst>
                  <a:outerShdw blurRad="38100" dist="38100" dir="2700000" algn="tl">
                    <a:srgbClr val="000000">
                      <a:alpha val="43137"/>
                    </a:srgbClr>
                  </a:outerShdw>
                </a:effectLst>
              </a:rPr>
              <a:t>Splitting Criteria</a:t>
            </a:r>
            <a:endParaRPr lang="en-US" dirty="0">
              <a:effectLst>
                <a:outerShdw blurRad="38100" dist="38100" dir="2700000" algn="tl">
                  <a:srgbClr val="000000">
                    <a:alpha val="43137"/>
                  </a:srgbClr>
                </a:outerShdw>
              </a:effectLst>
            </a:endParaRPr>
          </a:p>
        </p:txBody>
      </p:sp>
      <p:graphicFrame>
        <p:nvGraphicFramePr>
          <p:cNvPr id="7" name="Content Placeholder 6">
            <a:extLst>
              <a:ext uri="{FF2B5EF4-FFF2-40B4-BE49-F238E27FC236}">
                <a16:creationId xmlns:a16="http://schemas.microsoft.com/office/drawing/2014/main" id="{D622BF60-D7B6-C262-B9B8-FC5A9EDDA5BC}"/>
              </a:ext>
            </a:extLst>
          </p:cNvPr>
          <p:cNvGraphicFramePr>
            <a:graphicFrameLocks noGrp="1"/>
          </p:cNvGraphicFramePr>
          <p:nvPr>
            <p:ph idx="1"/>
            <p:extLst>
              <p:ext uri="{D42A27DB-BD31-4B8C-83A1-F6EECF244321}">
                <p14:modId xmlns:p14="http://schemas.microsoft.com/office/powerpoint/2010/main" val="3167705536"/>
              </p:ext>
            </p:extLst>
          </p:nvPr>
        </p:nvGraphicFramePr>
        <p:xfrm>
          <a:off x="1097280" y="2347641"/>
          <a:ext cx="10366972" cy="2476500"/>
        </p:xfrm>
        <a:graphic>
          <a:graphicData uri="http://schemas.openxmlformats.org/drawingml/2006/table">
            <a:tbl>
              <a:tblPr>
                <a:tableStyleId>{BC89EF96-8CEA-46FF-86C4-4CE0E7609802}</a:tableStyleId>
              </a:tblPr>
              <a:tblGrid>
                <a:gridCol w="3440317">
                  <a:extLst>
                    <a:ext uri="{9D8B030D-6E8A-4147-A177-3AD203B41FA5}">
                      <a16:colId xmlns:a16="http://schemas.microsoft.com/office/drawing/2014/main" val="1560003315"/>
                    </a:ext>
                  </a:extLst>
                </a:gridCol>
                <a:gridCol w="6926655">
                  <a:extLst>
                    <a:ext uri="{9D8B030D-6E8A-4147-A177-3AD203B41FA5}">
                      <a16:colId xmlns:a16="http://schemas.microsoft.com/office/drawing/2014/main" val="3319452906"/>
                    </a:ext>
                  </a:extLst>
                </a:gridCol>
              </a:tblGrid>
              <a:tr h="0">
                <a:tc>
                  <a:txBody>
                    <a:bodyPr/>
                    <a:lstStyle/>
                    <a:p>
                      <a:pPr algn="l"/>
                      <a:r>
                        <a:rPr lang="en-US" sz="2000" b="1" dirty="0">
                          <a:solidFill>
                            <a:srgbClr val="404040"/>
                          </a:solidFill>
                          <a:effectLst/>
                        </a:rPr>
                        <a:t>Term</a:t>
                      </a:r>
                    </a:p>
                  </a:txBody>
                  <a:tcPr marR="95250" marT="95250" marB="95250" anchor="ctr"/>
                </a:tc>
                <a:tc>
                  <a:txBody>
                    <a:bodyPr/>
                    <a:lstStyle/>
                    <a:p>
                      <a:pPr algn="l"/>
                      <a:r>
                        <a:rPr lang="en-US" sz="2000" b="1">
                          <a:solidFill>
                            <a:srgbClr val="404040"/>
                          </a:solidFill>
                          <a:effectLst/>
                        </a:rPr>
                        <a:t>Explanation</a:t>
                      </a:r>
                    </a:p>
                  </a:txBody>
                  <a:tcPr marL="95250" marR="95250" marT="95250" marB="95250" anchor="ctr"/>
                </a:tc>
                <a:extLst>
                  <a:ext uri="{0D108BD9-81ED-4DB2-BD59-A6C34878D82A}">
                    <a16:rowId xmlns:a16="http://schemas.microsoft.com/office/drawing/2014/main" val="1308521328"/>
                  </a:ext>
                </a:extLst>
              </a:tr>
              <a:tr h="0">
                <a:tc>
                  <a:txBody>
                    <a:bodyPr/>
                    <a:lstStyle/>
                    <a:p>
                      <a:r>
                        <a:rPr lang="en-US" sz="2000" b="1" dirty="0">
                          <a:effectLst/>
                        </a:rPr>
                        <a:t>Gini Impurity</a:t>
                      </a:r>
                      <a:endParaRPr lang="en-US" sz="2000" dirty="0">
                        <a:effectLst/>
                      </a:endParaRPr>
                    </a:p>
                  </a:txBody>
                  <a:tcPr marR="95250" marT="95250" marB="95250" anchor="ctr"/>
                </a:tc>
                <a:tc>
                  <a:txBody>
                    <a:bodyPr/>
                    <a:lstStyle/>
                    <a:p>
                      <a:r>
                        <a:rPr lang="en-US" sz="2000">
                          <a:effectLst/>
                        </a:rPr>
                        <a:t>Measure of node purity (0 = perfectly pure) used in classification</a:t>
                      </a:r>
                    </a:p>
                  </a:txBody>
                  <a:tcPr marL="95250" marR="95250" marT="95250" marB="95250" anchor="ctr"/>
                </a:tc>
                <a:extLst>
                  <a:ext uri="{0D108BD9-81ED-4DB2-BD59-A6C34878D82A}">
                    <a16:rowId xmlns:a16="http://schemas.microsoft.com/office/drawing/2014/main" val="284146490"/>
                  </a:ext>
                </a:extLst>
              </a:tr>
              <a:tr h="0">
                <a:tc>
                  <a:txBody>
                    <a:bodyPr/>
                    <a:lstStyle/>
                    <a:p>
                      <a:r>
                        <a:rPr lang="en-US" sz="2000" b="1">
                          <a:effectLst/>
                        </a:rPr>
                        <a:t>Entropy</a:t>
                      </a:r>
                      <a:endParaRPr lang="en-US" sz="2000">
                        <a:effectLst/>
                      </a:endParaRPr>
                    </a:p>
                  </a:txBody>
                  <a:tcPr marR="95250" marT="95250" marB="95250" anchor="ctr"/>
                </a:tc>
                <a:tc>
                  <a:txBody>
                    <a:bodyPr/>
                    <a:lstStyle/>
                    <a:p>
                      <a:r>
                        <a:rPr lang="en-US" sz="2000">
                          <a:effectLst/>
                        </a:rPr>
                        <a:t>Alternative impurity measure (not used in calculations here)</a:t>
                      </a:r>
                    </a:p>
                  </a:txBody>
                  <a:tcPr marL="95250" marR="95250" marT="95250" marB="95250" anchor="ctr"/>
                </a:tc>
                <a:extLst>
                  <a:ext uri="{0D108BD9-81ED-4DB2-BD59-A6C34878D82A}">
                    <a16:rowId xmlns:a16="http://schemas.microsoft.com/office/drawing/2014/main" val="1540543609"/>
                  </a:ext>
                </a:extLst>
              </a:tr>
              <a:tr h="0">
                <a:tc>
                  <a:txBody>
                    <a:bodyPr/>
                    <a:lstStyle/>
                    <a:p>
                      <a:r>
                        <a:rPr lang="en-US" sz="2000" b="1">
                          <a:effectLst/>
                        </a:rPr>
                        <a:t>Standard Deviation Reduction</a:t>
                      </a:r>
                      <a:endParaRPr lang="en-US" sz="2000">
                        <a:effectLst/>
                      </a:endParaRPr>
                    </a:p>
                  </a:txBody>
                  <a:tcPr marR="95250" marT="95250" marB="95250" anchor="ctr"/>
                </a:tc>
                <a:tc>
                  <a:txBody>
                    <a:bodyPr/>
                    <a:lstStyle/>
                    <a:p>
                      <a:r>
                        <a:rPr lang="en-US" sz="2000">
                          <a:effectLst/>
                        </a:rPr>
                        <a:t>Regression equivalent of impurity reduction</a:t>
                      </a:r>
                    </a:p>
                  </a:txBody>
                  <a:tcPr marL="95250" marR="95250" marT="95250" marB="95250" anchor="ctr"/>
                </a:tc>
                <a:extLst>
                  <a:ext uri="{0D108BD9-81ED-4DB2-BD59-A6C34878D82A}">
                    <a16:rowId xmlns:a16="http://schemas.microsoft.com/office/drawing/2014/main" val="302518630"/>
                  </a:ext>
                </a:extLst>
              </a:tr>
              <a:tr h="0">
                <a:tc>
                  <a:txBody>
                    <a:bodyPr/>
                    <a:lstStyle/>
                    <a:p>
                      <a:r>
                        <a:rPr lang="en-US" sz="2000" b="1">
                          <a:effectLst/>
                        </a:rPr>
                        <a:t>Threshold</a:t>
                      </a:r>
                      <a:endParaRPr lang="en-US" sz="2000">
                        <a:effectLst/>
                      </a:endParaRPr>
                    </a:p>
                  </a:txBody>
                  <a:tcPr marR="95250" marT="95250" marB="95250" anchor="ctr"/>
                </a:tc>
                <a:tc>
                  <a:txBody>
                    <a:bodyPr/>
                    <a:lstStyle/>
                    <a:p>
                      <a:r>
                        <a:rPr lang="en-US" sz="2000" dirty="0">
                          <a:effectLst/>
                        </a:rPr>
                        <a:t>Value used to split continuous features (e.g., "≤25.4")</a:t>
                      </a:r>
                    </a:p>
                  </a:txBody>
                  <a:tcPr marL="95250" marR="95250" marT="95250" marB="95250" anchor="ctr"/>
                </a:tc>
                <a:extLst>
                  <a:ext uri="{0D108BD9-81ED-4DB2-BD59-A6C34878D82A}">
                    <a16:rowId xmlns:a16="http://schemas.microsoft.com/office/drawing/2014/main" val="4175141714"/>
                  </a:ext>
                </a:extLst>
              </a:tr>
            </a:tbl>
          </a:graphicData>
        </a:graphic>
      </p:graphicFrame>
    </p:spTree>
    <p:extLst>
      <p:ext uri="{BB962C8B-B14F-4D97-AF65-F5344CB8AC3E}">
        <p14:creationId xmlns:p14="http://schemas.microsoft.com/office/powerpoint/2010/main" val="199337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1998-A8D5-5F3E-1A20-2D0D4BBAC37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Data Handling Terms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54DBF9-0947-97F3-14F2-AC95AB3776A3}"/>
              </a:ext>
            </a:extLst>
          </p:cNvPr>
          <p:cNvGraphicFramePr>
            <a:graphicFrameLocks noGrp="1"/>
          </p:cNvGraphicFramePr>
          <p:nvPr>
            <p:ph idx="1"/>
            <p:extLst>
              <p:ext uri="{D42A27DB-BD31-4B8C-83A1-F6EECF244321}">
                <p14:modId xmlns:p14="http://schemas.microsoft.com/office/powerpoint/2010/main" val="2692035297"/>
              </p:ext>
            </p:extLst>
          </p:nvPr>
        </p:nvGraphicFramePr>
        <p:xfrm>
          <a:off x="1191285" y="2339341"/>
          <a:ext cx="10058400" cy="2781300"/>
        </p:xfrm>
        <a:graphic>
          <a:graphicData uri="http://schemas.openxmlformats.org/drawingml/2006/table">
            <a:tbl>
              <a:tblPr>
                <a:tableStyleId>{BC89EF96-8CEA-46FF-86C4-4CE0E7609802}</a:tableStyleId>
              </a:tblPr>
              <a:tblGrid>
                <a:gridCol w="2895994">
                  <a:extLst>
                    <a:ext uri="{9D8B030D-6E8A-4147-A177-3AD203B41FA5}">
                      <a16:colId xmlns:a16="http://schemas.microsoft.com/office/drawing/2014/main" val="2183621792"/>
                    </a:ext>
                  </a:extLst>
                </a:gridCol>
                <a:gridCol w="7162406">
                  <a:extLst>
                    <a:ext uri="{9D8B030D-6E8A-4147-A177-3AD203B41FA5}">
                      <a16:colId xmlns:a16="http://schemas.microsoft.com/office/drawing/2014/main" val="1024055699"/>
                    </a:ext>
                  </a:extLst>
                </a:gridCol>
              </a:tblGrid>
              <a:tr h="0">
                <a:tc>
                  <a:txBody>
                    <a:bodyPr/>
                    <a:lstStyle/>
                    <a:p>
                      <a:pPr algn="l"/>
                      <a:r>
                        <a:rPr lang="en-US" sz="2400" b="1">
                          <a:solidFill>
                            <a:srgbClr val="404040"/>
                          </a:solidFill>
                          <a:effectLst/>
                        </a:rPr>
                        <a:t>Term</a:t>
                      </a:r>
                    </a:p>
                  </a:txBody>
                  <a:tcPr marR="95250" marT="95250" marB="95250" anchor="ctr"/>
                </a:tc>
                <a:tc>
                  <a:txBody>
                    <a:bodyPr/>
                    <a:lstStyle/>
                    <a:p>
                      <a:pPr algn="l"/>
                      <a:r>
                        <a:rPr lang="en-US" sz="2400" b="1">
                          <a:solidFill>
                            <a:srgbClr val="404040"/>
                          </a:solidFill>
                          <a:effectLst/>
                        </a:rPr>
                        <a:t>Explanation</a:t>
                      </a:r>
                    </a:p>
                  </a:txBody>
                  <a:tcPr marL="95250" marR="95250" marT="95250" marB="95250" anchor="ctr"/>
                </a:tc>
                <a:extLst>
                  <a:ext uri="{0D108BD9-81ED-4DB2-BD59-A6C34878D82A}">
                    <a16:rowId xmlns:a16="http://schemas.microsoft.com/office/drawing/2014/main" val="3747003995"/>
                  </a:ext>
                </a:extLst>
              </a:tr>
              <a:tr h="0">
                <a:tc>
                  <a:txBody>
                    <a:bodyPr/>
                    <a:lstStyle/>
                    <a:p>
                      <a:r>
                        <a:rPr lang="en-US" sz="2400" b="1">
                          <a:effectLst/>
                        </a:rPr>
                        <a:t>Continuous Feature</a:t>
                      </a:r>
                      <a:endParaRPr lang="en-US" sz="2400">
                        <a:effectLst/>
                      </a:endParaRPr>
                    </a:p>
                  </a:txBody>
                  <a:tcPr marR="95250" marT="95250" marB="95250" anchor="ctr"/>
                </a:tc>
                <a:tc>
                  <a:txBody>
                    <a:bodyPr/>
                    <a:lstStyle/>
                    <a:p>
                      <a:r>
                        <a:rPr lang="en-US" sz="2400">
                          <a:effectLst/>
                        </a:rPr>
                        <a:t>Numeric values requiring binning (e.g., temperature)</a:t>
                      </a:r>
                    </a:p>
                  </a:txBody>
                  <a:tcPr marL="95250" marR="95250" marT="95250" marB="95250" anchor="ctr"/>
                </a:tc>
                <a:extLst>
                  <a:ext uri="{0D108BD9-81ED-4DB2-BD59-A6C34878D82A}">
                    <a16:rowId xmlns:a16="http://schemas.microsoft.com/office/drawing/2014/main" val="1581139699"/>
                  </a:ext>
                </a:extLst>
              </a:tr>
              <a:tr h="0">
                <a:tc>
                  <a:txBody>
                    <a:bodyPr/>
                    <a:lstStyle/>
                    <a:p>
                      <a:r>
                        <a:rPr lang="en-US" sz="2400" b="1" dirty="0">
                          <a:effectLst/>
                        </a:rPr>
                        <a:t>Categorical Feature</a:t>
                      </a:r>
                      <a:endParaRPr lang="en-US" sz="2400" dirty="0">
                        <a:effectLst/>
                      </a:endParaRPr>
                    </a:p>
                  </a:txBody>
                  <a:tcPr marR="95250" marT="95250" marB="95250" anchor="ctr"/>
                </a:tc>
                <a:tc>
                  <a:txBody>
                    <a:bodyPr/>
                    <a:lstStyle/>
                    <a:p>
                      <a:r>
                        <a:rPr lang="en-US" sz="2400">
                          <a:effectLst/>
                        </a:rPr>
                        <a:t>Discrete values (e.g., "Sunny/Rainy")</a:t>
                      </a:r>
                    </a:p>
                  </a:txBody>
                  <a:tcPr marL="95250" marR="95250" marT="95250" marB="95250" anchor="ctr"/>
                </a:tc>
                <a:extLst>
                  <a:ext uri="{0D108BD9-81ED-4DB2-BD59-A6C34878D82A}">
                    <a16:rowId xmlns:a16="http://schemas.microsoft.com/office/drawing/2014/main" val="2319436172"/>
                  </a:ext>
                </a:extLst>
              </a:tr>
              <a:tr h="0">
                <a:tc>
                  <a:txBody>
                    <a:bodyPr/>
                    <a:lstStyle/>
                    <a:p>
                      <a:r>
                        <a:rPr lang="en-US" sz="2400" b="1">
                          <a:effectLst/>
                        </a:rPr>
                        <a:t>DataFrame</a:t>
                      </a:r>
                      <a:endParaRPr lang="en-US" sz="2400">
                        <a:effectLst/>
                      </a:endParaRPr>
                    </a:p>
                  </a:txBody>
                  <a:tcPr marR="95250" marT="95250" marB="95250" anchor="ctr"/>
                </a:tc>
                <a:tc>
                  <a:txBody>
                    <a:bodyPr/>
                    <a:lstStyle/>
                    <a:p>
                      <a:r>
                        <a:rPr lang="en-US" sz="2400">
                          <a:effectLst/>
                        </a:rPr>
                        <a:t>Pandas 2D data structure (table-like)</a:t>
                      </a:r>
                    </a:p>
                  </a:txBody>
                  <a:tcPr marL="95250" marR="95250" marT="95250" marB="95250" anchor="ctr"/>
                </a:tc>
                <a:extLst>
                  <a:ext uri="{0D108BD9-81ED-4DB2-BD59-A6C34878D82A}">
                    <a16:rowId xmlns:a16="http://schemas.microsoft.com/office/drawing/2014/main" val="134176462"/>
                  </a:ext>
                </a:extLst>
              </a:tr>
              <a:tr h="0">
                <a:tc>
                  <a:txBody>
                    <a:bodyPr/>
                    <a:lstStyle/>
                    <a:p>
                      <a:r>
                        <a:rPr lang="en-US" sz="2400" b="1">
                          <a:effectLst/>
                        </a:rPr>
                        <a:t>dtype</a:t>
                      </a:r>
                      <a:endParaRPr lang="en-US" sz="2400">
                        <a:effectLst/>
                      </a:endParaRPr>
                    </a:p>
                  </a:txBody>
                  <a:tcPr marR="95250" marT="95250" marB="95250" anchor="ctr"/>
                </a:tc>
                <a:tc>
                  <a:txBody>
                    <a:bodyPr/>
                    <a:lstStyle/>
                    <a:p>
                      <a:r>
                        <a:rPr lang="en-US" sz="2400" dirty="0">
                          <a:effectLst/>
                        </a:rPr>
                        <a:t>Data type (object=string, float64=numeric)</a:t>
                      </a:r>
                    </a:p>
                  </a:txBody>
                  <a:tcPr marL="95250" marR="95250" marT="95250" marB="95250" anchor="ctr"/>
                </a:tc>
                <a:extLst>
                  <a:ext uri="{0D108BD9-81ED-4DB2-BD59-A6C34878D82A}">
                    <a16:rowId xmlns:a16="http://schemas.microsoft.com/office/drawing/2014/main" val="1361979549"/>
                  </a:ext>
                </a:extLst>
              </a:tr>
            </a:tbl>
          </a:graphicData>
        </a:graphic>
      </p:graphicFrame>
    </p:spTree>
    <p:extLst>
      <p:ext uri="{BB962C8B-B14F-4D97-AF65-F5344CB8AC3E}">
        <p14:creationId xmlns:p14="http://schemas.microsoft.com/office/powerpoint/2010/main" val="3197141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2BD8-F48E-1E26-2D2A-B61F73714D1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Algorithm-Specific Terms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405C677F-D908-A097-959A-7C1B26EB6530}"/>
              </a:ext>
            </a:extLst>
          </p:cNvPr>
          <p:cNvGraphicFramePr>
            <a:graphicFrameLocks noGrp="1"/>
          </p:cNvGraphicFramePr>
          <p:nvPr>
            <p:ph idx="1"/>
            <p:extLst>
              <p:ext uri="{D42A27DB-BD31-4B8C-83A1-F6EECF244321}">
                <p14:modId xmlns:p14="http://schemas.microsoft.com/office/powerpoint/2010/main" val="2266854537"/>
              </p:ext>
            </p:extLst>
          </p:nvPr>
        </p:nvGraphicFramePr>
        <p:xfrm>
          <a:off x="1097280" y="2339341"/>
          <a:ext cx="10058400" cy="2781300"/>
        </p:xfrm>
        <a:graphic>
          <a:graphicData uri="http://schemas.openxmlformats.org/drawingml/2006/table">
            <a:tbl>
              <a:tblPr>
                <a:tableStyleId>{BC89EF96-8CEA-46FF-86C4-4CE0E7609802}</a:tableStyleId>
              </a:tblPr>
              <a:tblGrid>
                <a:gridCol w="2714137">
                  <a:extLst>
                    <a:ext uri="{9D8B030D-6E8A-4147-A177-3AD203B41FA5}">
                      <a16:colId xmlns:a16="http://schemas.microsoft.com/office/drawing/2014/main" val="3389607010"/>
                    </a:ext>
                  </a:extLst>
                </a:gridCol>
                <a:gridCol w="7344263">
                  <a:extLst>
                    <a:ext uri="{9D8B030D-6E8A-4147-A177-3AD203B41FA5}">
                      <a16:colId xmlns:a16="http://schemas.microsoft.com/office/drawing/2014/main" val="4187526043"/>
                    </a:ext>
                  </a:extLst>
                </a:gridCol>
              </a:tblGrid>
              <a:tr h="0">
                <a:tc>
                  <a:txBody>
                    <a:bodyPr/>
                    <a:lstStyle/>
                    <a:p>
                      <a:pPr algn="l"/>
                      <a:r>
                        <a:rPr lang="en-US" sz="2400" b="1">
                          <a:solidFill>
                            <a:srgbClr val="404040"/>
                          </a:solidFill>
                          <a:effectLst/>
                        </a:rPr>
                        <a:t>Term</a:t>
                      </a:r>
                    </a:p>
                  </a:txBody>
                  <a:tcPr marR="95250" marT="95250" marB="95250" anchor="ctr"/>
                </a:tc>
                <a:tc>
                  <a:txBody>
                    <a:bodyPr/>
                    <a:lstStyle/>
                    <a:p>
                      <a:pPr algn="l"/>
                      <a:r>
                        <a:rPr lang="en-US" sz="2400" b="1">
                          <a:solidFill>
                            <a:srgbClr val="404040"/>
                          </a:solidFill>
                          <a:effectLst/>
                        </a:rPr>
                        <a:t>Explanation</a:t>
                      </a:r>
                    </a:p>
                  </a:txBody>
                  <a:tcPr marL="95250" marR="95250" marT="95250" marB="95250" anchor="ctr"/>
                </a:tc>
                <a:extLst>
                  <a:ext uri="{0D108BD9-81ED-4DB2-BD59-A6C34878D82A}">
                    <a16:rowId xmlns:a16="http://schemas.microsoft.com/office/drawing/2014/main" val="236475165"/>
                  </a:ext>
                </a:extLst>
              </a:tr>
              <a:tr h="0">
                <a:tc>
                  <a:txBody>
                    <a:bodyPr/>
                    <a:lstStyle/>
                    <a:p>
                      <a:r>
                        <a:rPr lang="en-US" sz="2400" b="1" dirty="0">
                          <a:effectLst/>
                        </a:rPr>
                        <a:t>Global </a:t>
                      </a:r>
                      <a:r>
                        <a:rPr lang="en-US" sz="2400" b="1" dirty="0" err="1">
                          <a:effectLst/>
                        </a:rPr>
                        <a:t>Stdev</a:t>
                      </a:r>
                      <a:endParaRPr lang="en-US" sz="2400" dirty="0">
                        <a:effectLst/>
                      </a:endParaRPr>
                    </a:p>
                  </a:txBody>
                  <a:tcPr marR="95250" marT="95250" marB="95250" anchor="ctr"/>
                </a:tc>
                <a:tc>
                  <a:txBody>
                    <a:bodyPr/>
                    <a:lstStyle/>
                    <a:p>
                      <a:r>
                        <a:rPr lang="en-US" sz="2400">
                          <a:effectLst/>
                        </a:rPr>
                        <a:t>Overall standard deviation of regression target</a:t>
                      </a:r>
                    </a:p>
                  </a:txBody>
                  <a:tcPr marL="95250" marR="95250" marT="95250" marB="95250" anchor="ctr"/>
                </a:tc>
                <a:extLst>
                  <a:ext uri="{0D108BD9-81ED-4DB2-BD59-A6C34878D82A}">
                    <a16:rowId xmlns:a16="http://schemas.microsoft.com/office/drawing/2014/main" val="1049471247"/>
                  </a:ext>
                </a:extLst>
              </a:tr>
              <a:tr h="0">
                <a:tc>
                  <a:txBody>
                    <a:bodyPr/>
                    <a:lstStyle/>
                    <a:p>
                      <a:r>
                        <a:rPr lang="en-US" sz="2400" b="1">
                          <a:effectLst/>
                        </a:rPr>
                        <a:t>Weighted Impurity</a:t>
                      </a:r>
                      <a:endParaRPr lang="en-US" sz="2400">
                        <a:effectLst/>
                      </a:endParaRPr>
                    </a:p>
                  </a:txBody>
                  <a:tcPr marR="95250" marT="95250" marB="95250" anchor="ctr"/>
                </a:tc>
                <a:tc>
                  <a:txBody>
                    <a:bodyPr/>
                    <a:lstStyle/>
                    <a:p>
                      <a:r>
                        <a:rPr lang="en-US" sz="2400">
                          <a:effectLst/>
                        </a:rPr>
                        <a:t>Average impurity across child nodes after split</a:t>
                      </a:r>
                    </a:p>
                  </a:txBody>
                  <a:tcPr marL="95250" marR="95250" marT="95250" marB="95250" anchor="ctr"/>
                </a:tc>
                <a:extLst>
                  <a:ext uri="{0D108BD9-81ED-4DB2-BD59-A6C34878D82A}">
                    <a16:rowId xmlns:a16="http://schemas.microsoft.com/office/drawing/2014/main" val="474700193"/>
                  </a:ext>
                </a:extLst>
              </a:tr>
              <a:tr h="0">
                <a:tc>
                  <a:txBody>
                    <a:bodyPr/>
                    <a:lstStyle/>
                    <a:p>
                      <a:r>
                        <a:rPr lang="en-US" sz="2400" b="1" dirty="0">
                          <a:effectLst/>
                        </a:rPr>
                        <a:t>Value Counts</a:t>
                      </a:r>
                      <a:endParaRPr lang="en-US" sz="2400" dirty="0">
                        <a:effectLst/>
                      </a:endParaRPr>
                    </a:p>
                  </a:txBody>
                  <a:tcPr marR="95250" marT="95250" marB="95250" anchor="ctr"/>
                </a:tc>
                <a:tc>
                  <a:txBody>
                    <a:bodyPr/>
                    <a:lstStyle/>
                    <a:p>
                      <a:r>
                        <a:rPr lang="en-US" sz="2400">
                          <a:effectLst/>
                        </a:rPr>
                        <a:t>Frequency distribution of categories</a:t>
                      </a:r>
                    </a:p>
                  </a:txBody>
                  <a:tcPr marL="95250" marR="95250" marT="95250" marB="95250" anchor="ctr"/>
                </a:tc>
                <a:extLst>
                  <a:ext uri="{0D108BD9-81ED-4DB2-BD59-A6C34878D82A}">
                    <a16:rowId xmlns:a16="http://schemas.microsoft.com/office/drawing/2014/main" val="2754035057"/>
                  </a:ext>
                </a:extLst>
              </a:tr>
              <a:tr h="0">
                <a:tc>
                  <a:txBody>
                    <a:bodyPr/>
                    <a:lstStyle/>
                    <a:p>
                      <a:r>
                        <a:rPr lang="en-US" sz="2400" b="1">
                          <a:effectLst/>
                        </a:rPr>
                        <a:t>Early Stopping</a:t>
                      </a:r>
                      <a:endParaRPr lang="en-US" sz="2400">
                        <a:effectLst/>
                      </a:endParaRPr>
                    </a:p>
                  </a:txBody>
                  <a:tcPr marR="95250" marT="95250" marB="95250" anchor="ctr"/>
                </a:tc>
                <a:tc>
                  <a:txBody>
                    <a:bodyPr/>
                    <a:lstStyle/>
                    <a:p>
                      <a:r>
                        <a:rPr lang="en-US" sz="2400" dirty="0">
                          <a:effectLst/>
                        </a:rPr>
                        <a:t>Termination condition (e.g., </a:t>
                      </a:r>
                      <a:r>
                        <a:rPr lang="en-US" sz="2400" dirty="0" err="1">
                          <a:effectLst/>
                        </a:rPr>
                        <a:t>stddev</a:t>
                      </a:r>
                      <a:r>
                        <a:rPr lang="en-US" sz="2400" dirty="0">
                          <a:effectLst/>
                        </a:rPr>
                        <a:t> &lt; 40% of global)</a:t>
                      </a:r>
                    </a:p>
                  </a:txBody>
                  <a:tcPr marL="95250" marR="95250" marT="95250" marB="95250" anchor="ctr"/>
                </a:tc>
                <a:extLst>
                  <a:ext uri="{0D108BD9-81ED-4DB2-BD59-A6C34878D82A}">
                    <a16:rowId xmlns:a16="http://schemas.microsoft.com/office/drawing/2014/main" val="1702886915"/>
                  </a:ext>
                </a:extLst>
              </a:tr>
            </a:tbl>
          </a:graphicData>
        </a:graphic>
      </p:graphicFrame>
    </p:spTree>
    <p:extLst>
      <p:ext uri="{BB962C8B-B14F-4D97-AF65-F5344CB8AC3E}">
        <p14:creationId xmlns:p14="http://schemas.microsoft.com/office/powerpoint/2010/main" val="371854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9FD9-D728-34AC-AC33-D7BFA7C7CF2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Programming Concepts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3E83BD93-2842-7416-7CE9-E682A21DF607}"/>
              </a:ext>
            </a:extLst>
          </p:cNvPr>
          <p:cNvGraphicFramePr>
            <a:graphicFrameLocks noGrp="1"/>
          </p:cNvGraphicFramePr>
          <p:nvPr>
            <p:ph idx="1"/>
            <p:extLst>
              <p:ext uri="{D42A27DB-BD31-4B8C-83A1-F6EECF244321}">
                <p14:modId xmlns:p14="http://schemas.microsoft.com/office/powerpoint/2010/main" val="1153034851"/>
              </p:ext>
            </p:extLst>
          </p:nvPr>
        </p:nvGraphicFramePr>
        <p:xfrm>
          <a:off x="1097280" y="2449945"/>
          <a:ext cx="10058400" cy="2781300"/>
        </p:xfrm>
        <a:graphic>
          <a:graphicData uri="http://schemas.openxmlformats.org/drawingml/2006/table">
            <a:tbl>
              <a:tblPr>
                <a:tableStyleId>{BC89EF96-8CEA-46FF-86C4-4CE0E7609802}</a:tableStyleId>
              </a:tblPr>
              <a:tblGrid>
                <a:gridCol w="3398264">
                  <a:extLst>
                    <a:ext uri="{9D8B030D-6E8A-4147-A177-3AD203B41FA5}">
                      <a16:colId xmlns:a16="http://schemas.microsoft.com/office/drawing/2014/main" val="748215512"/>
                    </a:ext>
                  </a:extLst>
                </a:gridCol>
                <a:gridCol w="6660136">
                  <a:extLst>
                    <a:ext uri="{9D8B030D-6E8A-4147-A177-3AD203B41FA5}">
                      <a16:colId xmlns:a16="http://schemas.microsoft.com/office/drawing/2014/main" val="3913686914"/>
                    </a:ext>
                  </a:extLst>
                </a:gridCol>
              </a:tblGrid>
              <a:tr h="0">
                <a:tc>
                  <a:txBody>
                    <a:bodyPr/>
                    <a:lstStyle/>
                    <a:p>
                      <a:pPr algn="l"/>
                      <a:r>
                        <a:rPr lang="en-US" sz="2400" b="1" dirty="0">
                          <a:solidFill>
                            <a:srgbClr val="404040"/>
                          </a:solidFill>
                          <a:effectLst/>
                        </a:rPr>
                        <a:t>Term</a:t>
                      </a:r>
                    </a:p>
                  </a:txBody>
                  <a:tcPr marR="95250" marT="95250" marB="95250" anchor="ctr"/>
                </a:tc>
                <a:tc>
                  <a:txBody>
                    <a:bodyPr/>
                    <a:lstStyle/>
                    <a:p>
                      <a:pPr algn="l"/>
                      <a:r>
                        <a:rPr lang="en-US" sz="2400" b="1">
                          <a:solidFill>
                            <a:srgbClr val="404040"/>
                          </a:solidFill>
                          <a:effectLst/>
                        </a:rPr>
                        <a:t>Explanation</a:t>
                      </a:r>
                    </a:p>
                  </a:txBody>
                  <a:tcPr marL="95250" marR="95250" marT="95250" marB="95250" anchor="ctr"/>
                </a:tc>
                <a:extLst>
                  <a:ext uri="{0D108BD9-81ED-4DB2-BD59-A6C34878D82A}">
                    <a16:rowId xmlns:a16="http://schemas.microsoft.com/office/drawing/2014/main" val="3281613201"/>
                  </a:ext>
                </a:extLst>
              </a:tr>
              <a:tr h="0">
                <a:tc>
                  <a:txBody>
                    <a:bodyPr/>
                    <a:lstStyle/>
                    <a:p>
                      <a:r>
                        <a:rPr lang="en-US" sz="2400" b="1" dirty="0">
                          <a:effectLst/>
                        </a:rPr>
                        <a:t>Recursion</a:t>
                      </a:r>
                      <a:endParaRPr lang="en-US" sz="2400" dirty="0">
                        <a:effectLst/>
                      </a:endParaRPr>
                    </a:p>
                  </a:txBody>
                  <a:tcPr marR="95250" marT="95250" marB="95250" anchor="ctr"/>
                </a:tc>
                <a:tc>
                  <a:txBody>
                    <a:bodyPr/>
                    <a:lstStyle/>
                    <a:p>
                      <a:r>
                        <a:rPr lang="en-US" sz="2400">
                          <a:effectLst/>
                        </a:rPr>
                        <a:t>Function calling itself (used in tree building)</a:t>
                      </a:r>
                    </a:p>
                  </a:txBody>
                  <a:tcPr marL="95250" marR="95250" marT="95250" marB="95250" anchor="ctr"/>
                </a:tc>
                <a:extLst>
                  <a:ext uri="{0D108BD9-81ED-4DB2-BD59-A6C34878D82A}">
                    <a16:rowId xmlns:a16="http://schemas.microsoft.com/office/drawing/2014/main" val="398725667"/>
                  </a:ext>
                </a:extLst>
              </a:tr>
              <a:tr h="0">
                <a:tc>
                  <a:txBody>
                    <a:bodyPr/>
                    <a:lstStyle/>
                    <a:p>
                      <a:r>
                        <a:rPr lang="en-US" sz="2400" b="1">
                          <a:effectLst/>
                        </a:rPr>
                        <a:t>Vectorization</a:t>
                      </a:r>
                      <a:endParaRPr lang="en-US" sz="2400">
                        <a:effectLst/>
                      </a:endParaRPr>
                    </a:p>
                  </a:txBody>
                  <a:tcPr marR="95250" marT="95250" marB="95250" anchor="ctr"/>
                </a:tc>
                <a:tc>
                  <a:txBody>
                    <a:bodyPr/>
                    <a:lstStyle/>
                    <a:p>
                      <a:r>
                        <a:rPr lang="en-US" sz="2400">
                          <a:effectLst/>
                        </a:rPr>
                        <a:t>Using NumPy/Pandas for batch operations</a:t>
                      </a:r>
                    </a:p>
                  </a:txBody>
                  <a:tcPr marL="95250" marR="95250" marT="95250" marB="95250" anchor="ctr"/>
                </a:tc>
                <a:extLst>
                  <a:ext uri="{0D108BD9-81ED-4DB2-BD59-A6C34878D82A}">
                    <a16:rowId xmlns:a16="http://schemas.microsoft.com/office/drawing/2014/main" val="242720572"/>
                  </a:ext>
                </a:extLst>
              </a:tr>
              <a:tr h="0">
                <a:tc>
                  <a:txBody>
                    <a:bodyPr/>
                    <a:lstStyle/>
                    <a:p>
                      <a:r>
                        <a:rPr lang="en-US" sz="2400" b="1">
                          <a:effectLst/>
                        </a:rPr>
                        <a:t>Docstring</a:t>
                      </a:r>
                      <a:endParaRPr lang="en-US" sz="2400">
                        <a:effectLst/>
                      </a:endParaRPr>
                    </a:p>
                  </a:txBody>
                  <a:tcPr marR="95250" marT="95250" marB="95250" anchor="ctr"/>
                </a:tc>
                <a:tc>
                  <a:txBody>
                    <a:bodyPr/>
                    <a:lstStyle/>
                    <a:p>
                      <a:r>
                        <a:rPr lang="en-US" sz="2400">
                          <a:effectLst/>
                        </a:rPr>
                        <a:t>Function documentation (triple-quoted strings)</a:t>
                      </a:r>
                    </a:p>
                  </a:txBody>
                  <a:tcPr marL="95250" marR="95250" marT="95250" marB="95250" anchor="ctr"/>
                </a:tc>
                <a:extLst>
                  <a:ext uri="{0D108BD9-81ED-4DB2-BD59-A6C34878D82A}">
                    <a16:rowId xmlns:a16="http://schemas.microsoft.com/office/drawing/2014/main" val="2737715562"/>
                  </a:ext>
                </a:extLst>
              </a:tr>
              <a:tr h="0">
                <a:tc>
                  <a:txBody>
                    <a:bodyPr/>
                    <a:lstStyle/>
                    <a:p>
                      <a:r>
                        <a:rPr lang="en-US" sz="2400" b="1">
                          <a:effectLst/>
                        </a:rPr>
                        <a:t>Error Handling</a:t>
                      </a:r>
                      <a:endParaRPr lang="en-US" sz="2400">
                        <a:effectLst/>
                      </a:endParaRPr>
                    </a:p>
                  </a:txBody>
                  <a:tcPr marR="95250" marT="95250" marB="95250" anchor="ctr"/>
                </a:tc>
                <a:tc>
                  <a:txBody>
                    <a:bodyPr/>
                    <a:lstStyle/>
                    <a:p>
                      <a:r>
                        <a:rPr lang="en-US" sz="2400" dirty="0">
                          <a:effectLst/>
                        </a:rPr>
                        <a:t>try/except blocks for file loading</a:t>
                      </a:r>
                    </a:p>
                  </a:txBody>
                  <a:tcPr marL="95250" marR="95250" marT="95250" marB="95250" anchor="ctr"/>
                </a:tc>
                <a:extLst>
                  <a:ext uri="{0D108BD9-81ED-4DB2-BD59-A6C34878D82A}">
                    <a16:rowId xmlns:a16="http://schemas.microsoft.com/office/drawing/2014/main" val="1993267450"/>
                  </a:ext>
                </a:extLst>
              </a:tr>
            </a:tbl>
          </a:graphicData>
        </a:graphic>
      </p:graphicFrame>
    </p:spTree>
    <p:extLst>
      <p:ext uri="{BB962C8B-B14F-4D97-AF65-F5344CB8AC3E}">
        <p14:creationId xmlns:p14="http://schemas.microsoft.com/office/powerpoint/2010/main" val="87047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2B61-6944-5176-8E56-A56300900EC6}"/>
              </a:ext>
            </a:extLst>
          </p:cNvPr>
          <p:cNvSpPr>
            <a:spLocks noGrp="1"/>
          </p:cNvSpPr>
          <p:nvPr>
            <p:ph type="title"/>
          </p:nvPr>
        </p:nvSpPr>
        <p:spPr>
          <a:xfrm>
            <a:off x="1097280" y="313764"/>
            <a:ext cx="10058400" cy="1450757"/>
          </a:xfrm>
        </p:spPr>
        <p:txBody>
          <a:bodyPr/>
          <a:lstStyle/>
          <a:p>
            <a:r>
              <a:rPr lang="en-US" b="1" dirty="0">
                <a:effectLst>
                  <a:outerShdw blurRad="38100" dist="38100" dir="2700000" algn="tl">
                    <a:srgbClr val="000000">
                      <a:alpha val="43137"/>
                    </a:srgbClr>
                  </a:outerShdw>
                </a:effectLst>
              </a:rPr>
              <a:t>Key Functions Explained</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73799F1C-4A11-9BF4-40CA-FAF5698B54BA}"/>
              </a:ext>
            </a:extLst>
          </p:cNvPr>
          <p:cNvGraphicFramePr>
            <a:graphicFrameLocks noGrp="1"/>
          </p:cNvGraphicFramePr>
          <p:nvPr>
            <p:ph idx="1"/>
            <p:extLst>
              <p:ext uri="{D42A27DB-BD31-4B8C-83A1-F6EECF244321}">
                <p14:modId xmlns:p14="http://schemas.microsoft.com/office/powerpoint/2010/main" val="1636285919"/>
              </p:ext>
            </p:extLst>
          </p:nvPr>
        </p:nvGraphicFramePr>
        <p:xfrm>
          <a:off x="1097280" y="2078753"/>
          <a:ext cx="10058400" cy="3147060"/>
        </p:xfrm>
        <a:graphic>
          <a:graphicData uri="http://schemas.openxmlformats.org/drawingml/2006/table">
            <a:tbl>
              <a:tblPr>
                <a:tableStyleId>{BC89EF96-8CEA-46FF-86C4-4CE0E7609802}</a:tableStyleId>
              </a:tblPr>
              <a:tblGrid>
                <a:gridCol w="3747977">
                  <a:extLst>
                    <a:ext uri="{9D8B030D-6E8A-4147-A177-3AD203B41FA5}">
                      <a16:colId xmlns:a16="http://schemas.microsoft.com/office/drawing/2014/main" val="1638706340"/>
                    </a:ext>
                  </a:extLst>
                </a:gridCol>
                <a:gridCol w="6310423">
                  <a:extLst>
                    <a:ext uri="{9D8B030D-6E8A-4147-A177-3AD203B41FA5}">
                      <a16:colId xmlns:a16="http://schemas.microsoft.com/office/drawing/2014/main" val="3046858005"/>
                    </a:ext>
                  </a:extLst>
                </a:gridCol>
              </a:tblGrid>
              <a:tr h="0">
                <a:tc>
                  <a:txBody>
                    <a:bodyPr/>
                    <a:lstStyle/>
                    <a:p>
                      <a:pPr algn="l"/>
                      <a:r>
                        <a:rPr lang="en-US" sz="2400" b="1">
                          <a:solidFill>
                            <a:srgbClr val="404040"/>
                          </a:solidFill>
                          <a:effectLst/>
                        </a:rPr>
                        <a:t>Function</a:t>
                      </a:r>
                    </a:p>
                  </a:txBody>
                  <a:tcPr marR="95250" marT="95250" marB="95250" anchor="ctr"/>
                </a:tc>
                <a:tc>
                  <a:txBody>
                    <a:bodyPr/>
                    <a:lstStyle/>
                    <a:p>
                      <a:pPr algn="l"/>
                      <a:r>
                        <a:rPr lang="en-US" sz="2400" b="1">
                          <a:solidFill>
                            <a:srgbClr val="404040"/>
                          </a:solidFill>
                          <a:effectLst/>
                        </a:rPr>
                        <a:t>Purpose</a:t>
                      </a:r>
                    </a:p>
                  </a:txBody>
                  <a:tcPr marL="95250" marR="95250" marT="95250" marB="95250" anchor="ctr"/>
                </a:tc>
                <a:extLst>
                  <a:ext uri="{0D108BD9-81ED-4DB2-BD59-A6C34878D82A}">
                    <a16:rowId xmlns:a16="http://schemas.microsoft.com/office/drawing/2014/main" val="512801616"/>
                  </a:ext>
                </a:extLst>
              </a:tr>
              <a:tr h="0">
                <a:tc>
                  <a:txBody>
                    <a:bodyPr/>
                    <a:lstStyle/>
                    <a:p>
                      <a:r>
                        <a:rPr lang="en-US" sz="2400">
                          <a:effectLst/>
                        </a:rPr>
                        <a:t>processContinousFeatures()</a:t>
                      </a:r>
                    </a:p>
                  </a:txBody>
                  <a:tcPr marR="95250" marT="95250" marB="95250" anchor="ctr"/>
                </a:tc>
                <a:tc>
                  <a:txBody>
                    <a:bodyPr/>
                    <a:lstStyle/>
                    <a:p>
                      <a:r>
                        <a:rPr lang="en-US" sz="2400">
                          <a:effectLst/>
                        </a:rPr>
                        <a:t>Converts numeric features to categorical bins</a:t>
                      </a:r>
                    </a:p>
                  </a:txBody>
                  <a:tcPr marL="95250" marR="95250" marT="95250" marB="95250" anchor="ctr"/>
                </a:tc>
                <a:extLst>
                  <a:ext uri="{0D108BD9-81ED-4DB2-BD59-A6C34878D82A}">
                    <a16:rowId xmlns:a16="http://schemas.microsoft.com/office/drawing/2014/main" val="1565937567"/>
                  </a:ext>
                </a:extLst>
              </a:tr>
              <a:tr h="0">
                <a:tc>
                  <a:txBody>
                    <a:bodyPr/>
                    <a:lstStyle/>
                    <a:p>
                      <a:r>
                        <a:rPr lang="en-US" sz="2400" dirty="0" err="1">
                          <a:effectLst/>
                        </a:rPr>
                        <a:t>calculateEntropy</a:t>
                      </a:r>
                      <a:r>
                        <a:rPr lang="en-US" sz="2400" dirty="0">
                          <a:effectLst/>
                        </a:rPr>
                        <a:t>()</a:t>
                      </a:r>
                    </a:p>
                  </a:txBody>
                  <a:tcPr marR="95250" marT="95250" marB="95250" anchor="ctr"/>
                </a:tc>
                <a:tc>
                  <a:txBody>
                    <a:bodyPr/>
                    <a:lstStyle/>
                    <a:p>
                      <a:r>
                        <a:rPr lang="en-US" sz="2400" dirty="0">
                          <a:effectLst/>
                        </a:rPr>
                        <a:t>Computes entropy (unused in splits but implemented)</a:t>
                      </a:r>
                    </a:p>
                  </a:txBody>
                  <a:tcPr marL="95250" marR="95250" marT="95250" marB="95250" anchor="ctr"/>
                </a:tc>
                <a:extLst>
                  <a:ext uri="{0D108BD9-81ED-4DB2-BD59-A6C34878D82A}">
                    <a16:rowId xmlns:a16="http://schemas.microsoft.com/office/drawing/2014/main" val="2071717462"/>
                  </a:ext>
                </a:extLst>
              </a:tr>
              <a:tr h="0">
                <a:tc>
                  <a:txBody>
                    <a:bodyPr/>
                    <a:lstStyle/>
                    <a:p>
                      <a:r>
                        <a:rPr lang="en-US" sz="2400">
                          <a:effectLst/>
                        </a:rPr>
                        <a:t>findDecision()</a:t>
                      </a:r>
                    </a:p>
                  </a:txBody>
                  <a:tcPr marR="95250" marT="95250" marB="95250" anchor="ctr"/>
                </a:tc>
                <a:tc>
                  <a:txBody>
                    <a:bodyPr/>
                    <a:lstStyle/>
                    <a:p>
                      <a:r>
                        <a:rPr lang="en-US" sz="2400">
                          <a:effectLst/>
                        </a:rPr>
                        <a:t>Identifies best feature to split on</a:t>
                      </a:r>
                    </a:p>
                  </a:txBody>
                  <a:tcPr marL="95250" marR="95250" marT="95250" marB="95250" anchor="ctr"/>
                </a:tc>
                <a:extLst>
                  <a:ext uri="{0D108BD9-81ED-4DB2-BD59-A6C34878D82A}">
                    <a16:rowId xmlns:a16="http://schemas.microsoft.com/office/drawing/2014/main" val="306555409"/>
                  </a:ext>
                </a:extLst>
              </a:tr>
              <a:tr h="0">
                <a:tc>
                  <a:txBody>
                    <a:bodyPr/>
                    <a:lstStyle/>
                    <a:p>
                      <a:r>
                        <a:rPr lang="en-US" sz="2400">
                          <a:effectLst/>
                        </a:rPr>
                        <a:t>buildDecisionTree()</a:t>
                      </a:r>
                    </a:p>
                  </a:txBody>
                  <a:tcPr marR="95250" marT="95250" marB="95250" anchor="ctr"/>
                </a:tc>
                <a:tc>
                  <a:txBody>
                    <a:bodyPr/>
                    <a:lstStyle/>
                    <a:p>
                      <a:r>
                        <a:rPr lang="en-US" sz="2400" dirty="0">
                          <a:effectLst/>
                        </a:rPr>
                        <a:t>Recursively constructs and prints the tree</a:t>
                      </a:r>
                    </a:p>
                  </a:txBody>
                  <a:tcPr marL="95250" marR="95250" marT="95250" marB="95250" anchor="ctr"/>
                </a:tc>
                <a:extLst>
                  <a:ext uri="{0D108BD9-81ED-4DB2-BD59-A6C34878D82A}">
                    <a16:rowId xmlns:a16="http://schemas.microsoft.com/office/drawing/2014/main" val="4252550854"/>
                  </a:ext>
                </a:extLst>
              </a:tr>
            </a:tbl>
          </a:graphicData>
        </a:graphic>
      </p:graphicFrame>
    </p:spTree>
    <p:extLst>
      <p:ext uri="{BB962C8B-B14F-4D97-AF65-F5344CB8AC3E}">
        <p14:creationId xmlns:p14="http://schemas.microsoft.com/office/powerpoint/2010/main" val="241648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1902-C870-881A-1BBF-246FE51076B9}"/>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Critical Variables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73B383F3-E175-184F-0408-65A6D334440B}"/>
              </a:ext>
            </a:extLst>
          </p:cNvPr>
          <p:cNvGraphicFramePr>
            <a:graphicFrameLocks noGrp="1"/>
          </p:cNvGraphicFramePr>
          <p:nvPr>
            <p:ph idx="1"/>
            <p:extLst>
              <p:ext uri="{D42A27DB-BD31-4B8C-83A1-F6EECF244321}">
                <p14:modId xmlns:p14="http://schemas.microsoft.com/office/powerpoint/2010/main" val="1372061521"/>
              </p:ext>
            </p:extLst>
          </p:nvPr>
        </p:nvGraphicFramePr>
        <p:xfrm>
          <a:off x="1233082" y="2266950"/>
          <a:ext cx="9922598" cy="3086100"/>
        </p:xfrm>
        <a:graphic>
          <a:graphicData uri="http://schemas.openxmlformats.org/drawingml/2006/table">
            <a:tbl>
              <a:tblPr>
                <a:tableStyleId>{BC89EF96-8CEA-46FF-86C4-4CE0E7609802}</a:tableStyleId>
              </a:tblPr>
              <a:tblGrid>
                <a:gridCol w="2976211">
                  <a:extLst>
                    <a:ext uri="{9D8B030D-6E8A-4147-A177-3AD203B41FA5}">
                      <a16:colId xmlns:a16="http://schemas.microsoft.com/office/drawing/2014/main" val="4250813010"/>
                    </a:ext>
                  </a:extLst>
                </a:gridCol>
                <a:gridCol w="6946387">
                  <a:extLst>
                    <a:ext uri="{9D8B030D-6E8A-4147-A177-3AD203B41FA5}">
                      <a16:colId xmlns:a16="http://schemas.microsoft.com/office/drawing/2014/main" val="2183364261"/>
                    </a:ext>
                  </a:extLst>
                </a:gridCol>
              </a:tblGrid>
              <a:tr h="0">
                <a:tc>
                  <a:txBody>
                    <a:bodyPr/>
                    <a:lstStyle/>
                    <a:p>
                      <a:pPr algn="l"/>
                      <a:r>
                        <a:rPr lang="en-US" sz="2800" b="1" dirty="0">
                          <a:solidFill>
                            <a:srgbClr val="404040"/>
                          </a:solidFill>
                          <a:effectLst/>
                        </a:rPr>
                        <a:t>Variable</a:t>
                      </a:r>
                    </a:p>
                  </a:txBody>
                  <a:tcPr marR="95250" marT="95250" marB="95250" anchor="ctr"/>
                </a:tc>
                <a:tc>
                  <a:txBody>
                    <a:bodyPr/>
                    <a:lstStyle/>
                    <a:p>
                      <a:pPr algn="l"/>
                      <a:r>
                        <a:rPr lang="en-US" sz="2800" b="1">
                          <a:solidFill>
                            <a:srgbClr val="404040"/>
                          </a:solidFill>
                          <a:effectLst/>
                        </a:rPr>
                        <a:t>Role</a:t>
                      </a:r>
                    </a:p>
                  </a:txBody>
                  <a:tcPr marL="95250" marR="95250" marT="95250" marB="95250" anchor="ctr"/>
                </a:tc>
                <a:extLst>
                  <a:ext uri="{0D108BD9-81ED-4DB2-BD59-A6C34878D82A}">
                    <a16:rowId xmlns:a16="http://schemas.microsoft.com/office/drawing/2014/main" val="3531426879"/>
                  </a:ext>
                </a:extLst>
              </a:tr>
              <a:tr h="0">
                <a:tc>
                  <a:txBody>
                    <a:bodyPr/>
                    <a:lstStyle/>
                    <a:p>
                      <a:r>
                        <a:rPr lang="en-US" sz="2800" dirty="0">
                          <a:effectLst/>
                        </a:rPr>
                        <a:t>algorithm</a:t>
                      </a:r>
                    </a:p>
                  </a:txBody>
                  <a:tcPr marR="95250" marT="95250" marB="95250" anchor="ctr"/>
                </a:tc>
                <a:tc>
                  <a:txBody>
                    <a:bodyPr/>
                    <a:lstStyle/>
                    <a:p>
                      <a:r>
                        <a:rPr lang="en-US" sz="2800">
                          <a:effectLst/>
                        </a:rPr>
                        <a:t>Switches between classification/regression</a:t>
                      </a:r>
                    </a:p>
                  </a:txBody>
                  <a:tcPr marL="95250" marR="95250" marT="95250" marB="95250" anchor="ctr"/>
                </a:tc>
                <a:extLst>
                  <a:ext uri="{0D108BD9-81ED-4DB2-BD59-A6C34878D82A}">
                    <a16:rowId xmlns:a16="http://schemas.microsoft.com/office/drawing/2014/main" val="3609696869"/>
                  </a:ext>
                </a:extLst>
              </a:tr>
              <a:tr h="0">
                <a:tc>
                  <a:txBody>
                    <a:bodyPr/>
                    <a:lstStyle/>
                    <a:p>
                      <a:r>
                        <a:rPr lang="en-US" sz="2800">
                          <a:effectLst/>
                        </a:rPr>
                        <a:t>target_column</a:t>
                      </a:r>
                    </a:p>
                  </a:txBody>
                  <a:tcPr marR="95250" marT="95250" marB="95250" anchor="ctr"/>
                </a:tc>
                <a:tc>
                  <a:txBody>
                    <a:bodyPr/>
                    <a:lstStyle/>
                    <a:p>
                      <a:r>
                        <a:rPr lang="en-US" sz="2800">
                          <a:effectLst/>
                        </a:rPr>
                        <a:t>Dynamically detected output variable</a:t>
                      </a:r>
                    </a:p>
                  </a:txBody>
                  <a:tcPr marL="95250" marR="95250" marT="95250" marB="95250" anchor="ctr"/>
                </a:tc>
                <a:extLst>
                  <a:ext uri="{0D108BD9-81ED-4DB2-BD59-A6C34878D82A}">
                    <a16:rowId xmlns:a16="http://schemas.microsoft.com/office/drawing/2014/main" val="3237550366"/>
                  </a:ext>
                </a:extLst>
              </a:tr>
              <a:tr h="0">
                <a:tc>
                  <a:txBody>
                    <a:bodyPr/>
                    <a:lstStyle/>
                    <a:p>
                      <a:r>
                        <a:rPr lang="en-US" sz="2800">
                          <a:effectLst/>
                        </a:rPr>
                        <a:t>dataset_features</a:t>
                      </a:r>
                    </a:p>
                  </a:txBody>
                  <a:tcPr marR="95250" marT="95250" marB="95250" anchor="ctr"/>
                </a:tc>
                <a:tc>
                  <a:txBody>
                    <a:bodyPr/>
                    <a:lstStyle/>
                    <a:p>
                      <a:r>
                        <a:rPr lang="en-US" sz="2800">
                          <a:effectLst/>
                        </a:rPr>
                        <a:t>Dictionary storing feature data types</a:t>
                      </a:r>
                    </a:p>
                  </a:txBody>
                  <a:tcPr marL="95250" marR="95250" marT="95250" marB="95250" anchor="ctr"/>
                </a:tc>
                <a:extLst>
                  <a:ext uri="{0D108BD9-81ED-4DB2-BD59-A6C34878D82A}">
                    <a16:rowId xmlns:a16="http://schemas.microsoft.com/office/drawing/2014/main" val="1240242012"/>
                  </a:ext>
                </a:extLst>
              </a:tr>
              <a:tr h="0">
                <a:tc>
                  <a:txBody>
                    <a:bodyPr/>
                    <a:lstStyle/>
                    <a:p>
                      <a:r>
                        <a:rPr lang="en-US" sz="2800">
                          <a:effectLst/>
                        </a:rPr>
                        <a:t>global_stdev</a:t>
                      </a:r>
                    </a:p>
                  </a:txBody>
                  <a:tcPr marR="95250" marT="95250" marB="95250" anchor="ctr"/>
                </a:tc>
                <a:tc>
                  <a:txBody>
                    <a:bodyPr/>
                    <a:lstStyle/>
                    <a:p>
                      <a:r>
                        <a:rPr lang="en-US" sz="2800" dirty="0">
                          <a:effectLst/>
                        </a:rPr>
                        <a:t>Reference value for regression stopping</a:t>
                      </a:r>
                    </a:p>
                  </a:txBody>
                  <a:tcPr marL="95250" marR="95250" marT="95250" marB="95250" anchor="ctr"/>
                </a:tc>
                <a:extLst>
                  <a:ext uri="{0D108BD9-81ED-4DB2-BD59-A6C34878D82A}">
                    <a16:rowId xmlns:a16="http://schemas.microsoft.com/office/drawing/2014/main" val="3839694774"/>
                  </a:ext>
                </a:extLst>
              </a:tr>
            </a:tbl>
          </a:graphicData>
        </a:graphic>
      </p:graphicFrame>
    </p:spTree>
    <p:extLst>
      <p:ext uri="{BB962C8B-B14F-4D97-AF65-F5344CB8AC3E}">
        <p14:creationId xmlns:p14="http://schemas.microsoft.com/office/powerpoint/2010/main" val="43818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48BD-AAB0-5E26-D270-96141A2E2A9B}"/>
              </a:ext>
            </a:extLst>
          </p:cNvPr>
          <p:cNvSpPr>
            <a:spLocks noGrp="1"/>
          </p:cNvSpPr>
          <p:nvPr>
            <p:ph type="title"/>
          </p:nvPr>
        </p:nvSpPr>
        <p:spPr/>
        <p:txBody>
          <a:bodyPr/>
          <a:lstStyle/>
          <a:p>
            <a:r>
              <a:rPr lang="en-US" b="1" dirty="0"/>
              <a:t>Dataset and Subset</a:t>
            </a:r>
            <a:endParaRPr lang="en-US" dirty="0"/>
          </a:p>
        </p:txBody>
      </p:sp>
      <p:graphicFrame>
        <p:nvGraphicFramePr>
          <p:cNvPr id="4" name="Content Placeholder 3">
            <a:extLst>
              <a:ext uri="{FF2B5EF4-FFF2-40B4-BE49-F238E27FC236}">
                <a16:creationId xmlns:a16="http://schemas.microsoft.com/office/drawing/2014/main" id="{98D594E9-D638-275F-E6F6-0C3F73C4CECF}"/>
              </a:ext>
            </a:extLst>
          </p:cNvPr>
          <p:cNvGraphicFramePr>
            <a:graphicFrameLocks noGrp="1"/>
          </p:cNvGraphicFramePr>
          <p:nvPr>
            <p:ph idx="1"/>
            <p:extLst>
              <p:ext uri="{D42A27DB-BD31-4B8C-83A1-F6EECF244321}">
                <p14:modId xmlns:p14="http://schemas.microsoft.com/office/powerpoint/2010/main" val="3821747599"/>
              </p:ext>
            </p:extLst>
          </p:nvPr>
        </p:nvGraphicFramePr>
        <p:xfrm>
          <a:off x="1242666" y="1868532"/>
          <a:ext cx="9913013" cy="4181382"/>
        </p:xfrm>
        <a:graphic>
          <a:graphicData uri="http://schemas.openxmlformats.org/drawingml/2006/table">
            <a:tbl>
              <a:tblPr/>
              <a:tblGrid>
                <a:gridCol w="1826459">
                  <a:extLst>
                    <a:ext uri="{9D8B030D-6E8A-4147-A177-3AD203B41FA5}">
                      <a16:colId xmlns:a16="http://schemas.microsoft.com/office/drawing/2014/main" val="296441920"/>
                    </a:ext>
                  </a:extLst>
                </a:gridCol>
                <a:gridCol w="3413156">
                  <a:extLst>
                    <a:ext uri="{9D8B030D-6E8A-4147-A177-3AD203B41FA5}">
                      <a16:colId xmlns:a16="http://schemas.microsoft.com/office/drawing/2014/main" val="1143205673"/>
                    </a:ext>
                  </a:extLst>
                </a:gridCol>
                <a:gridCol w="4673398">
                  <a:extLst>
                    <a:ext uri="{9D8B030D-6E8A-4147-A177-3AD203B41FA5}">
                      <a16:colId xmlns:a16="http://schemas.microsoft.com/office/drawing/2014/main" val="3796386618"/>
                    </a:ext>
                  </a:extLst>
                </a:gridCol>
              </a:tblGrid>
              <a:tr h="375208">
                <a:tc>
                  <a:txBody>
                    <a:bodyPr/>
                    <a:lstStyle/>
                    <a:p>
                      <a:pPr algn="l"/>
                      <a:r>
                        <a:rPr lang="en-US" sz="1800" b="1">
                          <a:solidFill>
                            <a:srgbClr val="404040"/>
                          </a:solidFill>
                          <a:effectLst/>
                        </a:rPr>
                        <a:t>Feature</a:t>
                      </a:r>
                    </a:p>
                  </a:txBody>
                  <a:tcPr marL="73811" marR="76887" marT="76887" marB="76887"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800" b="1">
                          <a:solidFill>
                            <a:srgbClr val="404040"/>
                          </a:solidFill>
                          <a:effectLst/>
                        </a:rPr>
                        <a:t>Dataset</a:t>
                      </a:r>
                    </a:p>
                  </a:txBody>
                  <a:tcPr marL="76887" marR="76887" marT="76887" marB="76887"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800" b="1">
                          <a:solidFill>
                            <a:srgbClr val="404040"/>
                          </a:solidFill>
                          <a:effectLst/>
                        </a:rPr>
                        <a:t>Subset</a:t>
                      </a:r>
                    </a:p>
                  </a:txBody>
                  <a:tcPr marL="76887" marR="76887" marT="76887" marB="76887"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360688622"/>
                  </a:ext>
                </a:extLst>
              </a:tr>
              <a:tr h="818077">
                <a:tc>
                  <a:txBody>
                    <a:bodyPr/>
                    <a:lstStyle/>
                    <a:p>
                      <a:r>
                        <a:rPr lang="en-US" sz="1800" b="1" dirty="0">
                          <a:effectLst/>
                        </a:rPr>
                        <a:t>Definition</a:t>
                      </a:r>
                      <a:endParaRPr lang="en-US" sz="1800" dirty="0">
                        <a:effectLst/>
                      </a:endParaRPr>
                    </a:p>
                  </a:txBody>
                  <a:tcPr marL="73811" marR="76887" marT="76887" marB="76887"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The </a:t>
                      </a:r>
                      <a:r>
                        <a:rPr lang="en-US" sz="1800" b="1">
                          <a:effectLst/>
                        </a:rPr>
                        <a:t>entire collection</a:t>
                      </a:r>
                      <a:r>
                        <a:rPr lang="en-US" sz="1800">
                          <a:effectLst/>
                        </a:rPr>
                        <a:t> of data used for analysis/modeling.</a:t>
                      </a:r>
                    </a:p>
                  </a:txBody>
                  <a:tcPr marL="76887" marR="76887" marT="76887" marB="76887"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A </a:t>
                      </a:r>
                      <a:r>
                        <a:rPr lang="en-US" sz="1800" b="1">
                          <a:effectLst/>
                        </a:rPr>
                        <a:t>smaller portion</a:t>
                      </a:r>
                      <a:r>
                        <a:rPr lang="en-US" sz="1800">
                          <a:effectLst/>
                        </a:rPr>
                        <a:t> of the dataset, selected based on conditions (e.g., filtering rows/columns).</a:t>
                      </a:r>
                    </a:p>
                  </a:txBody>
                  <a:tcPr marL="76887" marR="76887" marT="76887" marB="76887"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958140617"/>
                  </a:ext>
                </a:extLst>
              </a:tr>
              <a:tr h="818077">
                <a:tc>
                  <a:txBody>
                    <a:bodyPr/>
                    <a:lstStyle/>
                    <a:p>
                      <a:r>
                        <a:rPr lang="en-US" sz="1800" b="1">
                          <a:effectLst/>
                        </a:rPr>
                        <a:t>Purpose</a:t>
                      </a:r>
                      <a:endParaRPr lang="en-US" sz="1800">
                        <a:effectLst/>
                      </a:endParaRPr>
                    </a:p>
                  </a:txBody>
                  <a:tcPr marL="73811"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dirty="0">
                          <a:effectLst/>
                        </a:rPr>
                        <a:t>Serves as the </a:t>
                      </a:r>
                      <a:r>
                        <a:rPr lang="en-US" sz="1800" b="1" dirty="0">
                          <a:effectLst/>
                        </a:rPr>
                        <a:t>complete input</a:t>
                      </a:r>
                      <a:r>
                        <a:rPr lang="en-US" sz="1800" dirty="0">
                          <a:effectLst/>
                        </a:rPr>
                        <a:t> for training/testing models.</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Used for </a:t>
                      </a:r>
                      <a:r>
                        <a:rPr lang="en-US" sz="1800" b="1">
                          <a:effectLst/>
                        </a:rPr>
                        <a:t>specific analyses</a:t>
                      </a:r>
                      <a:r>
                        <a:rPr lang="en-US" sz="1800">
                          <a:effectLst/>
                        </a:rPr>
                        <a:t> (e.g., splits in decision trees, train/test sets).</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283448746"/>
                  </a:ext>
                </a:extLst>
              </a:tr>
              <a:tr h="596643">
                <a:tc>
                  <a:txBody>
                    <a:bodyPr/>
                    <a:lstStyle/>
                    <a:p>
                      <a:r>
                        <a:rPr lang="en-US" sz="1800" b="1">
                          <a:effectLst/>
                        </a:rPr>
                        <a:t>Size</a:t>
                      </a:r>
                      <a:endParaRPr lang="en-US" sz="1800">
                        <a:effectLst/>
                      </a:endParaRPr>
                    </a:p>
                  </a:txBody>
                  <a:tcPr marL="73811"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Larger (contains all records).</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Smaller (sampled or filtered from the dataset).</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41212897"/>
                  </a:ext>
                </a:extLst>
              </a:tr>
              <a:tr h="596643">
                <a:tc>
                  <a:txBody>
                    <a:bodyPr/>
                    <a:lstStyle/>
                    <a:p>
                      <a:r>
                        <a:rPr lang="en-US" sz="1800" b="1">
                          <a:effectLst/>
                        </a:rPr>
                        <a:t>Example</a:t>
                      </a:r>
                      <a:endParaRPr lang="en-US" sz="1800">
                        <a:effectLst/>
                      </a:endParaRPr>
                    </a:p>
                  </a:txBody>
                  <a:tcPr marL="73811"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A CSV file with 10,000 customer records.</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Rows where Age &gt; 30 or a 70% random sample for training.</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276431504"/>
                  </a:ext>
                </a:extLst>
              </a:tr>
              <a:tr h="818077">
                <a:tc>
                  <a:txBody>
                    <a:bodyPr/>
                    <a:lstStyle/>
                    <a:p>
                      <a:r>
                        <a:rPr lang="en-US" sz="1800" b="1">
                          <a:effectLst/>
                        </a:rPr>
                        <a:t>In Decision Trees</a:t>
                      </a:r>
                      <a:endParaRPr lang="en-US" sz="1800">
                        <a:effectLst/>
                      </a:endParaRPr>
                    </a:p>
                  </a:txBody>
                  <a:tcPr marL="73811"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a:effectLst/>
                        </a:rPr>
                        <a:t>Original data (df).</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800" dirty="0">
                          <a:effectLst/>
                        </a:rPr>
                        <a:t>Temporary splits (subset1, subset2) during tree construction.</a:t>
                      </a:r>
                    </a:p>
                  </a:txBody>
                  <a:tcPr marL="76887" marR="76887" marT="76887" marB="7688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25232847"/>
                  </a:ext>
                </a:extLst>
              </a:tr>
            </a:tbl>
          </a:graphicData>
        </a:graphic>
      </p:graphicFrame>
    </p:spTree>
    <p:extLst>
      <p:ext uri="{BB962C8B-B14F-4D97-AF65-F5344CB8AC3E}">
        <p14:creationId xmlns:p14="http://schemas.microsoft.com/office/powerpoint/2010/main" val="68280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8C56-E887-9F22-DF72-C5CF59E17D1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Visualization of Key Concepts</a:t>
            </a:r>
            <a:endParaRPr lang="en-US"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D27B840-1202-A379-73C4-3740FEE7D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131" y="1846263"/>
            <a:ext cx="7018063" cy="4022725"/>
          </a:xfrm>
        </p:spPr>
      </p:pic>
    </p:spTree>
    <p:extLst>
      <p:ext uri="{BB962C8B-B14F-4D97-AF65-F5344CB8AC3E}">
        <p14:creationId xmlns:p14="http://schemas.microsoft.com/office/powerpoint/2010/main" val="501520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DDAE-6F07-4D32-38A1-8AE86BD43171}"/>
              </a:ext>
            </a:extLst>
          </p:cNvPr>
          <p:cNvSpPr>
            <a:spLocks noGrp="1"/>
          </p:cNvSpPr>
          <p:nvPr>
            <p:ph type="title"/>
          </p:nvPr>
        </p:nvSpPr>
        <p:spPr/>
        <p:txBody>
          <a:bodyPr/>
          <a:lstStyle/>
          <a:p>
            <a:r>
              <a:rPr lang="en-US" b="1" dirty="0"/>
              <a:t>CART Dataflow:</a:t>
            </a:r>
            <a:endParaRPr lang="en-US" dirty="0"/>
          </a:p>
        </p:txBody>
      </p:sp>
      <p:pic>
        <p:nvPicPr>
          <p:cNvPr id="5" name="Content Placeholder 4">
            <a:extLst>
              <a:ext uri="{FF2B5EF4-FFF2-40B4-BE49-F238E27FC236}">
                <a16:creationId xmlns:a16="http://schemas.microsoft.com/office/drawing/2014/main" id="{BE8C8192-91A7-AFD6-1BB6-171346E6B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43546"/>
            <a:ext cx="10515600" cy="770907"/>
          </a:xfrm>
        </p:spPr>
      </p:pic>
    </p:spTree>
    <p:extLst>
      <p:ext uri="{BB962C8B-B14F-4D97-AF65-F5344CB8AC3E}">
        <p14:creationId xmlns:p14="http://schemas.microsoft.com/office/powerpoint/2010/main" val="27326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A87-EA17-9BBE-7EDF-6E3278822157}"/>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Modularity in Machine Learning &amp; Programming</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56D53FE-501B-0469-0ADE-B8FE88AD6E6D}"/>
              </a:ext>
            </a:extLst>
          </p:cNvPr>
          <p:cNvSpPr>
            <a:spLocks noGrp="1"/>
          </p:cNvSpPr>
          <p:nvPr>
            <p:ph idx="1"/>
          </p:nvPr>
        </p:nvSpPr>
        <p:spPr>
          <a:xfrm>
            <a:off x="1097280" y="1845734"/>
            <a:ext cx="10058400" cy="3274907"/>
          </a:xfrm>
        </p:spPr>
        <p:txBody>
          <a:bodyPr/>
          <a:lstStyle/>
          <a:p>
            <a:r>
              <a:rPr lang="en-US" b="1" dirty="0"/>
              <a:t>Modularity</a:t>
            </a:r>
            <a:r>
              <a:rPr lang="en-US" dirty="0"/>
              <a:t> is a design principle that breaks a system into independent, interchangeable components (</a:t>
            </a:r>
            <a:r>
              <a:rPr lang="en-US" i="1" dirty="0"/>
              <a:t>modules</a:t>
            </a:r>
            <a:r>
              <a:rPr lang="en-US" dirty="0"/>
              <a:t>), each responsible for a specific task. In machine learning (ML) and software development, it promotes </a:t>
            </a:r>
            <a:r>
              <a:rPr lang="en-US" b="1" dirty="0"/>
              <a:t>readability, reusability, and maintainability</a:t>
            </a:r>
            <a:r>
              <a:rPr lang="en-US" dirty="0"/>
              <a:t>.</a:t>
            </a:r>
          </a:p>
          <a:p>
            <a:r>
              <a:rPr lang="en-US" b="1" dirty="0"/>
              <a:t>Data Loading Module</a:t>
            </a:r>
            <a:endParaRPr lang="en-US" dirty="0"/>
          </a:p>
          <a:p>
            <a:pPr lvl="1"/>
            <a:r>
              <a:rPr lang="en-US" dirty="0"/>
              <a:t>Reads CSV/JSON files → Outputs a </a:t>
            </a:r>
            <a:r>
              <a:rPr lang="en-US" dirty="0" err="1"/>
              <a:t>DataFrame</a:t>
            </a:r>
            <a:r>
              <a:rPr lang="en-US" dirty="0"/>
              <a:t>.</a:t>
            </a:r>
          </a:p>
          <a:p>
            <a:r>
              <a:rPr lang="en-US" b="1" dirty="0"/>
              <a:t>Preprocessing Module</a:t>
            </a:r>
            <a:endParaRPr lang="en-US" dirty="0"/>
          </a:p>
          <a:p>
            <a:pPr lvl="1"/>
            <a:r>
              <a:rPr lang="en-US" dirty="0"/>
              <a:t>Handles missing values, scaling → Outputs clean data.</a:t>
            </a:r>
          </a:p>
          <a:p>
            <a:r>
              <a:rPr lang="en-US" b="1" dirty="0"/>
              <a:t>Model Training Module</a:t>
            </a:r>
            <a:endParaRPr lang="en-US" dirty="0"/>
          </a:p>
          <a:p>
            <a:pPr lvl="1"/>
            <a:r>
              <a:rPr lang="en-US" dirty="0"/>
              <a:t>Accepts cleaned data → Outputs a trained model.</a:t>
            </a:r>
          </a:p>
        </p:txBody>
      </p:sp>
      <p:pic>
        <p:nvPicPr>
          <p:cNvPr id="5" name="Picture 4">
            <a:extLst>
              <a:ext uri="{FF2B5EF4-FFF2-40B4-BE49-F238E27FC236}">
                <a16:creationId xmlns:a16="http://schemas.microsoft.com/office/drawing/2014/main" id="{8C270CD5-C363-952C-EBA0-501697FDF33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97280" y="5413973"/>
            <a:ext cx="10058400" cy="644162"/>
          </a:xfrm>
          <a:prstGeom prst="rect">
            <a:avLst/>
          </a:prstGeom>
        </p:spPr>
      </p:pic>
    </p:spTree>
    <p:extLst>
      <p:ext uri="{BB962C8B-B14F-4D97-AF65-F5344CB8AC3E}">
        <p14:creationId xmlns:p14="http://schemas.microsoft.com/office/powerpoint/2010/main" val="417472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0B52-D105-8360-93AF-6D03160128FD}"/>
              </a:ext>
            </a:extLst>
          </p:cNvPr>
          <p:cNvSpPr>
            <a:spLocks noGrp="1"/>
          </p:cNvSpPr>
          <p:nvPr>
            <p:ph type="title"/>
          </p:nvPr>
        </p:nvSpPr>
        <p:spPr>
          <a:xfrm>
            <a:off x="1097280" y="286603"/>
            <a:ext cx="10058400" cy="734505"/>
          </a:xfrm>
        </p:spPr>
        <p:txBody>
          <a:bodyPr/>
          <a:lstStyle/>
          <a:p>
            <a:r>
              <a:rPr lang="en-US" b="1" dirty="0"/>
              <a:t>What is a Threshold?</a:t>
            </a:r>
            <a:endParaRPr lang="en-US" dirty="0"/>
          </a:p>
        </p:txBody>
      </p:sp>
      <p:sp>
        <p:nvSpPr>
          <p:cNvPr id="3" name="Content Placeholder 2">
            <a:extLst>
              <a:ext uri="{FF2B5EF4-FFF2-40B4-BE49-F238E27FC236}">
                <a16:creationId xmlns:a16="http://schemas.microsoft.com/office/drawing/2014/main" id="{07715294-C0D0-FAFF-4A5F-B871C4EA50B3}"/>
              </a:ext>
            </a:extLst>
          </p:cNvPr>
          <p:cNvSpPr>
            <a:spLocks noGrp="1"/>
          </p:cNvSpPr>
          <p:nvPr>
            <p:ph idx="1"/>
          </p:nvPr>
        </p:nvSpPr>
        <p:spPr>
          <a:xfrm>
            <a:off x="1214974" y="922280"/>
            <a:ext cx="10058400" cy="843146"/>
          </a:xfrm>
        </p:spPr>
        <p:txBody>
          <a:bodyPr>
            <a:normAutofit fontScale="85000" lnSpcReduction="10000"/>
          </a:bodyPr>
          <a:lstStyle/>
          <a:p>
            <a:pPr>
              <a:lnSpc>
                <a:spcPct val="150000"/>
              </a:lnSpc>
            </a:pPr>
            <a:r>
              <a:rPr lang="en-US" dirty="0">
                <a:solidFill>
                  <a:schemeClr val="tx1"/>
                </a:solidFill>
              </a:rPr>
              <a:t>A threshold is a predefined cutoff value used to make decisions in ML models. It converts raw model outputs (probabilities, scores) into actionable predictions or classifications.</a:t>
            </a:r>
          </a:p>
          <a:p>
            <a:pPr>
              <a:lnSpc>
                <a:spcPct val="150000"/>
              </a:lnSpc>
            </a:pPr>
            <a:endParaRPr lang="en-US" dirty="0"/>
          </a:p>
        </p:txBody>
      </p:sp>
      <p:graphicFrame>
        <p:nvGraphicFramePr>
          <p:cNvPr id="4" name="Table 3">
            <a:extLst>
              <a:ext uri="{FF2B5EF4-FFF2-40B4-BE49-F238E27FC236}">
                <a16:creationId xmlns:a16="http://schemas.microsoft.com/office/drawing/2014/main" id="{22717B43-85DC-8603-0E61-AD424DF6CD3B}"/>
              </a:ext>
            </a:extLst>
          </p:cNvPr>
          <p:cNvGraphicFramePr>
            <a:graphicFrameLocks noGrp="1"/>
          </p:cNvGraphicFramePr>
          <p:nvPr>
            <p:extLst>
              <p:ext uri="{D42A27DB-BD31-4B8C-83A1-F6EECF244321}">
                <p14:modId xmlns:p14="http://schemas.microsoft.com/office/powerpoint/2010/main" val="3983320705"/>
              </p:ext>
            </p:extLst>
          </p:nvPr>
        </p:nvGraphicFramePr>
        <p:xfrm>
          <a:off x="1097280" y="2532273"/>
          <a:ext cx="10293789" cy="3575463"/>
        </p:xfrm>
        <a:graphic>
          <a:graphicData uri="http://schemas.openxmlformats.org/drawingml/2006/table">
            <a:tbl>
              <a:tblPr>
                <a:tableStyleId>{BC89EF96-8CEA-46FF-86C4-4CE0E7609802}</a:tableStyleId>
              </a:tblPr>
              <a:tblGrid>
                <a:gridCol w="2161696">
                  <a:extLst>
                    <a:ext uri="{9D8B030D-6E8A-4147-A177-3AD203B41FA5}">
                      <a16:colId xmlns:a16="http://schemas.microsoft.com/office/drawing/2014/main" val="3086318211"/>
                    </a:ext>
                  </a:extLst>
                </a:gridCol>
                <a:gridCol w="5404240">
                  <a:extLst>
                    <a:ext uri="{9D8B030D-6E8A-4147-A177-3AD203B41FA5}">
                      <a16:colId xmlns:a16="http://schemas.microsoft.com/office/drawing/2014/main" val="3559592813"/>
                    </a:ext>
                  </a:extLst>
                </a:gridCol>
                <a:gridCol w="2727853">
                  <a:extLst>
                    <a:ext uri="{9D8B030D-6E8A-4147-A177-3AD203B41FA5}">
                      <a16:colId xmlns:a16="http://schemas.microsoft.com/office/drawing/2014/main" val="2872847149"/>
                    </a:ext>
                  </a:extLst>
                </a:gridCol>
              </a:tblGrid>
              <a:tr h="323181">
                <a:tc>
                  <a:txBody>
                    <a:bodyPr/>
                    <a:lstStyle/>
                    <a:p>
                      <a:pPr algn="l"/>
                      <a:r>
                        <a:rPr lang="en-US" sz="1400" b="1">
                          <a:solidFill>
                            <a:srgbClr val="404040"/>
                          </a:solidFill>
                          <a:effectLst/>
                        </a:rPr>
                        <a:t>Application</a:t>
                      </a:r>
                    </a:p>
                  </a:txBody>
                  <a:tcPr marL="73811" marR="76887" marT="76887" marB="76887" anchor="ctr"/>
                </a:tc>
                <a:tc>
                  <a:txBody>
                    <a:bodyPr/>
                    <a:lstStyle/>
                    <a:p>
                      <a:pPr algn="l"/>
                      <a:r>
                        <a:rPr lang="en-US" sz="1400" b="1" dirty="0">
                          <a:solidFill>
                            <a:srgbClr val="404040"/>
                          </a:solidFill>
                          <a:effectLst/>
                        </a:rPr>
                        <a:t>How Threshold is Used</a:t>
                      </a:r>
                    </a:p>
                  </a:txBody>
                  <a:tcPr marL="76887" marR="76887" marT="76887" marB="76887" anchor="ctr"/>
                </a:tc>
                <a:tc>
                  <a:txBody>
                    <a:bodyPr/>
                    <a:lstStyle/>
                    <a:p>
                      <a:pPr algn="l"/>
                      <a:r>
                        <a:rPr lang="en-US" sz="1400" b="1">
                          <a:solidFill>
                            <a:srgbClr val="404040"/>
                          </a:solidFill>
                          <a:effectLst/>
                        </a:rPr>
                        <a:t>Example</a:t>
                      </a:r>
                    </a:p>
                  </a:txBody>
                  <a:tcPr marL="76887" marR="76887" marT="76887" marB="76887" anchor="ctr"/>
                </a:tc>
                <a:extLst>
                  <a:ext uri="{0D108BD9-81ED-4DB2-BD59-A6C34878D82A}">
                    <a16:rowId xmlns:a16="http://schemas.microsoft.com/office/drawing/2014/main" val="2150889757"/>
                  </a:ext>
                </a:extLst>
              </a:tr>
              <a:tr h="513912">
                <a:tc>
                  <a:txBody>
                    <a:bodyPr/>
                    <a:lstStyle/>
                    <a:p>
                      <a:r>
                        <a:rPr lang="en-US" sz="1400" b="1" dirty="0">
                          <a:effectLst/>
                        </a:rPr>
                        <a:t>Binary Classification</a:t>
                      </a:r>
                      <a:endParaRPr lang="en-US" sz="1400" dirty="0">
                        <a:effectLst/>
                      </a:endParaRPr>
                    </a:p>
                  </a:txBody>
                  <a:tcPr marL="73811" marR="76887" marT="76887" marB="76887" anchor="ctr"/>
                </a:tc>
                <a:tc>
                  <a:txBody>
                    <a:bodyPr/>
                    <a:lstStyle/>
                    <a:p>
                      <a:r>
                        <a:rPr lang="en-US" sz="1400" dirty="0">
                          <a:effectLst/>
                        </a:rPr>
                        <a:t>Converts probabilities (0–1) to class labels (0/1).</a:t>
                      </a:r>
                    </a:p>
                  </a:txBody>
                  <a:tcPr marL="76887" marR="76887" marT="76887" marB="76887" anchor="ctr"/>
                </a:tc>
                <a:tc>
                  <a:txBody>
                    <a:bodyPr/>
                    <a:lstStyle/>
                    <a:p>
                      <a:r>
                        <a:rPr lang="en-US" sz="1400">
                          <a:effectLst/>
                        </a:rPr>
                        <a:t>Spam detection (≥0.5 = "Spam").</a:t>
                      </a:r>
                    </a:p>
                  </a:txBody>
                  <a:tcPr marL="76887" marR="76887" marT="76887" marB="76887" anchor="ctr"/>
                </a:tc>
                <a:extLst>
                  <a:ext uri="{0D108BD9-81ED-4DB2-BD59-A6C34878D82A}">
                    <a16:rowId xmlns:a16="http://schemas.microsoft.com/office/drawing/2014/main" val="4057072609"/>
                  </a:ext>
                </a:extLst>
              </a:tr>
              <a:tr h="704641">
                <a:tc>
                  <a:txBody>
                    <a:bodyPr/>
                    <a:lstStyle/>
                    <a:p>
                      <a:r>
                        <a:rPr lang="en-US" sz="1400" b="1">
                          <a:effectLst/>
                        </a:rPr>
                        <a:t>Medical Diagnosis</a:t>
                      </a:r>
                      <a:endParaRPr lang="en-US" sz="1400">
                        <a:effectLst/>
                      </a:endParaRPr>
                    </a:p>
                  </a:txBody>
                  <a:tcPr marL="73811" marR="76887" marT="76887" marB="76887" anchor="ctr"/>
                </a:tc>
                <a:tc>
                  <a:txBody>
                    <a:bodyPr/>
                    <a:lstStyle/>
                    <a:p>
                      <a:r>
                        <a:rPr lang="en-US" sz="1400">
                          <a:effectLst/>
                        </a:rPr>
                        <a:t>Balances sensitivity/specificity (e.g., lower threshold to catch more diseases).</a:t>
                      </a:r>
                    </a:p>
                  </a:txBody>
                  <a:tcPr marL="76887" marR="76887" marT="76887" marB="76887" anchor="ctr"/>
                </a:tc>
                <a:tc>
                  <a:txBody>
                    <a:bodyPr/>
                    <a:lstStyle/>
                    <a:p>
                      <a:r>
                        <a:rPr lang="en-US" sz="1400">
                          <a:effectLst/>
                        </a:rPr>
                        <a:t>Cancer screening (≥0.3 = "Positive").</a:t>
                      </a:r>
                    </a:p>
                  </a:txBody>
                  <a:tcPr marL="76887" marR="76887" marT="76887" marB="76887" anchor="ctr"/>
                </a:tc>
                <a:extLst>
                  <a:ext uri="{0D108BD9-81ED-4DB2-BD59-A6C34878D82A}">
                    <a16:rowId xmlns:a16="http://schemas.microsoft.com/office/drawing/2014/main" val="3367411624"/>
                  </a:ext>
                </a:extLst>
              </a:tr>
              <a:tr h="704641">
                <a:tc>
                  <a:txBody>
                    <a:bodyPr/>
                    <a:lstStyle/>
                    <a:p>
                      <a:r>
                        <a:rPr lang="en-US" sz="1400" b="1">
                          <a:effectLst/>
                        </a:rPr>
                        <a:t>Recommendation Systems</a:t>
                      </a:r>
                      <a:endParaRPr lang="en-US" sz="1400">
                        <a:effectLst/>
                      </a:endParaRPr>
                    </a:p>
                  </a:txBody>
                  <a:tcPr marL="73811" marR="76887" marT="76887" marB="76887" anchor="ctr"/>
                </a:tc>
                <a:tc>
                  <a:txBody>
                    <a:bodyPr/>
                    <a:lstStyle/>
                    <a:p>
                      <a:r>
                        <a:rPr lang="en-US" sz="1400">
                          <a:effectLst/>
                        </a:rPr>
                        <a:t>Filters items by relevance score (e.g., recommend if predicted rating ≥ 4/5).</a:t>
                      </a:r>
                    </a:p>
                  </a:txBody>
                  <a:tcPr marL="76887" marR="76887" marT="76887" marB="76887" anchor="ctr"/>
                </a:tc>
                <a:tc>
                  <a:txBody>
                    <a:bodyPr/>
                    <a:lstStyle/>
                    <a:p>
                      <a:r>
                        <a:rPr lang="en-US" sz="1400">
                          <a:effectLst/>
                        </a:rPr>
                        <a:t>Netflix movie suggestions.</a:t>
                      </a:r>
                    </a:p>
                  </a:txBody>
                  <a:tcPr marL="76887" marR="76887" marT="76887" marB="76887" anchor="ctr"/>
                </a:tc>
                <a:extLst>
                  <a:ext uri="{0D108BD9-81ED-4DB2-BD59-A6C34878D82A}">
                    <a16:rowId xmlns:a16="http://schemas.microsoft.com/office/drawing/2014/main" val="1511524874"/>
                  </a:ext>
                </a:extLst>
              </a:tr>
              <a:tr h="704641">
                <a:tc>
                  <a:txBody>
                    <a:bodyPr/>
                    <a:lstStyle/>
                    <a:p>
                      <a:r>
                        <a:rPr lang="en-US" sz="1400" b="1">
                          <a:effectLst/>
                        </a:rPr>
                        <a:t>Autonomous Vehicles</a:t>
                      </a:r>
                      <a:endParaRPr lang="en-US" sz="1400">
                        <a:effectLst/>
                      </a:endParaRPr>
                    </a:p>
                  </a:txBody>
                  <a:tcPr marL="73811" marR="76887" marT="76887" marB="76887" anchor="ctr"/>
                </a:tc>
                <a:tc>
                  <a:txBody>
                    <a:bodyPr/>
                    <a:lstStyle/>
                    <a:p>
                      <a:r>
                        <a:rPr lang="en-US" sz="1400">
                          <a:effectLst/>
                        </a:rPr>
                        <a:t>Object detection confidence threshold (e.g., ignore detections with &lt;80% confidence).</a:t>
                      </a:r>
                    </a:p>
                  </a:txBody>
                  <a:tcPr marL="76887" marR="76887" marT="76887" marB="76887" anchor="ctr"/>
                </a:tc>
                <a:tc>
                  <a:txBody>
                    <a:bodyPr/>
                    <a:lstStyle/>
                    <a:p>
                      <a:r>
                        <a:rPr lang="en-US" sz="1400">
                          <a:effectLst/>
                        </a:rPr>
                        <a:t>Tesla’s pedestrian detection.</a:t>
                      </a:r>
                    </a:p>
                  </a:txBody>
                  <a:tcPr marL="76887" marR="76887" marT="76887" marB="76887" anchor="ctr"/>
                </a:tc>
                <a:extLst>
                  <a:ext uri="{0D108BD9-81ED-4DB2-BD59-A6C34878D82A}">
                    <a16:rowId xmlns:a16="http://schemas.microsoft.com/office/drawing/2014/main" val="2104492542"/>
                  </a:ext>
                </a:extLst>
              </a:tr>
              <a:tr h="513912">
                <a:tc>
                  <a:txBody>
                    <a:bodyPr/>
                    <a:lstStyle/>
                    <a:p>
                      <a:r>
                        <a:rPr lang="en-US" sz="1400" b="1">
                          <a:effectLst/>
                        </a:rPr>
                        <a:t>Natural Language Processing</a:t>
                      </a:r>
                      <a:endParaRPr lang="en-US" sz="1400">
                        <a:effectLst/>
                      </a:endParaRPr>
                    </a:p>
                  </a:txBody>
                  <a:tcPr marL="73811" marR="76887" marT="76887" marB="76887" anchor="ctr"/>
                </a:tc>
                <a:tc>
                  <a:txBody>
                    <a:bodyPr/>
                    <a:lstStyle/>
                    <a:p>
                      <a:r>
                        <a:rPr lang="en-US" sz="1400" dirty="0">
                          <a:effectLst/>
                        </a:rPr>
                        <a:t>Discards low-confidence intent classifications in chatbots.</a:t>
                      </a:r>
                    </a:p>
                  </a:txBody>
                  <a:tcPr marL="76887" marR="76887" marT="76887" marB="76887" anchor="ctr"/>
                </a:tc>
                <a:tc>
                  <a:txBody>
                    <a:bodyPr/>
                    <a:lstStyle/>
                    <a:p>
                      <a:r>
                        <a:rPr lang="en-US" sz="1400" dirty="0">
                          <a:effectLst/>
                        </a:rPr>
                        <a:t>Customer support bots.</a:t>
                      </a:r>
                    </a:p>
                  </a:txBody>
                  <a:tcPr marL="76887" marR="76887" marT="76887" marB="76887" anchor="ctr"/>
                </a:tc>
                <a:extLst>
                  <a:ext uri="{0D108BD9-81ED-4DB2-BD59-A6C34878D82A}">
                    <a16:rowId xmlns:a16="http://schemas.microsoft.com/office/drawing/2014/main" val="3423968984"/>
                  </a:ext>
                </a:extLst>
              </a:tr>
            </a:tbl>
          </a:graphicData>
        </a:graphic>
      </p:graphicFrame>
      <p:sp>
        <p:nvSpPr>
          <p:cNvPr id="6" name="TextBox 5">
            <a:extLst>
              <a:ext uri="{FF2B5EF4-FFF2-40B4-BE49-F238E27FC236}">
                <a16:creationId xmlns:a16="http://schemas.microsoft.com/office/drawing/2014/main" id="{C711A697-36E5-191A-17E7-DB500E6444BD}"/>
              </a:ext>
            </a:extLst>
          </p:cNvPr>
          <p:cNvSpPr txBox="1"/>
          <p:nvPr/>
        </p:nvSpPr>
        <p:spPr>
          <a:xfrm>
            <a:off x="1029832" y="2031771"/>
            <a:ext cx="6097508" cy="369332"/>
          </a:xfrm>
          <a:prstGeom prst="rect">
            <a:avLst/>
          </a:prstGeom>
          <a:noFill/>
        </p:spPr>
        <p:txBody>
          <a:bodyPr wrap="square">
            <a:spAutoFit/>
          </a:bodyPr>
          <a:lstStyle/>
          <a:p>
            <a:pPr algn="l">
              <a:spcBef>
                <a:spcPts val="1372"/>
              </a:spcBef>
              <a:spcAft>
                <a:spcPts val="1029"/>
              </a:spcAft>
            </a:pPr>
            <a:r>
              <a:rPr lang="en-US" b="1" i="0" u="sng" dirty="0">
                <a:solidFill>
                  <a:srgbClr val="002060"/>
                </a:solidFill>
                <a:effectLst>
                  <a:outerShdw blurRad="38100" dist="38100" dir="2700000" algn="tl">
                    <a:srgbClr val="000000">
                      <a:alpha val="43137"/>
                    </a:srgbClr>
                  </a:outerShdw>
                </a:effectLst>
                <a:latin typeface="quote-cjk-patch"/>
              </a:rPr>
              <a:t>Applications of Thresholds in ML</a:t>
            </a:r>
            <a:endParaRPr lang="en-US" b="0" i="0" u="sng" dirty="0">
              <a:solidFill>
                <a:srgbClr val="002060"/>
              </a:solidFill>
              <a:effectLst>
                <a:outerShdw blurRad="38100" dist="38100" dir="2700000" algn="tl">
                  <a:srgbClr val="000000">
                    <a:alpha val="43137"/>
                  </a:srgbClr>
                </a:outerShdw>
              </a:effectLst>
              <a:latin typeface="quote-cjk-patch"/>
            </a:endParaRPr>
          </a:p>
        </p:txBody>
      </p:sp>
    </p:spTree>
    <p:extLst>
      <p:ext uri="{BB962C8B-B14F-4D97-AF65-F5344CB8AC3E}">
        <p14:creationId xmlns:p14="http://schemas.microsoft.com/office/powerpoint/2010/main" val="403839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1277-48AF-51B1-F040-5430E29ADFF4}"/>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CART Implementation Continue…</a:t>
            </a:r>
          </a:p>
        </p:txBody>
      </p:sp>
      <p:sp>
        <p:nvSpPr>
          <p:cNvPr id="3" name="Content Placeholder 2">
            <a:extLst>
              <a:ext uri="{FF2B5EF4-FFF2-40B4-BE49-F238E27FC236}">
                <a16:creationId xmlns:a16="http://schemas.microsoft.com/office/drawing/2014/main" id="{732031C7-9858-F027-DDF2-44D22CEBA897}"/>
              </a:ext>
            </a:extLst>
          </p:cNvPr>
          <p:cNvSpPr>
            <a:spLocks noGrp="1"/>
          </p:cNvSpPr>
          <p:nvPr>
            <p:ph idx="1"/>
          </p:nvPr>
        </p:nvSpPr>
        <p:spPr/>
        <p:txBody>
          <a:bodyPr>
            <a:normAutofit lnSpcReduction="10000"/>
          </a:bodyPr>
          <a:lstStyle/>
          <a:p>
            <a:r>
              <a:rPr lang="en-US" sz="3200" dirty="0"/>
              <a:t>The data flow in this decision tree implementation follows a top-down recursive splitting approach, beginning with data loading and preprocessing before constructing the tree structure. </a:t>
            </a:r>
          </a:p>
          <a:p>
            <a:r>
              <a:rPr lang="en-US" sz="3200" dirty="0"/>
              <a:t>Initially, the script loads the dataset into a Pandas </a:t>
            </a:r>
            <a:r>
              <a:rPr lang="en-US" sz="3200" b="1" i="1" dirty="0" err="1"/>
              <a:t>DataFrame</a:t>
            </a:r>
            <a:r>
              <a:rPr lang="en-US" sz="3200" b="1" i="1" dirty="0"/>
              <a:t> (`</a:t>
            </a:r>
            <a:r>
              <a:rPr lang="en-US" sz="3200" b="1" i="1" dirty="0" err="1"/>
              <a:t>df</a:t>
            </a:r>
            <a:r>
              <a:rPr lang="en-US" sz="3200" b="1" i="1" dirty="0"/>
              <a:t>`) </a:t>
            </a:r>
            <a:r>
              <a:rPr lang="en-US" sz="3200" dirty="0"/>
              <a:t>and identifies the target column through flexible name matching. It then analyzes feature types, storing them in </a:t>
            </a:r>
            <a:r>
              <a:rPr lang="en-US" sz="3200" b="1" i="1" dirty="0" err="1"/>
              <a:t>dataset_features</a:t>
            </a:r>
            <a:r>
              <a:rPr lang="en-US" sz="3200" dirty="0"/>
              <a:t>, and validates the algorithm choice (classification/regression).</a:t>
            </a:r>
          </a:p>
        </p:txBody>
      </p:sp>
    </p:spTree>
    <p:extLst>
      <p:ext uri="{BB962C8B-B14F-4D97-AF65-F5344CB8AC3E}">
        <p14:creationId xmlns:p14="http://schemas.microsoft.com/office/powerpoint/2010/main" val="3426285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D03B-7629-007A-6621-1D342E8E0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E15B6-3864-77B2-89E5-409DB6AB107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CART Implementation Continue…</a:t>
            </a:r>
          </a:p>
        </p:txBody>
      </p:sp>
      <p:sp>
        <p:nvSpPr>
          <p:cNvPr id="3" name="Content Placeholder 2">
            <a:extLst>
              <a:ext uri="{FF2B5EF4-FFF2-40B4-BE49-F238E27FC236}">
                <a16:creationId xmlns:a16="http://schemas.microsoft.com/office/drawing/2014/main" id="{73608781-195C-E3B1-7D7E-0B1877268F1D}"/>
              </a:ext>
            </a:extLst>
          </p:cNvPr>
          <p:cNvSpPr>
            <a:spLocks noGrp="1"/>
          </p:cNvSpPr>
          <p:nvPr>
            <p:ph idx="1"/>
          </p:nvPr>
        </p:nvSpPr>
        <p:spPr/>
        <p:txBody>
          <a:bodyPr>
            <a:normAutofit lnSpcReduction="10000"/>
          </a:bodyPr>
          <a:lstStyle/>
          <a:p>
            <a:r>
              <a:rPr lang="en-US" sz="3200" dirty="0"/>
              <a:t>For numeric features</a:t>
            </a:r>
            <a:r>
              <a:rPr lang="en-US" sz="3200" b="1" dirty="0"/>
              <a:t>, </a:t>
            </a:r>
            <a:r>
              <a:rPr lang="en-US" sz="3200" b="1" i="1" dirty="0" err="1"/>
              <a:t>processContinousFeatures</a:t>
            </a:r>
            <a:r>
              <a:rPr lang="en-US" sz="3200" b="1" i="1" dirty="0"/>
              <a:t>() </a:t>
            </a:r>
            <a:r>
              <a:rPr lang="en-US" sz="3200" dirty="0"/>
              <a:t>dynamically determines optimal thresholds, converting them into categorical bins (e.g., "≤25.4" or "&gt;25.4") using Gini impurity (classification) or standard deviation reduction (regression). </a:t>
            </a:r>
          </a:p>
          <a:p>
            <a:r>
              <a:rPr lang="en-US" sz="3200" dirty="0"/>
              <a:t>The </a:t>
            </a:r>
            <a:r>
              <a:rPr lang="en-US" sz="3200" b="1" i="1" dirty="0" err="1"/>
              <a:t>findDecision</a:t>
            </a:r>
            <a:r>
              <a:rPr lang="en-US" sz="3200" b="1" i="1" dirty="0"/>
              <a:t>() </a:t>
            </a:r>
            <a:r>
              <a:rPr lang="en-US" sz="3200" dirty="0"/>
              <a:t>function evaluates all features to select the best split based on these metrics, while </a:t>
            </a:r>
            <a:r>
              <a:rPr lang="en-US" sz="3200" b="1" i="1" dirty="0" err="1"/>
              <a:t>buildDecisionTree</a:t>
            </a:r>
            <a:r>
              <a:rPr lang="en-US" sz="3200" b="1" i="1" dirty="0"/>
              <a:t>() </a:t>
            </a:r>
            <a:r>
              <a:rPr lang="en-US" sz="3200" dirty="0"/>
              <a:t>recursively partitions the data, printing rules at each node. </a:t>
            </a:r>
          </a:p>
          <a:p>
            <a:endParaRPr lang="en-US" sz="3200" dirty="0"/>
          </a:p>
        </p:txBody>
      </p:sp>
    </p:spTree>
    <p:extLst>
      <p:ext uri="{BB962C8B-B14F-4D97-AF65-F5344CB8AC3E}">
        <p14:creationId xmlns:p14="http://schemas.microsoft.com/office/powerpoint/2010/main" val="414962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4738A-60D9-AAB1-362B-C21645095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9B5BC-48AC-146D-9EDC-19740ABBCF3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CART Implementation</a:t>
            </a:r>
            <a:endParaRPr lang="en-US" dirty="0"/>
          </a:p>
        </p:txBody>
      </p:sp>
      <p:sp>
        <p:nvSpPr>
          <p:cNvPr id="3" name="Content Placeholder 2">
            <a:extLst>
              <a:ext uri="{FF2B5EF4-FFF2-40B4-BE49-F238E27FC236}">
                <a16:creationId xmlns:a16="http://schemas.microsoft.com/office/drawing/2014/main" id="{9B20DB68-A2B9-899E-8CC7-6EAF1B18D433}"/>
              </a:ext>
            </a:extLst>
          </p:cNvPr>
          <p:cNvSpPr>
            <a:spLocks noGrp="1"/>
          </p:cNvSpPr>
          <p:nvPr>
            <p:ph idx="1"/>
          </p:nvPr>
        </p:nvSpPr>
        <p:spPr/>
        <p:txBody>
          <a:bodyPr>
            <a:normAutofit/>
          </a:bodyPr>
          <a:lstStyle/>
          <a:p>
            <a:r>
              <a:rPr lang="en-US" sz="2800" dirty="0"/>
              <a:t>The recursion terminates when meeting leaf conditions: pure nodes (classification), sufficiently small standard deviation (regression), or exhausted features. Throughout this flow, temporary </a:t>
            </a:r>
            <a:r>
              <a:rPr lang="en-US" sz="2800" dirty="0" err="1"/>
              <a:t>DataFrames</a:t>
            </a:r>
            <a:r>
              <a:rPr lang="en-US" sz="2800" dirty="0"/>
              <a:t> (`subset1`, `subset2`, `</a:t>
            </a:r>
            <a:r>
              <a:rPr lang="en-US" sz="2800" dirty="0" err="1"/>
              <a:t>temp_df</a:t>
            </a:r>
            <a:r>
              <a:rPr lang="en-US" sz="2800" dirty="0"/>
              <a:t>`) handle data splits without modifying the original dataset, ensuring clean separation of training logic from data storage. </a:t>
            </a:r>
          </a:p>
          <a:p>
            <a:r>
              <a:rPr lang="en-US" sz="2800" dirty="0"/>
              <a:t>The process emphasizes modularity, with impurity calculations, threshold selection, and tree construction isolated in dedicated functions, making the workflow both interpretable and extensible.</a:t>
            </a:r>
          </a:p>
        </p:txBody>
      </p:sp>
    </p:spTree>
    <p:extLst>
      <p:ext uri="{BB962C8B-B14F-4D97-AF65-F5344CB8AC3E}">
        <p14:creationId xmlns:p14="http://schemas.microsoft.com/office/powerpoint/2010/main" val="3417048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isabled Person Running Marathon: Over ...">
            <a:extLst>
              <a:ext uri="{FF2B5EF4-FFF2-40B4-BE49-F238E27FC236}">
                <a16:creationId xmlns:a16="http://schemas.microsoft.com/office/drawing/2014/main" id="{FF9CD62B-436C-C861-BEAA-A03DECB7926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b="7065"/>
          <a:stretch>
            <a:fillRect/>
          </a:stretch>
        </p:blipFill>
        <p:spPr bwMode="auto">
          <a:xfrm>
            <a:off x="7166839" y="227988"/>
            <a:ext cx="3988841" cy="39988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4228C4-4A87-7173-DE5F-16F66985EC3C}"/>
              </a:ext>
            </a:extLst>
          </p:cNvPr>
          <p:cNvSpPr>
            <a:spLocks noGrp="1"/>
          </p:cNvSpPr>
          <p:nvPr>
            <p:ph type="title"/>
          </p:nvPr>
        </p:nvSpPr>
        <p:spPr/>
        <p:txBody>
          <a:bodyPr>
            <a:noAutofit/>
          </a:bodyPr>
          <a:lstStyle/>
          <a:p>
            <a:r>
              <a:rPr lang="en-US" sz="13400" dirty="0"/>
              <a:t>Coding Marathon</a:t>
            </a:r>
          </a:p>
        </p:txBody>
      </p:sp>
      <p:sp>
        <p:nvSpPr>
          <p:cNvPr id="3" name="Text Placeholder 2">
            <a:extLst>
              <a:ext uri="{FF2B5EF4-FFF2-40B4-BE49-F238E27FC236}">
                <a16:creationId xmlns:a16="http://schemas.microsoft.com/office/drawing/2014/main" id="{B3E2D0D1-1152-B5E4-EE0D-9322829274D8}"/>
              </a:ext>
            </a:extLst>
          </p:cNvPr>
          <p:cNvSpPr>
            <a:spLocks noGrp="1"/>
          </p:cNvSpPr>
          <p:nvPr>
            <p:ph type="body" idx="1"/>
          </p:nvPr>
        </p:nvSpPr>
        <p:spPr/>
        <p:txBody>
          <a:bodyPr>
            <a:normAutofit/>
          </a:bodyPr>
          <a:lstStyle/>
          <a:p>
            <a:r>
              <a:rPr lang="en-US" sz="6000" dirty="0"/>
              <a:t>Let's div deep into code</a:t>
            </a:r>
          </a:p>
        </p:txBody>
      </p:sp>
    </p:spTree>
    <p:extLst>
      <p:ext uri="{BB962C8B-B14F-4D97-AF65-F5344CB8AC3E}">
        <p14:creationId xmlns:p14="http://schemas.microsoft.com/office/powerpoint/2010/main" val="196580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29AD-41E0-24D0-BD50-929CA614B4B2}"/>
              </a:ext>
            </a:extLst>
          </p:cNvPr>
          <p:cNvSpPr>
            <a:spLocks noGrp="1"/>
          </p:cNvSpPr>
          <p:nvPr>
            <p:ph type="title"/>
          </p:nvPr>
        </p:nvSpPr>
        <p:spPr>
          <a:xfrm>
            <a:off x="669956" y="286603"/>
            <a:ext cx="10058400" cy="1450757"/>
          </a:xfrm>
        </p:spPr>
        <p:txBody>
          <a:bodyPr/>
          <a:lstStyle/>
          <a:p>
            <a:r>
              <a:rPr lang="en-US" b="1" dirty="0">
                <a:effectLst>
                  <a:outerShdw blurRad="38100" dist="38100" dir="2700000" algn="tl">
                    <a:srgbClr val="000000">
                      <a:alpha val="43137"/>
                    </a:srgbClr>
                  </a:outerShdw>
                </a:effectLst>
              </a:rPr>
              <a:t>Types of Datasets</a:t>
            </a:r>
            <a:endParaRPr lang="en-US"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F66C84-34C6-A1D1-DFDA-C5F2D32DC778}"/>
              </a:ext>
            </a:extLst>
          </p:cNvPr>
          <p:cNvGraphicFramePr>
            <a:graphicFrameLocks noGrp="1"/>
          </p:cNvGraphicFramePr>
          <p:nvPr>
            <p:ph idx="1"/>
            <p:extLst>
              <p:ext uri="{D42A27DB-BD31-4B8C-83A1-F6EECF244321}">
                <p14:modId xmlns:p14="http://schemas.microsoft.com/office/powerpoint/2010/main" val="4072209081"/>
              </p:ext>
            </p:extLst>
          </p:nvPr>
        </p:nvGraphicFramePr>
        <p:xfrm>
          <a:off x="669956" y="1846263"/>
          <a:ext cx="11063336" cy="4199513"/>
        </p:xfrm>
        <a:graphic>
          <a:graphicData uri="http://schemas.openxmlformats.org/drawingml/2006/table">
            <a:tbl>
              <a:tblPr/>
              <a:tblGrid>
                <a:gridCol w="1539090">
                  <a:extLst>
                    <a:ext uri="{9D8B030D-6E8A-4147-A177-3AD203B41FA5}">
                      <a16:colId xmlns:a16="http://schemas.microsoft.com/office/drawing/2014/main" val="1706706969"/>
                    </a:ext>
                  </a:extLst>
                </a:gridCol>
                <a:gridCol w="5031199">
                  <a:extLst>
                    <a:ext uri="{9D8B030D-6E8A-4147-A177-3AD203B41FA5}">
                      <a16:colId xmlns:a16="http://schemas.microsoft.com/office/drawing/2014/main" val="330684648"/>
                    </a:ext>
                  </a:extLst>
                </a:gridCol>
                <a:gridCol w="4493047">
                  <a:extLst>
                    <a:ext uri="{9D8B030D-6E8A-4147-A177-3AD203B41FA5}">
                      <a16:colId xmlns:a16="http://schemas.microsoft.com/office/drawing/2014/main" val="424637171"/>
                    </a:ext>
                  </a:extLst>
                </a:gridCol>
              </a:tblGrid>
              <a:tr h="215440">
                <a:tc>
                  <a:txBody>
                    <a:bodyPr/>
                    <a:lstStyle/>
                    <a:p>
                      <a:pPr algn="l"/>
                      <a:r>
                        <a:rPr lang="en-US" sz="1400" b="1">
                          <a:solidFill>
                            <a:srgbClr val="404040"/>
                          </a:solidFill>
                          <a:effectLst/>
                        </a:rPr>
                        <a:t>Dataset Type</a:t>
                      </a:r>
                    </a:p>
                  </a:txBody>
                  <a:tcPr marL="42382" marR="44148" marT="44148" marB="44148"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b="1">
                          <a:solidFill>
                            <a:srgbClr val="404040"/>
                          </a:solidFill>
                          <a:effectLst/>
                        </a:rPr>
                        <a:t>Description</a:t>
                      </a:r>
                    </a:p>
                  </a:txBody>
                  <a:tcPr marL="44148" marR="44148" marT="44148" marB="44148"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b="1">
                          <a:solidFill>
                            <a:srgbClr val="404040"/>
                          </a:solidFill>
                          <a:effectLst/>
                        </a:rPr>
                        <a:t>Common Uses</a:t>
                      </a:r>
                    </a:p>
                  </a:txBody>
                  <a:tcPr marL="44148" marR="44148" marT="44148" marB="44148"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586497119"/>
                  </a:ext>
                </a:extLst>
              </a:tr>
              <a:tr h="342585">
                <a:tc>
                  <a:txBody>
                    <a:bodyPr/>
                    <a:lstStyle/>
                    <a:p>
                      <a:r>
                        <a:rPr lang="en-US" sz="1400" b="1">
                          <a:effectLst/>
                        </a:rPr>
                        <a:t>Structured Data</a:t>
                      </a:r>
                      <a:endParaRPr lang="en-US" sz="1400">
                        <a:effectLst/>
                      </a:endParaRPr>
                    </a:p>
                  </a:txBody>
                  <a:tcPr marL="42382" marR="44148" marT="44148" marB="44148"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Tabular data with rows/columns (e.g., CSV, SQL tables).</a:t>
                      </a:r>
                    </a:p>
                  </a:txBody>
                  <a:tcPr marL="44148" marR="44148" marT="44148" marB="44148"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Regression, classification, business analytics.</a:t>
                      </a:r>
                    </a:p>
                  </a:txBody>
                  <a:tcPr marL="44148" marR="44148" marT="44148" marB="44148"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582793097"/>
                  </a:ext>
                </a:extLst>
              </a:tr>
              <a:tr h="342585">
                <a:tc>
                  <a:txBody>
                    <a:bodyPr/>
                    <a:lstStyle/>
                    <a:p>
                      <a:r>
                        <a:rPr lang="en-US" sz="1400" b="1">
                          <a:effectLst/>
                        </a:rPr>
                        <a:t>Unstructured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dirty="0">
                          <a:effectLst/>
                        </a:rPr>
                        <a:t>No predefined format (e.g., text, images, audio).</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NLP, computer vision, speech recognition.</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371212230"/>
                  </a:ext>
                </a:extLst>
              </a:tr>
              <a:tr h="342585">
                <a:tc>
                  <a:txBody>
                    <a:bodyPr/>
                    <a:lstStyle/>
                    <a:p>
                      <a:r>
                        <a:rPr lang="en-US" sz="1400" b="1">
                          <a:effectLst/>
                        </a:rPr>
                        <a:t>Time-Series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Data points indexed by time (e.g., stock prices, sensor logs).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Forecasting (ARIMA, LSTM), anomaly detection.</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132443723"/>
                  </a:ext>
                </a:extLst>
              </a:tr>
              <a:tr h="342585">
                <a:tc>
                  <a:txBody>
                    <a:bodyPr/>
                    <a:lstStyle/>
                    <a:p>
                      <a:r>
                        <a:rPr lang="en-US" sz="1400" b="1" dirty="0">
                          <a:effectLst/>
                        </a:rPr>
                        <a:t>Geospatial Data</a:t>
                      </a:r>
                      <a:endParaRPr lang="en-US" sz="1400" dirty="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Data with geographic attributes (e.g., GPS coordinates, maps).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Route optimization, climate modeling, GIS applications.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805333027"/>
                  </a:ext>
                </a:extLst>
              </a:tr>
              <a:tr h="469730">
                <a:tc>
                  <a:txBody>
                    <a:bodyPr/>
                    <a:lstStyle/>
                    <a:p>
                      <a:r>
                        <a:rPr lang="en-US" sz="1400" b="1">
                          <a:effectLst/>
                        </a:rPr>
                        <a:t>Graph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Nodes and edges (e.g., social networks, recommendation systems).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Fraud detection, social network analysis (PageRank, GNNs).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66464547"/>
                  </a:ext>
                </a:extLst>
              </a:tr>
              <a:tr h="342585">
                <a:tc>
                  <a:txBody>
                    <a:bodyPr/>
                    <a:lstStyle/>
                    <a:p>
                      <a:r>
                        <a:rPr lang="en-US" sz="1400" b="1">
                          <a:effectLst/>
                        </a:rPr>
                        <a:t>Synthetic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Artificially generated data (e.g., GANs, simulations).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Privacy preservation, augmenting small datasets.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286592114"/>
                  </a:ext>
                </a:extLst>
              </a:tr>
              <a:tr h="342585">
                <a:tc>
                  <a:txBody>
                    <a:bodyPr/>
                    <a:lstStyle/>
                    <a:p>
                      <a:r>
                        <a:rPr lang="en-US" sz="1400" b="1">
                          <a:effectLst/>
                        </a:rPr>
                        <a:t>Labeled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Includes target/output values (e.g., "Spam" or "Not Spam").</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Supervised learning (classification/regression).</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81128695"/>
                  </a:ext>
                </a:extLst>
              </a:tr>
              <a:tr h="469730">
                <a:tc>
                  <a:txBody>
                    <a:bodyPr/>
                    <a:lstStyle/>
                    <a:p>
                      <a:r>
                        <a:rPr lang="en-US" sz="1400" b="1">
                          <a:effectLst/>
                        </a:rPr>
                        <a:t>Unlabeled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No target values (e.g., raw text, images).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Clustering (k-means), dimensionality reduction (PCA), self-supervised learning.</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041664673"/>
                  </a:ext>
                </a:extLst>
              </a:tr>
              <a:tr h="469730">
                <a:tc>
                  <a:txBody>
                    <a:bodyPr/>
                    <a:lstStyle/>
                    <a:p>
                      <a:r>
                        <a:rPr lang="en-US" sz="1400" b="1">
                          <a:effectLst/>
                        </a:rPr>
                        <a:t>Imbalanced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Uneven class distribution (e.g., 95% "Normal" vs. 5% "Fraud").</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Fraud detection, medical diagnosis (requires resampling/SMOTE).</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089958732"/>
                  </a:ext>
                </a:extLst>
              </a:tr>
              <a:tr h="342585">
                <a:tc>
                  <a:txBody>
                    <a:bodyPr/>
                    <a:lstStyle/>
                    <a:p>
                      <a:r>
                        <a:rPr lang="en-US" sz="1400" b="1">
                          <a:effectLst/>
                        </a:rPr>
                        <a:t>Streaming Data</a:t>
                      </a:r>
                      <a:endParaRPr lang="en-US" sz="1400">
                        <a:effectLst/>
                      </a:endParaRPr>
                    </a:p>
                  </a:txBody>
                  <a:tcPr marL="42382"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a:effectLst/>
                        </a:rPr>
                        <a:t>Continuously generated (e.g., live tweets, IoT sensor feeds).</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400" dirty="0">
                          <a:effectLst/>
                        </a:rPr>
                        <a:t>Real-time analytics (Apache Kafka, Spark Streaming).</a:t>
                      </a:r>
                    </a:p>
                  </a:txBody>
                  <a:tcPr marL="44148" marR="44148" marT="44148" marB="44148"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713834213"/>
                  </a:ext>
                </a:extLst>
              </a:tr>
            </a:tbl>
          </a:graphicData>
        </a:graphic>
      </p:graphicFrame>
    </p:spTree>
    <p:extLst>
      <p:ext uri="{BB962C8B-B14F-4D97-AF65-F5344CB8AC3E}">
        <p14:creationId xmlns:p14="http://schemas.microsoft.com/office/powerpoint/2010/main" val="286756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A9FD-AC62-9B28-CC6C-39989BC565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Common Dataset File Extensions</a:t>
            </a:r>
            <a:endParaRPr lang="en-US" dirty="0">
              <a:effectLst>
                <a:outerShdw blurRad="38100" dist="38100" dir="2700000" algn="tl">
                  <a:srgbClr val="000000">
                    <a:alpha val="43137"/>
                  </a:srgbClr>
                </a:outerShdw>
              </a:effectLst>
            </a:endParaRPr>
          </a:p>
        </p:txBody>
      </p:sp>
      <p:graphicFrame>
        <p:nvGraphicFramePr>
          <p:cNvPr id="7" name="Content Placeholder 6">
            <a:extLst>
              <a:ext uri="{FF2B5EF4-FFF2-40B4-BE49-F238E27FC236}">
                <a16:creationId xmlns:a16="http://schemas.microsoft.com/office/drawing/2014/main" id="{D4B10927-9C7A-6428-0355-AD60AA69261E}"/>
              </a:ext>
            </a:extLst>
          </p:cNvPr>
          <p:cNvGraphicFramePr>
            <a:graphicFrameLocks noGrp="1"/>
          </p:cNvGraphicFramePr>
          <p:nvPr>
            <p:ph idx="1"/>
            <p:extLst>
              <p:ext uri="{D42A27DB-BD31-4B8C-83A1-F6EECF244321}">
                <p14:modId xmlns:p14="http://schemas.microsoft.com/office/powerpoint/2010/main" val="1975482826"/>
              </p:ext>
            </p:extLst>
          </p:nvPr>
        </p:nvGraphicFramePr>
        <p:xfrm>
          <a:off x="1097281" y="2090685"/>
          <a:ext cx="10058399" cy="3513328"/>
        </p:xfrm>
        <a:graphic>
          <a:graphicData uri="http://schemas.openxmlformats.org/drawingml/2006/table">
            <a:tbl>
              <a:tblPr>
                <a:tableStyleId>{5C22544A-7EE6-4342-B048-85BDC9FD1C3A}</a:tableStyleId>
              </a:tblPr>
              <a:tblGrid>
                <a:gridCol w="1039337">
                  <a:extLst>
                    <a:ext uri="{9D8B030D-6E8A-4147-A177-3AD203B41FA5}">
                      <a16:colId xmlns:a16="http://schemas.microsoft.com/office/drawing/2014/main" val="2757014236"/>
                    </a:ext>
                  </a:extLst>
                </a:gridCol>
                <a:gridCol w="2435382">
                  <a:extLst>
                    <a:ext uri="{9D8B030D-6E8A-4147-A177-3AD203B41FA5}">
                      <a16:colId xmlns:a16="http://schemas.microsoft.com/office/drawing/2014/main" val="1254475197"/>
                    </a:ext>
                  </a:extLst>
                </a:gridCol>
                <a:gridCol w="3976543">
                  <a:extLst>
                    <a:ext uri="{9D8B030D-6E8A-4147-A177-3AD203B41FA5}">
                      <a16:colId xmlns:a16="http://schemas.microsoft.com/office/drawing/2014/main" val="1861241135"/>
                    </a:ext>
                  </a:extLst>
                </a:gridCol>
                <a:gridCol w="2607137">
                  <a:extLst>
                    <a:ext uri="{9D8B030D-6E8A-4147-A177-3AD203B41FA5}">
                      <a16:colId xmlns:a16="http://schemas.microsoft.com/office/drawing/2014/main" val="3012402154"/>
                    </a:ext>
                  </a:extLst>
                </a:gridCol>
              </a:tblGrid>
              <a:tr h="116205">
                <a:tc>
                  <a:txBody>
                    <a:bodyPr/>
                    <a:lstStyle/>
                    <a:p>
                      <a:pPr marL="0" marR="0">
                        <a:lnSpc>
                          <a:spcPct val="115000"/>
                        </a:lnSpc>
                        <a:spcAft>
                          <a:spcPts val="800"/>
                        </a:spcAft>
                        <a:buNone/>
                      </a:pPr>
                      <a:r>
                        <a:rPr lang="en-US" sz="1600" b="1" kern="100" dirty="0">
                          <a:effectLst/>
                        </a:rPr>
                        <a:t>Extension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b="1" kern="100" dirty="0">
                          <a:effectLst/>
                        </a:rPr>
                        <a:t>Format</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b="1" kern="100" dirty="0">
                          <a:effectLst/>
                        </a:rPr>
                        <a:t>Description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b="1" kern="100" dirty="0">
                          <a:effectLst/>
                        </a:rPr>
                        <a:t>Common Uses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989842"/>
                  </a:ext>
                </a:extLst>
              </a:tr>
              <a:tr h="254000">
                <a:tc>
                  <a:txBody>
                    <a:bodyPr/>
                    <a:lstStyle/>
                    <a:p>
                      <a:pPr marL="0" marR="0">
                        <a:lnSpc>
                          <a:spcPct val="115000"/>
                        </a:lnSpc>
                        <a:spcAft>
                          <a:spcPts val="800"/>
                        </a:spcAft>
                        <a:buNone/>
                      </a:pPr>
                      <a:r>
                        <a:rPr lang="en-US" sz="1600" kern="100" dirty="0">
                          <a:effectLst/>
                        </a:rPr>
                        <a:t>.csv</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Comma-Separated Values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Plain text with data separated by commas (or other delimiters).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pt-BR" sz="1600" kern="100">
                          <a:effectLst/>
                        </a:rPr>
                        <a:t>Tabular data analysis (Excel, Pandas).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3924788"/>
                  </a:ext>
                </a:extLst>
              </a:tr>
              <a:tr h="322580">
                <a:tc>
                  <a:txBody>
                    <a:bodyPr/>
                    <a:lstStyle/>
                    <a:p>
                      <a:pPr marL="0" marR="0">
                        <a:lnSpc>
                          <a:spcPct val="115000"/>
                        </a:lnSpc>
                        <a:spcAft>
                          <a:spcPts val="800"/>
                        </a:spcAft>
                        <a:buNone/>
                      </a:pPr>
                      <a:r>
                        <a:rPr lang="en-US" sz="1600" kern="100">
                          <a:effectLst/>
                        </a:rPr>
                        <a:t>.xlsx</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Excel Workbook</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Spreadsheet with multiple sheets, formulas, and formatting.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Business reports, financial data.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8416497"/>
                  </a:ext>
                </a:extLst>
              </a:tr>
              <a:tr h="254000">
                <a:tc>
                  <a:txBody>
                    <a:bodyPr/>
                    <a:lstStyle/>
                    <a:p>
                      <a:pPr marL="0" marR="0">
                        <a:lnSpc>
                          <a:spcPct val="115000"/>
                        </a:lnSpc>
                        <a:spcAft>
                          <a:spcPts val="800"/>
                        </a:spcAft>
                        <a:buNone/>
                      </a:pPr>
                      <a:r>
                        <a:rPr lang="en-US" sz="1600" kern="100">
                          <a:effectLst/>
                        </a:rPr>
                        <a:t>.json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JavaScript Object Notation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Lightweight key-value pair format, human-readable.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Web APIs, nested/hierarchical data.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5895926"/>
                  </a:ext>
                </a:extLst>
              </a:tr>
              <a:tr h="185420">
                <a:tc>
                  <a:txBody>
                    <a:bodyPr/>
                    <a:lstStyle/>
                    <a:p>
                      <a:pPr marL="0" marR="0">
                        <a:lnSpc>
                          <a:spcPct val="115000"/>
                        </a:lnSpc>
                        <a:spcAft>
                          <a:spcPts val="800"/>
                        </a:spcAft>
                        <a:buNone/>
                      </a:pPr>
                      <a:r>
                        <a:rPr lang="en-US" sz="1600" kern="100">
                          <a:effectLst/>
                        </a:rPr>
                        <a:t>.sqlite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SQLite Database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Lightweight relational database in a single file.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Mobile apps, local storage.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3871743"/>
                  </a:ext>
                </a:extLst>
              </a:tr>
              <a:tr h="185420">
                <a:tc>
                  <a:txBody>
                    <a:bodyPr/>
                    <a:lstStyle/>
                    <a:p>
                      <a:pPr marL="0" marR="0">
                        <a:lnSpc>
                          <a:spcPct val="115000"/>
                        </a:lnSpc>
                        <a:spcAft>
                          <a:spcPts val="800"/>
                        </a:spcAft>
                        <a:buNone/>
                      </a:pPr>
                      <a:r>
                        <a:rPr lang="en-US" sz="1600" kern="100">
                          <a:effectLst/>
                        </a:rPr>
                        <a:t>.xml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XML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Markup language for structured data.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Web data, document storage.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8125081"/>
                  </a:ext>
                </a:extLst>
              </a:tr>
              <a:tr h="254000">
                <a:tc>
                  <a:txBody>
                    <a:bodyPr/>
                    <a:lstStyle/>
                    <a:p>
                      <a:pPr marL="0" marR="0">
                        <a:lnSpc>
                          <a:spcPct val="115000"/>
                        </a:lnSpc>
                        <a:spcAft>
                          <a:spcPts val="800"/>
                        </a:spcAft>
                        <a:buNone/>
                      </a:pPr>
                      <a:r>
                        <a:rPr lang="en-US" sz="1600" kern="100">
                          <a:effectLst/>
                        </a:rPr>
                        <a:t>.db</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Database File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fr-FR" sz="1600" kern="100">
                          <a:effectLst/>
                        </a:rPr>
                        <a:t>Generic extension for databases (SQLite, Oracle, etc.).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Application data storage.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6534557"/>
                  </a:ext>
                </a:extLst>
              </a:tr>
              <a:tr h="254000">
                <a:tc>
                  <a:txBody>
                    <a:bodyPr/>
                    <a:lstStyle/>
                    <a:p>
                      <a:pPr marL="0" marR="0">
                        <a:lnSpc>
                          <a:spcPct val="115000"/>
                        </a:lnSpc>
                        <a:spcAft>
                          <a:spcPts val="800"/>
                        </a:spcAft>
                        <a:buNone/>
                      </a:pPr>
                      <a:r>
                        <a:rPr lang="en-US" sz="1600" kern="100">
                          <a:effectLst/>
                        </a:rPr>
                        <a:t>.txt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Plain Text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Unformatted text, often with line breaks or custom delimiters.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Log files, raw text data, simple datasets.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269685"/>
                  </a:ext>
                </a:extLst>
              </a:tr>
            </a:tbl>
          </a:graphicData>
        </a:graphic>
      </p:graphicFrame>
    </p:spTree>
    <p:extLst>
      <p:ext uri="{BB962C8B-B14F-4D97-AF65-F5344CB8AC3E}">
        <p14:creationId xmlns:p14="http://schemas.microsoft.com/office/powerpoint/2010/main" val="56853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0B34-20B4-1D5A-1F93-4D04BC7DC809}"/>
              </a:ext>
            </a:extLst>
          </p:cNvPr>
          <p:cNvSpPr>
            <a:spLocks noGrp="1"/>
          </p:cNvSpPr>
          <p:nvPr>
            <p:ph type="title"/>
          </p:nvPr>
        </p:nvSpPr>
        <p:spPr>
          <a:xfrm>
            <a:off x="1097280" y="621581"/>
            <a:ext cx="10058400" cy="998989"/>
          </a:xfrm>
        </p:spPr>
        <p:txBody>
          <a:bodyPr>
            <a:normAutofit/>
          </a:bodyPr>
          <a:lstStyle/>
          <a:p>
            <a:r>
              <a:rPr lang="en-US" sz="6000" b="1" dirty="0">
                <a:effectLst>
                  <a:outerShdw blurRad="38100" dist="38100" dir="2700000" algn="tl">
                    <a:srgbClr val="000000">
                      <a:alpha val="43137"/>
                    </a:srgbClr>
                  </a:outerShdw>
                </a:effectLst>
              </a:rPr>
              <a:t>What is CART?</a:t>
            </a:r>
          </a:p>
        </p:txBody>
      </p:sp>
      <p:sp>
        <p:nvSpPr>
          <p:cNvPr id="3" name="Content Placeholder 2">
            <a:extLst>
              <a:ext uri="{FF2B5EF4-FFF2-40B4-BE49-F238E27FC236}">
                <a16:creationId xmlns:a16="http://schemas.microsoft.com/office/drawing/2014/main" id="{DADDBA7F-8A95-C519-D5C1-E7572AD80083}"/>
              </a:ext>
            </a:extLst>
          </p:cNvPr>
          <p:cNvSpPr>
            <a:spLocks noGrp="1"/>
          </p:cNvSpPr>
          <p:nvPr>
            <p:ph idx="1"/>
          </p:nvPr>
        </p:nvSpPr>
        <p:spPr/>
        <p:txBody>
          <a:bodyPr>
            <a:normAutofit fontScale="92500"/>
          </a:bodyPr>
          <a:lstStyle/>
          <a:p>
            <a:pPr marL="0" indent="0">
              <a:lnSpc>
                <a:spcPct val="150000"/>
              </a:lnSpc>
              <a:buNone/>
            </a:pPr>
            <a:r>
              <a:rPr lang="en-US" sz="2400" dirty="0"/>
              <a:t>The CART algorithm is a foundational tool in machine learning due to its simplicity, interpretability, and versatility. By recursively splitting data based on optimized criteria (Gini impurity for classification, variance reduction for regression), CART builds decision trees that are effective for both classification and regression tasks. While it has limitations like overfitting and instability, techniques like pruning and ensemble methods mitigate these issues. Understanding CART provides a strong foundation for exploring more advanced tree-based models.</a:t>
            </a:r>
          </a:p>
        </p:txBody>
      </p:sp>
    </p:spTree>
    <p:extLst>
      <p:ext uri="{BB962C8B-B14F-4D97-AF65-F5344CB8AC3E}">
        <p14:creationId xmlns:p14="http://schemas.microsoft.com/office/powerpoint/2010/main" val="105987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3865-D006-DECF-53AC-9D3AC8105DD3}"/>
              </a:ext>
            </a:extLst>
          </p:cNvPr>
          <p:cNvSpPr>
            <a:spLocks noGrp="1"/>
          </p:cNvSpPr>
          <p:nvPr>
            <p:ph type="title"/>
          </p:nvPr>
        </p:nvSpPr>
        <p:spPr>
          <a:xfrm>
            <a:off x="1097280" y="988906"/>
            <a:ext cx="10058400" cy="748454"/>
          </a:xfrm>
        </p:spPr>
        <p:txBody>
          <a:bodyPr/>
          <a:lstStyle/>
          <a:p>
            <a:r>
              <a:rPr lang="en-US" b="1" dirty="0">
                <a:effectLst>
                  <a:outerShdw blurRad="38100" dist="38100" dir="2700000" algn="tl">
                    <a:srgbClr val="000000">
                      <a:alpha val="43137"/>
                    </a:srgbClr>
                  </a:outerShdw>
                </a:effectLst>
              </a:rPr>
              <a:t>CART in Machine Learning </a:t>
            </a:r>
          </a:p>
        </p:txBody>
      </p:sp>
      <p:sp>
        <p:nvSpPr>
          <p:cNvPr id="3" name="Content Placeholder 2">
            <a:extLst>
              <a:ext uri="{FF2B5EF4-FFF2-40B4-BE49-F238E27FC236}">
                <a16:creationId xmlns:a16="http://schemas.microsoft.com/office/drawing/2014/main" id="{BF7AEAF1-E156-D20E-44F0-6472F78C6D7F}"/>
              </a:ext>
            </a:extLst>
          </p:cNvPr>
          <p:cNvSpPr>
            <a:spLocks noGrp="1"/>
          </p:cNvSpPr>
          <p:nvPr>
            <p:ph idx="1"/>
          </p:nvPr>
        </p:nvSpPr>
        <p:spPr/>
        <p:txBody>
          <a:bodyPr>
            <a:normAutofit/>
          </a:bodyPr>
          <a:lstStyle/>
          <a:p>
            <a:pPr marL="0" indent="0" fontAlgn="base">
              <a:buNone/>
            </a:pPr>
            <a:r>
              <a:rPr lang="en-US" sz="3200" dirty="0"/>
              <a:t>The term CART serves as a generic term for the following categories of decision trees:</a:t>
            </a:r>
          </a:p>
          <a:p>
            <a:pPr fontAlgn="base"/>
            <a:r>
              <a:rPr lang="en-US" sz="3200" b="1" dirty="0"/>
              <a:t>Classification Trees:</a:t>
            </a:r>
            <a:r>
              <a:rPr lang="en-US" sz="3200" dirty="0"/>
              <a:t> The tree is used to determine which "class" the target variable is most likely to fall into when it is continuous.</a:t>
            </a:r>
          </a:p>
          <a:p>
            <a:pPr fontAlgn="base"/>
            <a:r>
              <a:rPr lang="en-US" sz="3200" b="1" dirty="0"/>
              <a:t>Regression trees: </a:t>
            </a:r>
            <a:r>
              <a:rPr lang="en-US" sz="3200" dirty="0"/>
              <a:t>These are used to predict a continuous variable's value.</a:t>
            </a:r>
          </a:p>
        </p:txBody>
      </p:sp>
    </p:spTree>
    <p:extLst>
      <p:ext uri="{BB962C8B-B14F-4D97-AF65-F5344CB8AC3E}">
        <p14:creationId xmlns:p14="http://schemas.microsoft.com/office/powerpoint/2010/main" val="347503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9B76-0E56-DE6C-263D-5679DCF946DD}"/>
              </a:ext>
            </a:extLst>
          </p:cNvPr>
          <p:cNvSpPr>
            <a:spLocks noGrp="1"/>
          </p:cNvSpPr>
          <p:nvPr>
            <p:ph type="title"/>
          </p:nvPr>
        </p:nvSpPr>
        <p:spPr>
          <a:xfrm>
            <a:off x="910628" y="286603"/>
            <a:ext cx="10058400" cy="1352073"/>
          </a:xfrm>
        </p:spPr>
        <p:txBody>
          <a:bodyPr>
            <a:normAutofit/>
          </a:bodyPr>
          <a:lstStyle/>
          <a:p>
            <a:r>
              <a:rPr lang="en-US" sz="5400" b="1" dirty="0">
                <a:effectLst>
                  <a:outerShdw blurRad="38100" dist="38100" dir="2700000" algn="tl">
                    <a:srgbClr val="000000">
                      <a:alpha val="43137"/>
                    </a:srgbClr>
                  </a:outerShdw>
                </a:effectLst>
              </a:rPr>
              <a:t>CART Algorithm (Cont.)</a:t>
            </a:r>
            <a:endParaRPr lang="en-US"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8DD9955-8FE4-429A-803A-D3F0EB68656E}"/>
              </a:ext>
            </a:extLst>
          </p:cNvPr>
          <p:cNvSpPr>
            <a:spLocks noGrp="1"/>
          </p:cNvSpPr>
          <p:nvPr>
            <p:ph idx="1"/>
          </p:nvPr>
        </p:nvSpPr>
        <p:spPr>
          <a:xfrm>
            <a:off x="910628" y="1783532"/>
            <a:ext cx="10515600" cy="4402484"/>
          </a:xfrm>
        </p:spPr>
        <p:txBody>
          <a:bodyPr>
            <a:normAutofit/>
          </a:bodyPr>
          <a:lstStyle/>
          <a:p>
            <a:pPr marL="0" indent="0" fontAlgn="base">
              <a:buNone/>
            </a:pPr>
            <a:r>
              <a:rPr lang="en-US" sz="3200" dirty="0"/>
              <a:t>Classification and Regression Trees (CART) is a decision tree algorithm that is used for both classification and regression tasks. It is a supervised learning algorithm that learns from labelled data to predict unseen data.</a:t>
            </a:r>
          </a:p>
          <a:p>
            <a:pPr fontAlgn="base"/>
            <a:r>
              <a:rPr lang="en-US" sz="3200" b="1" dirty="0"/>
              <a:t>Tree structure:</a:t>
            </a:r>
            <a:r>
              <a:rPr lang="en-US" sz="3200" dirty="0"/>
              <a:t> CART builds a tree-like structure consisting of nodes and branches. The nodes represent different decision points, and the branches represent the possible outcomes of those decisions. The leaf nodes in the tree contain a predicted class label or value for the target variable.</a:t>
            </a:r>
          </a:p>
        </p:txBody>
      </p:sp>
    </p:spTree>
    <p:extLst>
      <p:ext uri="{BB962C8B-B14F-4D97-AF65-F5344CB8AC3E}">
        <p14:creationId xmlns:p14="http://schemas.microsoft.com/office/powerpoint/2010/main" val="61862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364C2-BFC4-AD52-08A6-BEB75EA18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AE81F-9408-2173-5168-2AD8E2FFF7A2}"/>
              </a:ext>
            </a:extLst>
          </p:cNvPr>
          <p:cNvSpPr>
            <a:spLocks noGrp="1"/>
          </p:cNvSpPr>
          <p:nvPr>
            <p:ph type="title"/>
          </p:nvPr>
        </p:nvSpPr>
        <p:spPr>
          <a:xfrm>
            <a:off x="910628" y="286603"/>
            <a:ext cx="10058400" cy="1352073"/>
          </a:xfrm>
        </p:spPr>
        <p:txBody>
          <a:bodyPr>
            <a:normAutofit/>
          </a:bodyPr>
          <a:lstStyle/>
          <a:p>
            <a:r>
              <a:rPr lang="en-US" sz="5400" b="1" dirty="0">
                <a:effectLst>
                  <a:outerShdw blurRad="38100" dist="38100" dir="2700000" algn="tl">
                    <a:srgbClr val="000000">
                      <a:alpha val="43137"/>
                    </a:srgbClr>
                  </a:outerShdw>
                </a:effectLst>
              </a:rPr>
              <a:t>CART Algorithm</a:t>
            </a:r>
            <a:endParaRPr lang="en-US"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725B96D-A7EB-8105-A11C-AB68762BF342}"/>
              </a:ext>
            </a:extLst>
          </p:cNvPr>
          <p:cNvSpPr>
            <a:spLocks noGrp="1"/>
          </p:cNvSpPr>
          <p:nvPr>
            <p:ph idx="1"/>
          </p:nvPr>
        </p:nvSpPr>
        <p:spPr>
          <a:xfrm>
            <a:off x="910628" y="1783532"/>
            <a:ext cx="10515600" cy="4402484"/>
          </a:xfrm>
        </p:spPr>
        <p:txBody>
          <a:bodyPr>
            <a:normAutofit/>
          </a:bodyPr>
          <a:lstStyle/>
          <a:p>
            <a:pPr fontAlgn="base"/>
            <a:r>
              <a:rPr lang="en-US" sz="2400" b="1" dirty="0"/>
              <a:t>Splitting criteria:</a:t>
            </a:r>
            <a:r>
              <a:rPr lang="en-US" sz="2400" dirty="0"/>
              <a:t> CART uses a greedy approach to split the data at each node. It evaluates all possible splits and selects the one that best reduces the impurity of the resulting subsets. For classification tasks, CART uses Gini impurity as the splitting criterion. The lower the Gini impurity, the more-pure the subset is. For regression tasks, CART uses residual reduction as the splitting criterion. The lower the residual reduction, the better the fit of the model to the data.</a:t>
            </a:r>
          </a:p>
          <a:p>
            <a:pPr fontAlgn="base"/>
            <a:r>
              <a:rPr lang="en-US" sz="2400" b="1" dirty="0"/>
              <a:t>Pruning:</a:t>
            </a:r>
            <a:r>
              <a:rPr lang="en-US" sz="2400" dirty="0"/>
              <a:t> To prevent overfitting of the data, pruning is a technique used to remove the nodes that contribute little to the model accuracy. Cost complexity pruning and information gain pruning are two popular pruning techniques. Cost complexity pruning involves calculating the cost of each node and removing nodes that have a negative cost. Information gain pruning involves calculating the information gain of each node and removing nodes that have a low information gain.</a:t>
            </a:r>
          </a:p>
        </p:txBody>
      </p:sp>
    </p:spTree>
    <p:extLst>
      <p:ext uri="{BB962C8B-B14F-4D97-AF65-F5344CB8AC3E}">
        <p14:creationId xmlns:p14="http://schemas.microsoft.com/office/powerpoint/2010/main" val="2976962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114</TotalTime>
  <Words>2631</Words>
  <Application>Microsoft Office PowerPoint</Application>
  <PresentationFormat>Widescreen</PresentationFormat>
  <Paragraphs>337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quote-cjk-patch</vt:lpstr>
      <vt:lpstr>Retrospect</vt:lpstr>
      <vt:lpstr>Classification and Regression Tree (CART) Implementation</vt:lpstr>
      <vt:lpstr>Agenda</vt:lpstr>
      <vt:lpstr>Dataset and Subset</vt:lpstr>
      <vt:lpstr>Types of Datasets</vt:lpstr>
      <vt:lpstr>Common Dataset File Extensions</vt:lpstr>
      <vt:lpstr>What is CART?</vt:lpstr>
      <vt:lpstr>CART in Machine Learning </vt:lpstr>
      <vt:lpstr>CART Algorithm (Cont.)</vt:lpstr>
      <vt:lpstr>CART Algorithm</vt:lpstr>
      <vt:lpstr>How does CART algorithm work?</vt:lpstr>
      <vt:lpstr>Advantages of CART</vt:lpstr>
      <vt:lpstr>Standard Deviation</vt:lpstr>
      <vt:lpstr>Why is it Used in Decision Trees (Regression)?</vt:lpstr>
      <vt:lpstr>Trees</vt:lpstr>
      <vt:lpstr>Use of Trees</vt:lpstr>
      <vt:lpstr>Regression</vt:lpstr>
      <vt:lpstr>Classification</vt:lpstr>
      <vt:lpstr>Purpose of Pandas, Math, and NumPy Libraries</vt:lpstr>
      <vt:lpstr>Key Differences</vt:lpstr>
      <vt:lpstr>Limitations of CART</vt:lpstr>
      <vt:lpstr>Practical Applications</vt:lpstr>
      <vt:lpstr>Machine Learning Fundamentals</vt:lpstr>
      <vt:lpstr>Decision Tree Concepts</vt:lpstr>
      <vt:lpstr>Splitting Criteria</vt:lpstr>
      <vt:lpstr>Data Handling Terms</vt:lpstr>
      <vt:lpstr>Algorithm-Specific Terms</vt:lpstr>
      <vt:lpstr>Programming Concepts</vt:lpstr>
      <vt:lpstr>Key Functions Explained</vt:lpstr>
      <vt:lpstr>Critical Variables</vt:lpstr>
      <vt:lpstr>Visualization of Key Concepts</vt:lpstr>
      <vt:lpstr>CART Dataflow:</vt:lpstr>
      <vt:lpstr>Modularity in Machine Learning &amp; Programming</vt:lpstr>
      <vt:lpstr>What is a Threshold?</vt:lpstr>
      <vt:lpstr>CART Implementation Continue…</vt:lpstr>
      <vt:lpstr>CART Implementation Continue…</vt:lpstr>
      <vt:lpstr>CART Implementation</vt:lpstr>
      <vt:lpstr>Coding Marathon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Abubakar</dc:creator>
  <cp:lastModifiedBy>Abubakar</cp:lastModifiedBy>
  <cp:revision>118</cp:revision>
  <dcterms:created xsi:type="dcterms:W3CDTF">2025-06-29T02:56:41Z</dcterms:created>
  <dcterms:modified xsi:type="dcterms:W3CDTF">2025-06-29T04:51:09Z</dcterms:modified>
</cp:coreProperties>
</file>