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21" r:id="rId6"/>
    <p:sldId id="323" r:id="rId7"/>
    <p:sldId id="330" r:id="rId8"/>
    <p:sldId id="331" r:id="rId9"/>
    <p:sldId id="332" r:id="rId10"/>
    <p:sldId id="333" r:id="rId11"/>
    <p:sldId id="328" r:id="rId12"/>
    <p:sldId id="329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[Coffee Shop Data Analysis Project.xlsx]Top 10 customers 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customers based on their contribution to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customers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customers '!$A$4:$A$13</c:f>
              <c:strCache>
                <c:ptCount val="10"/>
                <c:pt idx="0">
                  <c:v>Alexa Sizey</c:v>
                </c:pt>
                <c:pt idx="1">
                  <c:v>Claudetta Rushe</c:v>
                </c:pt>
                <c:pt idx="2">
                  <c:v>Daniel Heinonen</c:v>
                </c:pt>
                <c:pt idx="3">
                  <c:v>Elysee Sketch</c:v>
                </c:pt>
                <c:pt idx="4">
                  <c:v>Hatty Dovydenas</c:v>
                </c:pt>
                <c:pt idx="5">
                  <c:v>Lacee Tanti</c:v>
                </c:pt>
                <c:pt idx="6">
                  <c:v>Lemuel Rignold</c:v>
                </c:pt>
                <c:pt idx="7">
                  <c:v>Nanny Lush</c:v>
                </c:pt>
                <c:pt idx="8">
                  <c:v>Shelli Keynd</c:v>
                </c:pt>
                <c:pt idx="9">
                  <c:v>Teddi Crowthe</c:v>
                </c:pt>
              </c:strCache>
            </c:strRef>
          </c:cat>
          <c:val>
            <c:numRef>
              <c:f>'Top 10 customers '!$B$4:$B$13</c:f>
              <c:numCache>
                <c:formatCode>General</c:formatCode>
                <c:ptCount val="10"/>
                <c:pt idx="0">
                  <c:v>218.73</c:v>
                </c:pt>
                <c:pt idx="1">
                  <c:v>189.74999999999997</c:v>
                </c:pt>
                <c:pt idx="2">
                  <c:v>204.92999999999995</c:v>
                </c:pt>
                <c:pt idx="3">
                  <c:v>204.92999999999995</c:v>
                </c:pt>
                <c:pt idx="4">
                  <c:v>189.74999999999997</c:v>
                </c:pt>
                <c:pt idx="5">
                  <c:v>204.92999999999995</c:v>
                </c:pt>
                <c:pt idx="6">
                  <c:v>200.78999999999996</c:v>
                </c:pt>
                <c:pt idx="7">
                  <c:v>204.92999999999995</c:v>
                </c:pt>
                <c:pt idx="8">
                  <c:v>204.92999999999995</c:v>
                </c:pt>
                <c:pt idx="9">
                  <c:v>204.92999999999995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6-459B-8326-B2C00BF14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777952"/>
        <c:axId val="654778936"/>
      </c:barChart>
      <c:catAx>
        <c:axId val="65477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778936"/>
        <c:crosses val="autoZero"/>
        <c:auto val="1"/>
        <c:lblAlgn val="ctr"/>
        <c:lblOffset val="100"/>
        <c:noMultiLvlLbl val="0"/>
      </c:catAx>
      <c:valAx>
        <c:axId val="65477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77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bg2">
          <a:alpha val="98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[Coffee Shop Data Analysis Project.xlsx]Total sales by each country!PivotTable10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each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sales by each country'!$B$3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'Total sales by each country'!$A$4:$A$6</c:f>
              <c:strCache>
                <c:ptCount val="3"/>
                <c:pt idx="0">
                  <c:v>Ireland</c:v>
                </c:pt>
                <c:pt idx="1">
                  <c:v>United Kingdom</c:v>
                </c:pt>
                <c:pt idx="2">
                  <c:v>United States</c:v>
                </c:pt>
              </c:strCache>
            </c:strRef>
          </c:cat>
          <c:val>
            <c:numRef>
              <c:f>'Total sales by each country'!$B$4:$B$6</c:f>
              <c:numCache>
                <c:formatCode>_("$"* #,##0.00_);_("$"* \(#,##0.00\);_("$"* "-"??_);_(@_)</c:formatCode>
                <c:ptCount val="3"/>
                <c:pt idx="0">
                  <c:v>6696.8650000000007</c:v>
                </c:pt>
                <c:pt idx="1">
                  <c:v>2798.5049999999992</c:v>
                </c:pt>
                <c:pt idx="2">
                  <c:v>35638.88499999998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164-84DD-9003A675B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784512"/>
        <c:axId val="654783856"/>
      </c:barChart>
      <c:catAx>
        <c:axId val="65478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783856"/>
        <c:crosses val="autoZero"/>
        <c:auto val="1"/>
        <c:lblAlgn val="ctr"/>
        <c:lblOffset val="100"/>
        <c:noMultiLvlLbl val="0"/>
      </c:catAx>
      <c:valAx>
        <c:axId val="65478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78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[Coffee Shop Data Analysis Project.xlsx]Qty ordered 4 each coffee type!PivotTable11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quantity ordered for each coffee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'Qty ordered 4 each coffee type'!$B$3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'Qty ordered 4 each coffee type'!$A$4:$A$7</c:f>
              <c:strCache>
                <c:ptCount val="4"/>
                <c:pt idx="0">
                  <c:v>Ara</c:v>
                </c:pt>
                <c:pt idx="1">
                  <c:v>Exc</c:v>
                </c:pt>
                <c:pt idx="2">
                  <c:v>Lib</c:v>
                </c:pt>
                <c:pt idx="3">
                  <c:v>Rob</c:v>
                </c:pt>
              </c:strCache>
            </c:strRef>
          </c:cat>
          <c:val>
            <c:numRef>
              <c:f>'Qty ordered 4 each coffee type'!$B$4:$B$7</c:f>
              <c:numCache>
                <c:formatCode>General</c:formatCode>
                <c:ptCount val="4"/>
                <c:pt idx="0">
                  <c:v>947</c:v>
                </c:pt>
                <c:pt idx="1">
                  <c:v>872</c:v>
                </c:pt>
                <c:pt idx="2">
                  <c:v>854</c:v>
                </c:pt>
                <c:pt idx="3">
                  <c:v>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BF-4494-BBA1-AEDDA6DBA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980472"/>
        <c:axId val="753983096"/>
      </c:barChart>
      <c:catAx>
        <c:axId val="75398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Coffee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983096"/>
        <c:crosses val="autoZero"/>
        <c:auto val="1"/>
        <c:lblAlgn val="ctr"/>
        <c:lblOffset val="100"/>
        <c:noMultiLvlLbl val="0"/>
      </c:catAx>
      <c:valAx>
        <c:axId val="75398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9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298383"/>
            <a:ext cx="6392421" cy="4343065"/>
          </a:xfrm>
        </p:spPr>
        <p:txBody>
          <a:bodyPr anchor="ctr"/>
          <a:lstStyle/>
          <a:p>
            <a:r>
              <a:rPr lang="en-US" sz="60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ANALYTICS PROJECT</a:t>
            </a:r>
            <a:br>
              <a:rPr lang="en-US" dirty="0"/>
            </a:br>
            <a:r>
              <a:rPr lang="en-US" dirty="0"/>
              <a:t>@</a:t>
            </a:r>
          </a:p>
        </p:txBody>
      </p:sp>
      <p:pic>
        <p:nvPicPr>
          <p:cNvPr id="1026" name="Picture 2" descr="InternPulse Limited">
            <a:extLst>
              <a:ext uri="{FF2B5EF4-FFF2-40B4-BE49-F238E27FC236}">
                <a16:creationId xmlns:a16="http://schemas.microsoft.com/office/drawing/2014/main" id="{0E8487A6-7D44-4E2D-9801-20AD20A7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7" y="4947384"/>
            <a:ext cx="9269128" cy="16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500515"/>
            <a:ext cx="5715000" cy="856648"/>
          </a:xfrm>
        </p:spPr>
        <p:txBody>
          <a:bodyPr/>
          <a:lstStyle/>
          <a:p>
            <a:r>
              <a:rPr lang="en-US" b="0" i="1" dirty="0"/>
              <a:t>Thank you  @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DE5527-F3DD-4BA2-86FD-A4AA961059AD}"/>
              </a:ext>
            </a:extLst>
          </p:cNvPr>
          <p:cNvSpPr/>
          <p:nvPr/>
        </p:nvSpPr>
        <p:spPr>
          <a:xfrm>
            <a:off x="891942" y="1954404"/>
            <a:ext cx="10510734" cy="340686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ernPulse Limited">
            <a:extLst>
              <a:ext uri="{FF2B5EF4-FFF2-40B4-BE49-F238E27FC236}">
                <a16:creationId xmlns:a16="http://schemas.microsoft.com/office/drawing/2014/main" id="{94128142-1412-4D42-8A09-1FC6DD15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02" y="2136808"/>
            <a:ext cx="10308657" cy="297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928688"/>
            <a:ext cx="9335609" cy="533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COFFEE SHOP DATA ANALYSIS</a:t>
            </a:r>
          </a:p>
          <a:p>
            <a:pPr marL="0" indent="0">
              <a:buNone/>
            </a:pP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DR SAMUEL ISRAEL </a:t>
            </a:r>
          </a:p>
          <a:p>
            <a:pPr marL="0" indent="0">
              <a:buNone/>
            </a:pP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</a:p>
          <a:p>
            <a:pPr marL="0" indent="0">
              <a:buNone/>
            </a:pP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</a:t>
            </a:r>
          </a:p>
          <a:p>
            <a:pPr marL="0" indent="0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</a:t>
            </a: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6C0B-B574-4FD0-BF60-8CC16691F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909" y="808522"/>
            <a:ext cx="9586764" cy="545609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OVERVIEW: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etailed steps for each analysis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Insights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Thanks</a:t>
            </a:r>
            <a:endParaRPr lang="en-US" sz="3200" b="1" dirty="0"/>
          </a:p>
          <a:p>
            <a:pPr marL="0" indent="0">
              <a:buNone/>
            </a:pPr>
            <a:endParaRPr lang="en-US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63E0B-6DF7-45A6-96DC-599E540D5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87FC-8E71-4DE4-A8D1-F5DF46D6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83394"/>
            <a:ext cx="9875463" cy="558265"/>
          </a:xfrm>
        </p:spPr>
        <p:txBody>
          <a:bodyPr/>
          <a:lstStyle/>
          <a:p>
            <a:r>
              <a:rPr lang="en-US" sz="3600" b="0" i="1" dirty="0"/>
              <a:t>Detailed steps of the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443E-8FEF-4863-9BE5-27CA03F3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3908" y="1467854"/>
            <a:ext cx="4783755" cy="4796767"/>
          </a:xfrm>
        </p:spPr>
        <p:txBody>
          <a:bodyPr/>
          <a:lstStyle/>
          <a:p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trends of total sales by each coffee type:</a:t>
            </a:r>
            <a:endParaRPr lang="en-US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5478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the dataset in Excel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VLOOKUP, 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erge the orders and product data using ‘product ID’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new column, and calculate total sales by multiplying quantity (from the order table) by unit price (from the product table)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sales trends over time using Pivot table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(pivot chart) plot the sales trends for each coffee type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72488-9817-4D4A-ACC3-10AE479BCB7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649299" y="2868328"/>
            <a:ext cx="4584589" cy="33062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39CD-A7B9-4DD4-9BEF-2537ECC56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B6FCF9-1A8F-4D75-961C-2A1AD2361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5591"/>
              </p:ext>
            </p:extLst>
          </p:nvPr>
        </p:nvGraphicFramePr>
        <p:xfrm>
          <a:off x="6649298" y="1559294"/>
          <a:ext cx="4584589" cy="1087655"/>
        </p:xfrm>
        <a:graphic>
          <a:graphicData uri="http://schemas.openxmlformats.org/drawingml/2006/table">
            <a:tbl>
              <a:tblPr/>
              <a:tblGrid>
                <a:gridCol w="2416682">
                  <a:extLst>
                    <a:ext uri="{9D8B030D-6E8A-4147-A177-3AD203B41FA5}">
                      <a16:colId xmlns:a16="http://schemas.microsoft.com/office/drawing/2014/main" val="2135426370"/>
                    </a:ext>
                  </a:extLst>
                </a:gridCol>
                <a:gridCol w="2167907">
                  <a:extLst>
                    <a:ext uri="{9D8B030D-6E8A-4147-A177-3AD203B41FA5}">
                      <a16:colId xmlns:a16="http://schemas.microsoft.com/office/drawing/2014/main" val="3731979623"/>
                    </a:ext>
                  </a:extLst>
                </a:gridCol>
              </a:tblGrid>
              <a:tr h="217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Total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62663"/>
                  </a:ext>
                </a:extLst>
              </a:tr>
              <a:tr h="217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$ 11,768.50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4275"/>
                  </a:ext>
                </a:extLst>
              </a:tr>
              <a:tr h="217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$ 12,306.44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39626"/>
                  </a:ext>
                </a:extLst>
              </a:tr>
              <a:tr h="217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$ 12,054.08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95460"/>
                  </a:ext>
                </a:extLst>
              </a:tr>
              <a:tr h="217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9,005.25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5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0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524-2BF5-4B54-9269-F5722BBE6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0536" y="856648"/>
            <a:ext cx="5091763" cy="5407973"/>
          </a:xfrm>
        </p:spPr>
        <p:txBody>
          <a:bodyPr/>
          <a:lstStyle/>
          <a:p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table or chart highlighting the top 10 customers based on their contribution to total sales;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orders and customers data using ‘customer ID’ using VLOOKUP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total sales by multiplying quantity by unit price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the data by ‘customer ID’ and sum the total sales for each customer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the customers in descending orders based on their contribution to total sales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top 10 customers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using Pivot table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(bar chart)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AB5AE-687E-4DD6-BB64-A0497AD74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A2F68B-4227-4AB4-A430-4ED26719189A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40974004"/>
              </p:ext>
            </p:extLst>
          </p:nvPr>
        </p:nvGraphicFramePr>
        <p:xfrm>
          <a:off x="6622181" y="3108959"/>
          <a:ext cx="4803057" cy="315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38CF22-171F-497E-90CB-7065DC95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8547"/>
              </p:ext>
            </p:extLst>
          </p:nvPr>
        </p:nvGraphicFramePr>
        <p:xfrm>
          <a:off x="6622181" y="928689"/>
          <a:ext cx="4726003" cy="1913890"/>
        </p:xfrm>
        <a:graphic>
          <a:graphicData uri="http://schemas.openxmlformats.org/drawingml/2006/table">
            <a:tbl>
              <a:tblPr/>
              <a:tblGrid>
                <a:gridCol w="2280571">
                  <a:extLst>
                    <a:ext uri="{9D8B030D-6E8A-4147-A177-3AD203B41FA5}">
                      <a16:colId xmlns:a16="http://schemas.microsoft.com/office/drawing/2014/main" val="2031489538"/>
                    </a:ext>
                  </a:extLst>
                </a:gridCol>
                <a:gridCol w="2445432">
                  <a:extLst>
                    <a:ext uri="{9D8B030D-6E8A-4147-A177-3AD203B41FA5}">
                      <a16:colId xmlns:a16="http://schemas.microsoft.com/office/drawing/2014/main" val="2505326797"/>
                    </a:ext>
                  </a:extLst>
                </a:gridCol>
              </a:tblGrid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Total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32883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Sizey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152575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Claudetta Rushe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396000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Heinonen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29913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Elysee Sketch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29159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Hatty Dovydenas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50536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Lacee Tanti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191765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Lemuel Rignold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37907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Nanny Lush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904486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Shelli Keynd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69722"/>
                  </a:ext>
                </a:extLst>
              </a:tr>
              <a:tr h="143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Teddi Crowthe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0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25C-64D7-4E06-909B-34929086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3159" y="928689"/>
            <a:ext cx="5245768" cy="5212230"/>
          </a:xfrm>
        </p:spPr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 </a:t>
            </a:r>
            <a:r>
              <a:rPr lang="en-US" sz="24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total sales by each country;</a:t>
            </a:r>
            <a:endParaRPr lang="en-US" sz="2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orders, customers and product data using customer ID and Product ID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total sales, multiply quantity by unit price to get the total sales for each order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the data by country (from the customer table) and sum the total sales for each country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by total sales and analyze using Pivot table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Visualize (pivot chart) plot total sales by each country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32EC5-F036-4B11-8011-BF61A4F2E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F1C7E7-AF5E-408B-8415-7C8A78900D7F}"/>
              </a:ext>
            </a:extLst>
          </p:cNvPr>
          <p:cNvGraphicFramePr>
            <a:graphicFrameLocks noGrp="1"/>
          </p:cNvGraphicFramePr>
          <p:nvPr>
            <p:ph sz="half" idx="15"/>
          </p:nvPr>
        </p:nvGraphicFramePr>
        <p:xfrm>
          <a:off x="6727825" y="928688"/>
          <a:ext cx="4697413" cy="5335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DBA72-A8B0-485E-826F-339631BB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78048"/>
              </p:ext>
            </p:extLst>
          </p:nvPr>
        </p:nvGraphicFramePr>
        <p:xfrm>
          <a:off x="1713297" y="4726003"/>
          <a:ext cx="4061861" cy="1116528"/>
        </p:xfrm>
        <a:graphic>
          <a:graphicData uri="http://schemas.openxmlformats.org/drawingml/2006/table">
            <a:tbl>
              <a:tblPr/>
              <a:tblGrid>
                <a:gridCol w="2279318">
                  <a:extLst>
                    <a:ext uri="{9D8B030D-6E8A-4147-A177-3AD203B41FA5}">
                      <a16:colId xmlns:a16="http://schemas.microsoft.com/office/drawing/2014/main" val="4023838877"/>
                    </a:ext>
                  </a:extLst>
                </a:gridCol>
                <a:gridCol w="1782543">
                  <a:extLst>
                    <a:ext uri="{9D8B030D-6E8A-4147-A177-3AD203B41FA5}">
                      <a16:colId xmlns:a16="http://schemas.microsoft.com/office/drawing/2014/main" val="905946744"/>
                    </a:ext>
                  </a:extLst>
                </a:gridCol>
              </a:tblGrid>
              <a:tr h="279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Total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15488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6,696.87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481753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2,798.51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341757"/>
                  </a:ext>
                </a:extLst>
              </a:tr>
              <a:tr h="279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$ 35,638.89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83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AD01-17C3-4A43-98EF-3614B431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285" y="798898"/>
            <a:ext cx="4966636" cy="5465724"/>
          </a:xfrm>
        </p:spPr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total quantity ordered for each coffee type;</a:t>
            </a:r>
            <a:endParaRPr lang="en-US" sz="2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orders and products data using ‘product ID’ by VLOOKUP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the quantity column for each coffee type to get the total amount ordered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the coffee type by total quantity ordered using Pivot table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(pivot chart) plot total quantity ordered for each coffee type.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EFAF3-D273-40A9-9251-9316C49F0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197514-0B49-46EB-A587-6356C8F2874F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414691861"/>
              </p:ext>
            </p:extLst>
          </p:nvPr>
        </p:nvGraphicFramePr>
        <p:xfrm>
          <a:off x="6564313" y="798513"/>
          <a:ext cx="4860925" cy="381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886AD6-B6A0-4728-BA17-90AEA8503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48240"/>
              </p:ext>
            </p:extLst>
          </p:nvPr>
        </p:nvGraphicFramePr>
        <p:xfrm>
          <a:off x="6747310" y="4851133"/>
          <a:ext cx="4677928" cy="1413484"/>
        </p:xfrm>
        <a:graphic>
          <a:graphicData uri="http://schemas.openxmlformats.org/drawingml/2006/table">
            <a:tbl>
              <a:tblPr/>
              <a:tblGrid>
                <a:gridCol w="2272136">
                  <a:extLst>
                    <a:ext uri="{9D8B030D-6E8A-4147-A177-3AD203B41FA5}">
                      <a16:colId xmlns:a16="http://schemas.microsoft.com/office/drawing/2014/main" val="2774793845"/>
                    </a:ext>
                  </a:extLst>
                </a:gridCol>
                <a:gridCol w="2405792">
                  <a:extLst>
                    <a:ext uri="{9D8B030D-6E8A-4147-A177-3AD203B41FA5}">
                      <a16:colId xmlns:a16="http://schemas.microsoft.com/office/drawing/2014/main" val="1703758174"/>
                    </a:ext>
                  </a:extLst>
                </a:gridCol>
              </a:tblGrid>
              <a:tr h="28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Quantity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94717"/>
                  </a:ext>
                </a:extLst>
              </a:tr>
              <a:tr h="28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348896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227887"/>
                  </a:ext>
                </a:extLst>
              </a:tr>
              <a:tr h="28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91959"/>
                  </a:ext>
                </a:extLst>
              </a:tr>
              <a:tr h="28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63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6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82B2-5F43-4AB8-B9C0-CD216AE9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93380"/>
            <a:ext cx="9875463" cy="677008"/>
          </a:xfrm>
        </p:spPr>
        <p:txBody>
          <a:bodyPr/>
          <a:lstStyle/>
          <a:p>
            <a:r>
              <a:rPr lang="en-US" sz="3200" b="0" i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9D29-3601-42E9-B119-ED640545C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1660" y="1406570"/>
            <a:ext cx="10184368" cy="472472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Orders data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957 distinct orders placed on 689 different dates between 2019 and 2022.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data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204 customers do not have an email listed and 130 customers are missing phone numbers.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highlights a distinction between loyalty card members and non-members providing an opportunity for customer segmentation.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data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coffee shop offers 48 unique products categorized by coffee type and roast type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prices range from $2.68 to $36.45 with profit margins varying significantly from $0.16 to $4.73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product sizes tend to have lower costs per 100g, which could incentivize bulk purchases.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D724-60A4-4BC6-901E-B9A174861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270A-F3FA-4494-978D-80031453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760396"/>
            <a:ext cx="9875463" cy="587141"/>
          </a:xfrm>
        </p:spPr>
        <p:txBody>
          <a:bodyPr/>
          <a:lstStyle/>
          <a:p>
            <a:r>
              <a:rPr lang="en-US" sz="3200" b="0" i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03E0-EDB0-4D31-9DE3-2933168A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1659" y="1491916"/>
            <a:ext cx="9962147" cy="4772705"/>
          </a:xfrm>
        </p:spPr>
        <p:txBody>
          <a:bodyPr/>
          <a:lstStyle/>
          <a:p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Encourage customers to provide missing contact details, such as email addresses and phone numbers, to enhance marketing efforts and communication.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 the customer base by loyalty membership and create targeted promotions or rewards to boost engagement and increase repeat purchases from loyalty members.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marketing and promotions on products with higher profit margins, especially larger sizes that offer better value per unit weight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product bundles that combine smaller, less profitable items with larger, more profitable products to drive overall sales.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 patterns in ordering behavior to identify high-demand periods, such as holidays or weekends. This will support better inventory management and promotional planning.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9C7F9-2886-49E3-AA4E-01F57F8C8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426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{19CBF928-CA8C-436E-B735-82341BE5BFB1}tf78438558_win32</Template>
  <TotalTime>208</TotalTime>
  <Words>688</Words>
  <Application>Microsoft Office PowerPoint</Application>
  <PresentationFormat>Widescreen</PresentationFormat>
  <Paragraphs>146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Times New Roman</vt:lpstr>
      <vt:lpstr>Wingdings</vt:lpstr>
      <vt:lpstr>Custom</vt:lpstr>
      <vt:lpstr> DATA ANALYTICS PROJECT @</vt:lpstr>
      <vt:lpstr>PowerPoint Presentation</vt:lpstr>
      <vt:lpstr>PowerPoint Presentation</vt:lpstr>
      <vt:lpstr>Detailed steps of the analysis</vt:lpstr>
      <vt:lpstr>PowerPoint Presentation</vt:lpstr>
      <vt:lpstr>PowerPoint Presentation</vt:lpstr>
      <vt:lpstr>PowerPoint Presentation</vt:lpstr>
      <vt:lpstr>INSIGHTS</vt:lpstr>
      <vt:lpstr>RECOMMENDATIONS</vt:lpstr>
      <vt:lpstr>Thank you  @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DATA ANALYSIS PROJECT @</dc:title>
  <dc:subject/>
  <dc:creator>Samuel Israel</dc:creator>
  <cp:lastModifiedBy>Samuel Israel</cp:lastModifiedBy>
  <cp:revision>17</cp:revision>
  <dcterms:created xsi:type="dcterms:W3CDTF">2024-10-25T00:06:05Z</dcterms:created>
  <dcterms:modified xsi:type="dcterms:W3CDTF">2024-10-25T10:24:55Z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