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3" r:id="rId5"/>
    <p:sldId id="284" r:id="rId6"/>
    <p:sldId id="285" r:id="rId7"/>
    <p:sldId id="286" r:id="rId8"/>
    <p:sldId id="287" r:id="rId9"/>
    <p:sldId id="288" r:id="rId10"/>
    <p:sldId id="289" r:id="rId11"/>
    <p:sldId id="290" r:id="rId12"/>
    <p:sldId id="291" r:id="rId13"/>
    <p:sldId id="293" r:id="rId14"/>
    <p:sldId id="294" r:id="rId15"/>
    <p:sldId id="295" r:id="rId16"/>
    <p:sldId id="299" r:id="rId17"/>
    <p:sldId id="300" r:id="rId18"/>
    <p:sldId id="301" r:id="rId19"/>
    <p:sldId id="302" r:id="rId20"/>
    <p:sldId id="303" r:id="rId21"/>
    <p:sldId id="304" r:id="rId22"/>
    <p:sldId id="305" r:id="rId23"/>
    <p:sldId id="308" r:id="rId24"/>
    <p:sldId id="298" r:id="rId25"/>
    <p:sldId id="297" r:id="rId26"/>
    <p:sldId id="306" r:id="rId27"/>
    <p:sldId id="30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2/15/2025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92558-6F5B-4803-A9BB-A7D2CF4DDEF8}"/>
              </a:ext>
            </a:extLst>
          </p:cNvPr>
          <p:cNvSpPr>
            <a:spLocks noGrp="1"/>
          </p:cNvSpPr>
          <p:nvPr>
            <p:ph idx="1"/>
          </p:nvPr>
        </p:nvSpPr>
        <p:spPr>
          <a:xfrm>
            <a:off x="913794" y="664142"/>
            <a:ext cx="10530643" cy="5534527"/>
          </a:xfrm>
        </p:spPr>
        <p:txBody>
          <a:bodyPr>
            <a:normAutofit/>
          </a:bodyPr>
          <a:lstStyle/>
          <a:p>
            <a:pPr marL="36900" indent="0">
              <a:buNone/>
            </a:pPr>
            <a:r>
              <a:rPr lang="en-US" sz="8000" b="1" dirty="0">
                <a:solidFill>
                  <a:schemeClr val="tx1"/>
                </a:solidFill>
              </a:rPr>
              <a:t>HEALTHCARE DATA ANALYTICS  - PYTHON PROJECT.</a:t>
            </a:r>
          </a:p>
          <a:p>
            <a:pPr marL="36900" indent="0">
              <a:buNone/>
            </a:pPr>
            <a:r>
              <a:rPr lang="en-US" sz="3200" b="1" dirty="0">
                <a:solidFill>
                  <a:schemeClr val="tx1"/>
                </a:solidFill>
              </a:rPr>
              <a:t>Presenter :      </a:t>
            </a:r>
            <a:r>
              <a:rPr lang="en-US" sz="4400" b="1" dirty="0">
                <a:solidFill>
                  <a:schemeClr val="tx1"/>
                </a:solidFill>
              </a:rPr>
              <a:t>Dr. Samuel Israel</a:t>
            </a:r>
          </a:p>
          <a:p>
            <a:pPr marL="36900" indent="0">
              <a:buNone/>
            </a:pPr>
            <a:r>
              <a:rPr lang="en-US" sz="2000" b="1" dirty="0">
                <a:solidFill>
                  <a:schemeClr val="tx1"/>
                </a:solidFill>
              </a:rPr>
              <a:t>@ </a:t>
            </a:r>
            <a:r>
              <a:rPr lang="en-US" sz="1200" b="1" dirty="0">
                <a:solidFill>
                  <a:schemeClr val="tx1"/>
                </a:solidFill>
              </a:rPr>
              <a:t>The intersection of data , innovation , &amp; technology</a:t>
            </a:r>
          </a:p>
        </p:txBody>
      </p:sp>
    </p:spTree>
    <p:extLst>
      <p:ext uri="{BB962C8B-B14F-4D97-AF65-F5344CB8AC3E}">
        <p14:creationId xmlns:p14="http://schemas.microsoft.com/office/powerpoint/2010/main" val="353426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402A-7F06-4045-95FE-8E82AAD5C9F4}"/>
              </a:ext>
            </a:extLst>
          </p:cNvPr>
          <p:cNvSpPr>
            <a:spLocks noGrp="1"/>
          </p:cNvSpPr>
          <p:nvPr>
            <p:ph type="title"/>
          </p:nvPr>
        </p:nvSpPr>
        <p:spPr>
          <a:xfrm>
            <a:off x="913795" y="413886"/>
            <a:ext cx="10353762" cy="847023"/>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4496EB25-3757-4B90-91A0-778723479EC3}"/>
              </a:ext>
            </a:extLst>
          </p:cNvPr>
          <p:cNvSpPr>
            <a:spLocks noGrp="1"/>
          </p:cNvSpPr>
          <p:nvPr>
            <p:ph sz="half" idx="1"/>
          </p:nvPr>
        </p:nvSpPr>
        <p:spPr>
          <a:xfrm>
            <a:off x="913795" y="1694046"/>
            <a:ext cx="4158719" cy="4273618"/>
          </a:xfrm>
        </p:spPr>
        <p:txBody>
          <a:bodyPr>
            <a:normAutofit/>
          </a:bodyPr>
          <a:lstStyle/>
          <a:p>
            <a:pPr>
              <a:buFont typeface="Wingdings" panose="05000000000000000000" pitchFamily="2" charset="2"/>
              <a:buChar char="q"/>
            </a:pPr>
            <a:r>
              <a:rPr lang="en-US" sz="2000" dirty="0">
                <a:solidFill>
                  <a:schemeClr val="tx1"/>
                </a:solidFill>
              </a:rPr>
              <a:t>Michael Smith has the highest total billing, exceeding $750,000, followed by John Smith and Robert Smith (over $600,000).</a:t>
            </a:r>
          </a:p>
          <a:p>
            <a:pPr>
              <a:buFont typeface="Wingdings" panose="05000000000000000000" pitchFamily="2" charset="2"/>
              <a:buChar char="q"/>
            </a:pPr>
            <a:r>
              <a:rPr lang="en-US" sz="2000" dirty="0">
                <a:solidFill>
                  <a:schemeClr val="tx1"/>
                </a:solidFill>
              </a:rPr>
              <a:t>The remaining doctors have billing amounts ranging from $450,000 to $550,000.</a:t>
            </a:r>
          </a:p>
          <a:p>
            <a:pPr>
              <a:buFont typeface="Wingdings" panose="05000000000000000000" pitchFamily="2" charset="2"/>
              <a:buChar char="q"/>
            </a:pPr>
            <a:r>
              <a:rPr lang="en-US" sz="2000" dirty="0">
                <a:solidFill>
                  <a:schemeClr val="tx1"/>
                </a:solidFill>
              </a:rPr>
              <a:t>Variations in billing may result from patient volume, procedure complexity, or specialization.</a:t>
            </a:r>
          </a:p>
        </p:txBody>
      </p:sp>
      <p:pic>
        <p:nvPicPr>
          <p:cNvPr id="5" name="Content Placeholder 4">
            <a:extLst>
              <a:ext uri="{FF2B5EF4-FFF2-40B4-BE49-F238E27FC236}">
                <a16:creationId xmlns:a16="http://schemas.microsoft.com/office/drawing/2014/main" id="{2BF3D974-045F-45D4-828C-73441BB5CF89}"/>
              </a:ext>
            </a:extLst>
          </p:cNvPr>
          <p:cNvPicPr>
            <a:picLocks noGrp="1" noChangeAspect="1"/>
          </p:cNvPicPr>
          <p:nvPr>
            <p:ph sz="half" idx="2"/>
          </p:nvPr>
        </p:nvPicPr>
        <p:blipFill>
          <a:blip r:embed="rId2"/>
          <a:stretch>
            <a:fillRect/>
          </a:stretch>
        </p:blipFill>
        <p:spPr>
          <a:xfrm>
            <a:off x="5698156" y="1694046"/>
            <a:ext cx="5794408" cy="4273618"/>
          </a:xfrm>
          <a:prstGeom prst="rect">
            <a:avLst/>
          </a:prstGeom>
        </p:spPr>
      </p:pic>
    </p:spTree>
    <p:extLst>
      <p:ext uri="{BB962C8B-B14F-4D97-AF65-F5344CB8AC3E}">
        <p14:creationId xmlns:p14="http://schemas.microsoft.com/office/powerpoint/2010/main" val="358904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C04A-4C39-4CA1-8EEF-42CB457C296A}"/>
              </a:ext>
            </a:extLst>
          </p:cNvPr>
          <p:cNvSpPr>
            <a:spLocks noGrp="1"/>
          </p:cNvSpPr>
          <p:nvPr>
            <p:ph type="title"/>
          </p:nvPr>
        </p:nvSpPr>
        <p:spPr>
          <a:xfrm>
            <a:off x="913795" y="452388"/>
            <a:ext cx="10353762" cy="818147"/>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5EB4B7B9-B2AA-4BD9-BA59-5D32CCDA3D5A}"/>
              </a:ext>
            </a:extLst>
          </p:cNvPr>
          <p:cNvSpPr>
            <a:spLocks noGrp="1"/>
          </p:cNvSpPr>
          <p:nvPr>
            <p:ph sz="half" idx="1"/>
          </p:nvPr>
        </p:nvSpPr>
        <p:spPr>
          <a:xfrm>
            <a:off x="913795" y="1694047"/>
            <a:ext cx="3995089" cy="4360243"/>
          </a:xfrm>
        </p:spPr>
        <p:txBody>
          <a:bodyPr>
            <a:normAutofit/>
          </a:bodyPr>
          <a:lstStyle/>
          <a:p>
            <a:pPr>
              <a:buFont typeface="Wingdings" panose="05000000000000000000" pitchFamily="2" charset="2"/>
              <a:buChar char="q"/>
            </a:pPr>
            <a:r>
              <a:rPr lang="en-US" sz="2000" dirty="0">
                <a:solidFill>
                  <a:schemeClr val="tx1"/>
                </a:solidFill>
              </a:rPr>
              <a:t>The top 5 hospitals (Hernandez-Morton, Walker-Garcia, Ruiz-Anthony, George-Gonzalez, Rocha-Carter) have similar high average billing amounts .</a:t>
            </a:r>
          </a:p>
          <a:p>
            <a:pPr>
              <a:buFont typeface="Wingdings" panose="05000000000000000000" pitchFamily="2" charset="2"/>
              <a:buChar char="q"/>
            </a:pPr>
            <a:r>
              <a:rPr lang="en-US" sz="2000" dirty="0">
                <a:solidFill>
                  <a:schemeClr val="tx1"/>
                </a:solidFill>
              </a:rPr>
              <a:t>High billing may indicate specialized treatments, higher operational costs, or advanced medical procedures .</a:t>
            </a:r>
          </a:p>
        </p:txBody>
      </p:sp>
      <p:pic>
        <p:nvPicPr>
          <p:cNvPr id="5" name="Content Placeholder 4">
            <a:extLst>
              <a:ext uri="{FF2B5EF4-FFF2-40B4-BE49-F238E27FC236}">
                <a16:creationId xmlns:a16="http://schemas.microsoft.com/office/drawing/2014/main" id="{358DBA6D-933F-4B54-B660-B4C591FBCB64}"/>
              </a:ext>
            </a:extLst>
          </p:cNvPr>
          <p:cNvPicPr>
            <a:picLocks noGrp="1" noChangeAspect="1"/>
          </p:cNvPicPr>
          <p:nvPr>
            <p:ph sz="half" idx="2"/>
          </p:nvPr>
        </p:nvPicPr>
        <p:blipFill>
          <a:blip r:embed="rId2"/>
          <a:stretch>
            <a:fillRect/>
          </a:stretch>
        </p:blipFill>
        <p:spPr>
          <a:xfrm>
            <a:off x="5390147" y="1694047"/>
            <a:ext cx="6208295" cy="4485372"/>
          </a:xfrm>
          <a:prstGeom prst="rect">
            <a:avLst/>
          </a:prstGeom>
        </p:spPr>
      </p:pic>
    </p:spTree>
    <p:extLst>
      <p:ext uri="{BB962C8B-B14F-4D97-AF65-F5344CB8AC3E}">
        <p14:creationId xmlns:p14="http://schemas.microsoft.com/office/powerpoint/2010/main" val="33927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A1E4-46C3-46B6-98A2-DF29DA4A6F9F}"/>
              </a:ext>
            </a:extLst>
          </p:cNvPr>
          <p:cNvSpPr>
            <a:spLocks noGrp="1"/>
          </p:cNvSpPr>
          <p:nvPr>
            <p:ph type="title"/>
          </p:nvPr>
        </p:nvSpPr>
        <p:spPr>
          <a:xfrm>
            <a:off x="913795" y="452388"/>
            <a:ext cx="10353762" cy="1126156"/>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F4D5F649-D505-4036-AE1B-4C476D81640E}"/>
              </a:ext>
            </a:extLst>
          </p:cNvPr>
          <p:cNvSpPr>
            <a:spLocks noGrp="1"/>
          </p:cNvSpPr>
          <p:nvPr>
            <p:ph sz="half" idx="1"/>
          </p:nvPr>
        </p:nvSpPr>
        <p:spPr>
          <a:xfrm>
            <a:off x="913795" y="1848052"/>
            <a:ext cx="4986491" cy="3851070"/>
          </a:xfrm>
        </p:spPr>
        <p:txBody>
          <a:bodyPr>
            <a:normAutofit fontScale="92500" lnSpcReduction="10000"/>
          </a:bodyPr>
          <a:lstStyle/>
          <a:p>
            <a:pPr marL="36900" indent="0">
              <a:buNone/>
            </a:pPr>
            <a:r>
              <a:rPr lang="en-US" dirty="0"/>
              <a:t> </a:t>
            </a:r>
            <a:r>
              <a:rPr lang="en-US" b="1" u="sng" dirty="0">
                <a:solidFill>
                  <a:schemeClr val="tx1"/>
                </a:solidFill>
              </a:rPr>
              <a:t>Admission Types by </a:t>
            </a:r>
            <a:r>
              <a:rPr lang="en-US" sz="2200" b="1" u="sng" dirty="0">
                <a:solidFill>
                  <a:schemeClr val="tx1"/>
                </a:solidFill>
              </a:rPr>
              <a:t>Gender </a:t>
            </a:r>
          </a:p>
          <a:p>
            <a:pPr>
              <a:buFont typeface="Wingdings" panose="05000000000000000000" pitchFamily="2" charset="2"/>
              <a:buChar char="q"/>
            </a:pPr>
            <a:r>
              <a:rPr lang="en-US" sz="2200" dirty="0">
                <a:solidFill>
                  <a:schemeClr val="tx1"/>
                </a:solidFill>
              </a:rPr>
              <a:t>For female admissions, the numbers show a relatively balanced distribution :</a:t>
            </a:r>
          </a:p>
          <a:p>
            <a:pPr>
              <a:buFont typeface="Wingdings" panose="05000000000000000000" pitchFamily="2" charset="2"/>
              <a:buChar char="§"/>
            </a:pPr>
            <a:r>
              <a:rPr lang="en-US" sz="2200" dirty="0">
                <a:solidFill>
                  <a:schemeClr val="tx1"/>
                </a:solidFill>
              </a:rPr>
              <a:t>The highest number of female admissions falling under the Elective category(9281).</a:t>
            </a:r>
          </a:p>
          <a:p>
            <a:pPr>
              <a:buFont typeface="Wingdings" panose="05000000000000000000" pitchFamily="2" charset="2"/>
              <a:buChar char="§"/>
            </a:pPr>
            <a:r>
              <a:rPr lang="en-US" sz="2200" dirty="0">
                <a:solidFill>
                  <a:schemeClr val="tx1"/>
                </a:solidFill>
              </a:rPr>
              <a:t>Emergency admissions follow closely(9166), </a:t>
            </a:r>
          </a:p>
          <a:p>
            <a:pPr>
              <a:buFont typeface="Wingdings" panose="05000000000000000000" pitchFamily="2" charset="2"/>
              <a:buChar char="§"/>
            </a:pPr>
            <a:r>
              <a:rPr lang="en-US" sz="2200" dirty="0">
                <a:solidFill>
                  <a:schemeClr val="tx1"/>
                </a:solidFill>
              </a:rPr>
              <a:t>While urgent cases have the lowest count(9023).</a:t>
            </a:r>
          </a:p>
        </p:txBody>
      </p:sp>
      <p:sp>
        <p:nvSpPr>
          <p:cNvPr id="4" name="Content Placeholder 3">
            <a:extLst>
              <a:ext uri="{FF2B5EF4-FFF2-40B4-BE49-F238E27FC236}">
                <a16:creationId xmlns:a16="http://schemas.microsoft.com/office/drawing/2014/main" id="{7700B81C-0151-45B4-B073-D31037AAD29C}"/>
              </a:ext>
            </a:extLst>
          </p:cNvPr>
          <p:cNvSpPr>
            <a:spLocks noGrp="1"/>
          </p:cNvSpPr>
          <p:nvPr>
            <p:ph sz="half" idx="2"/>
          </p:nvPr>
        </p:nvSpPr>
        <p:spPr>
          <a:xfrm>
            <a:off x="6458552" y="1848052"/>
            <a:ext cx="4809005" cy="3851071"/>
          </a:xfrm>
        </p:spPr>
        <p:txBody>
          <a:bodyPr>
            <a:normAutofit fontScale="92500" lnSpcReduction="10000"/>
          </a:bodyPr>
          <a:lstStyle/>
          <a:p>
            <a:pPr>
              <a:buFont typeface="Wingdings" panose="05000000000000000000" pitchFamily="2" charset="2"/>
              <a:buChar char="q"/>
            </a:pPr>
            <a:r>
              <a:rPr lang="en-US" sz="2000" dirty="0">
                <a:solidFill>
                  <a:schemeClr val="tx1"/>
                </a:solidFill>
              </a:rPr>
              <a:t>For male admissions :</a:t>
            </a:r>
          </a:p>
          <a:p>
            <a:pPr>
              <a:buFont typeface="Wingdings" panose="05000000000000000000" pitchFamily="2" charset="2"/>
              <a:buChar char="§"/>
            </a:pPr>
            <a:r>
              <a:rPr lang="en-US" sz="2000" dirty="0">
                <a:solidFill>
                  <a:schemeClr val="tx1"/>
                </a:solidFill>
              </a:rPr>
              <a:t>Urgent cases slightly lead(9368),</a:t>
            </a:r>
          </a:p>
          <a:p>
            <a:pPr>
              <a:buFont typeface="Wingdings" panose="05000000000000000000" pitchFamily="2" charset="2"/>
              <a:buChar char="§"/>
            </a:pPr>
            <a:r>
              <a:rPr lang="en-US" sz="2000" dirty="0">
                <a:solidFill>
                  <a:schemeClr val="tx1"/>
                </a:solidFill>
              </a:rPr>
              <a:t>Followed by Elective(9192) and</a:t>
            </a:r>
          </a:p>
          <a:p>
            <a:pPr>
              <a:buFont typeface="Wingdings" panose="05000000000000000000" pitchFamily="2" charset="2"/>
              <a:buChar char="§"/>
            </a:pPr>
            <a:r>
              <a:rPr lang="en-US" sz="2000" dirty="0">
                <a:solidFill>
                  <a:schemeClr val="tx1"/>
                </a:solidFill>
              </a:rPr>
              <a:t>Emergency(8936) admissions.</a:t>
            </a:r>
          </a:p>
          <a:p>
            <a:pPr>
              <a:buFont typeface="Wingdings" panose="05000000000000000000" pitchFamily="2" charset="2"/>
              <a:buChar char="§"/>
            </a:pPr>
            <a:r>
              <a:rPr lang="en-US" sz="2000" dirty="0">
                <a:solidFill>
                  <a:schemeClr val="tx1"/>
                </a:solidFill>
              </a:rPr>
              <a:t> The urgent category is the highest among male admissions, unlike female admissions where it is the lowest.</a:t>
            </a:r>
          </a:p>
        </p:txBody>
      </p:sp>
    </p:spTree>
    <p:extLst>
      <p:ext uri="{BB962C8B-B14F-4D97-AF65-F5344CB8AC3E}">
        <p14:creationId xmlns:p14="http://schemas.microsoft.com/office/powerpoint/2010/main" val="73238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8558-2192-4B87-A478-A11DCEA6038F}"/>
              </a:ext>
            </a:extLst>
          </p:cNvPr>
          <p:cNvSpPr>
            <a:spLocks noGrp="1"/>
          </p:cNvSpPr>
          <p:nvPr>
            <p:ph type="title"/>
          </p:nvPr>
        </p:nvSpPr>
        <p:spPr>
          <a:xfrm>
            <a:off x="913795" y="609600"/>
            <a:ext cx="10353762" cy="872691"/>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8552A53E-3606-4AEF-886A-5E66D38A4E0F}"/>
              </a:ext>
            </a:extLst>
          </p:cNvPr>
          <p:cNvSpPr>
            <a:spLocks noGrp="1"/>
          </p:cNvSpPr>
          <p:nvPr>
            <p:ph sz="half" idx="1"/>
          </p:nvPr>
        </p:nvSpPr>
        <p:spPr>
          <a:xfrm>
            <a:off x="913796" y="1732548"/>
            <a:ext cx="4351224" cy="3966573"/>
          </a:xfrm>
        </p:spPr>
        <p:txBody>
          <a:bodyPr>
            <a:normAutofit/>
          </a:bodyPr>
          <a:lstStyle/>
          <a:p>
            <a:pPr>
              <a:buFont typeface="Wingdings" panose="05000000000000000000" pitchFamily="2" charset="2"/>
              <a:buChar char="q"/>
            </a:pPr>
            <a:r>
              <a:rPr lang="en-US" sz="2000" dirty="0">
                <a:solidFill>
                  <a:schemeClr val="tx1"/>
                </a:solidFill>
              </a:rPr>
              <a:t>Balanced distribution of Elective, Urgent, and Emergency admissions .</a:t>
            </a:r>
          </a:p>
          <a:p>
            <a:pPr>
              <a:buFont typeface="Wingdings" panose="05000000000000000000" pitchFamily="2" charset="2"/>
              <a:buChar char="q"/>
            </a:pPr>
            <a:r>
              <a:rPr lang="en-US" sz="2000" dirty="0">
                <a:solidFill>
                  <a:schemeClr val="tx1"/>
                </a:solidFill>
              </a:rPr>
              <a:t>Slightly higher Elective and Urgent cases compared to Emergency .</a:t>
            </a:r>
          </a:p>
          <a:p>
            <a:pPr>
              <a:buFont typeface="Wingdings" panose="05000000000000000000" pitchFamily="2" charset="2"/>
              <a:buChar char="q"/>
            </a:pPr>
            <a:r>
              <a:rPr lang="en-US" sz="2000" dirty="0">
                <a:solidFill>
                  <a:schemeClr val="tx1"/>
                </a:solidFill>
              </a:rPr>
              <a:t>High Emergency admissions may strain hospital resources.</a:t>
            </a:r>
          </a:p>
        </p:txBody>
      </p:sp>
      <p:pic>
        <p:nvPicPr>
          <p:cNvPr id="5" name="Content Placeholder 4">
            <a:extLst>
              <a:ext uri="{FF2B5EF4-FFF2-40B4-BE49-F238E27FC236}">
                <a16:creationId xmlns:a16="http://schemas.microsoft.com/office/drawing/2014/main" id="{26598037-00E3-44B3-B547-FC6757DF23CE}"/>
              </a:ext>
            </a:extLst>
          </p:cNvPr>
          <p:cNvPicPr>
            <a:picLocks noGrp="1" noChangeAspect="1"/>
          </p:cNvPicPr>
          <p:nvPr>
            <p:ph sz="half" idx="2"/>
          </p:nvPr>
        </p:nvPicPr>
        <p:blipFill>
          <a:blip r:embed="rId2"/>
          <a:stretch>
            <a:fillRect/>
          </a:stretch>
        </p:blipFill>
        <p:spPr>
          <a:xfrm>
            <a:off x="5794408" y="1732548"/>
            <a:ext cx="5589170" cy="4360244"/>
          </a:xfrm>
          <a:prstGeom prst="rect">
            <a:avLst/>
          </a:prstGeom>
        </p:spPr>
      </p:pic>
    </p:spTree>
    <p:extLst>
      <p:ext uri="{BB962C8B-B14F-4D97-AF65-F5344CB8AC3E}">
        <p14:creationId xmlns:p14="http://schemas.microsoft.com/office/powerpoint/2010/main" val="3664371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79BE-4E94-42B9-ABBA-0337A78C73BA}"/>
              </a:ext>
            </a:extLst>
          </p:cNvPr>
          <p:cNvSpPr>
            <a:spLocks noGrp="1"/>
          </p:cNvSpPr>
          <p:nvPr>
            <p:ph type="title"/>
          </p:nvPr>
        </p:nvSpPr>
        <p:spPr>
          <a:xfrm>
            <a:off x="913795" y="609600"/>
            <a:ext cx="10353762" cy="911192"/>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16197162-7ECA-4853-A2B0-8F80DB6AA726}"/>
              </a:ext>
            </a:extLst>
          </p:cNvPr>
          <p:cNvSpPr>
            <a:spLocks noGrp="1"/>
          </p:cNvSpPr>
          <p:nvPr>
            <p:ph sz="half" idx="1"/>
          </p:nvPr>
        </p:nvSpPr>
        <p:spPr>
          <a:xfrm>
            <a:off x="913795" y="1771049"/>
            <a:ext cx="3792959" cy="4263991"/>
          </a:xfrm>
        </p:spPr>
        <p:txBody>
          <a:bodyPr>
            <a:normAutofit/>
          </a:bodyPr>
          <a:lstStyle/>
          <a:p>
            <a:pPr>
              <a:buFont typeface="Wingdings" panose="05000000000000000000" pitchFamily="2" charset="2"/>
              <a:buChar char="q"/>
            </a:pPr>
            <a:r>
              <a:rPr lang="en-US" sz="2000" dirty="0">
                <a:solidFill>
                  <a:schemeClr val="tx1"/>
                </a:solidFill>
              </a:rPr>
              <a:t>Urgent admissions are the highest for both males and females .</a:t>
            </a:r>
          </a:p>
          <a:p>
            <a:pPr>
              <a:buFont typeface="Wingdings" panose="05000000000000000000" pitchFamily="2" charset="2"/>
              <a:buChar char="q"/>
            </a:pPr>
            <a:r>
              <a:rPr lang="en-US" sz="2000" dirty="0">
                <a:solidFill>
                  <a:schemeClr val="tx1"/>
                </a:solidFill>
              </a:rPr>
              <a:t>Elective admissions are the lowest, indicating fewer planned procedures .</a:t>
            </a:r>
          </a:p>
          <a:p>
            <a:pPr>
              <a:buFont typeface="Wingdings" panose="05000000000000000000" pitchFamily="2" charset="2"/>
              <a:buChar char="q"/>
            </a:pPr>
            <a:r>
              <a:rPr lang="en-US" sz="2000" dirty="0">
                <a:solidFill>
                  <a:schemeClr val="tx1"/>
                </a:solidFill>
              </a:rPr>
              <a:t>Emergency admissions are balanced across genders.</a:t>
            </a:r>
          </a:p>
        </p:txBody>
      </p:sp>
      <p:pic>
        <p:nvPicPr>
          <p:cNvPr id="5" name="Content Placeholder 4">
            <a:extLst>
              <a:ext uri="{FF2B5EF4-FFF2-40B4-BE49-F238E27FC236}">
                <a16:creationId xmlns:a16="http://schemas.microsoft.com/office/drawing/2014/main" id="{740D2363-9DCA-486E-B63B-CDCFED70A1F4}"/>
              </a:ext>
            </a:extLst>
          </p:cNvPr>
          <p:cNvPicPr>
            <a:picLocks noGrp="1" noChangeAspect="1"/>
          </p:cNvPicPr>
          <p:nvPr>
            <p:ph sz="half" idx="2"/>
          </p:nvPr>
        </p:nvPicPr>
        <p:blipFill>
          <a:blip r:embed="rId2"/>
          <a:stretch>
            <a:fillRect/>
          </a:stretch>
        </p:blipFill>
        <p:spPr>
          <a:xfrm>
            <a:off x="5438274" y="1771049"/>
            <a:ext cx="6054290" cy="4263992"/>
          </a:xfrm>
          <a:prstGeom prst="rect">
            <a:avLst/>
          </a:prstGeom>
        </p:spPr>
      </p:pic>
    </p:spTree>
    <p:extLst>
      <p:ext uri="{BB962C8B-B14F-4D97-AF65-F5344CB8AC3E}">
        <p14:creationId xmlns:p14="http://schemas.microsoft.com/office/powerpoint/2010/main" val="241133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1DC3-D926-4AC9-95B2-B4D5E0F26D64}"/>
              </a:ext>
            </a:extLst>
          </p:cNvPr>
          <p:cNvSpPr>
            <a:spLocks noGrp="1"/>
          </p:cNvSpPr>
          <p:nvPr>
            <p:ph type="title"/>
          </p:nvPr>
        </p:nvSpPr>
        <p:spPr>
          <a:xfrm>
            <a:off x="913795" y="609600"/>
            <a:ext cx="10353762" cy="978568"/>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7B4F8C86-9371-4E17-85C9-78DC7DB66E86}"/>
              </a:ext>
            </a:extLst>
          </p:cNvPr>
          <p:cNvSpPr>
            <a:spLocks noGrp="1"/>
          </p:cNvSpPr>
          <p:nvPr>
            <p:ph sz="half" idx="1"/>
          </p:nvPr>
        </p:nvSpPr>
        <p:spPr>
          <a:xfrm>
            <a:off x="913796" y="1761423"/>
            <a:ext cx="3898836" cy="4283241"/>
          </a:xfrm>
        </p:spPr>
        <p:txBody>
          <a:bodyPr>
            <a:normAutofit/>
          </a:bodyPr>
          <a:lstStyle/>
          <a:p>
            <a:pPr>
              <a:buFont typeface="Wingdings" panose="05000000000000000000" pitchFamily="2" charset="2"/>
              <a:buChar char="q"/>
            </a:pPr>
            <a:r>
              <a:rPr lang="en-US" sz="2000" dirty="0">
                <a:solidFill>
                  <a:schemeClr val="tx1"/>
                </a:solidFill>
              </a:rPr>
              <a:t>Highest admissions in the 41-60 age group .</a:t>
            </a:r>
          </a:p>
          <a:p>
            <a:pPr>
              <a:buFont typeface="Wingdings" panose="05000000000000000000" pitchFamily="2" charset="2"/>
              <a:buChar char="q"/>
            </a:pPr>
            <a:r>
              <a:rPr lang="en-US" sz="2000" dirty="0">
                <a:solidFill>
                  <a:schemeClr val="tx1"/>
                </a:solidFill>
              </a:rPr>
              <a:t>Low admissions for 0-20 and 81+ groups .</a:t>
            </a:r>
          </a:p>
          <a:p>
            <a:pPr>
              <a:buFont typeface="Wingdings" panose="05000000000000000000" pitchFamily="2" charset="2"/>
              <a:buChar char="q"/>
            </a:pPr>
            <a:r>
              <a:rPr lang="en-US" sz="2000" dirty="0">
                <a:solidFill>
                  <a:schemeClr val="tx1"/>
                </a:solidFill>
              </a:rPr>
              <a:t>Balanced distribution of Elective, Emergency, and Urgent admissions in middle-aged groups.</a:t>
            </a:r>
          </a:p>
        </p:txBody>
      </p:sp>
      <p:pic>
        <p:nvPicPr>
          <p:cNvPr id="5" name="Content Placeholder 4">
            <a:extLst>
              <a:ext uri="{FF2B5EF4-FFF2-40B4-BE49-F238E27FC236}">
                <a16:creationId xmlns:a16="http://schemas.microsoft.com/office/drawing/2014/main" id="{7F69DD4F-2C10-4643-BE10-EB38C6B6B867}"/>
              </a:ext>
            </a:extLst>
          </p:cNvPr>
          <p:cNvPicPr>
            <a:picLocks noGrp="1" noChangeAspect="1"/>
          </p:cNvPicPr>
          <p:nvPr>
            <p:ph sz="half" idx="2"/>
          </p:nvPr>
        </p:nvPicPr>
        <p:blipFill>
          <a:blip r:embed="rId2"/>
          <a:stretch>
            <a:fillRect/>
          </a:stretch>
        </p:blipFill>
        <p:spPr>
          <a:xfrm>
            <a:off x="5447899" y="1761423"/>
            <a:ext cx="6035041" cy="4486977"/>
          </a:xfrm>
          <a:prstGeom prst="rect">
            <a:avLst/>
          </a:prstGeom>
        </p:spPr>
      </p:pic>
    </p:spTree>
    <p:extLst>
      <p:ext uri="{BB962C8B-B14F-4D97-AF65-F5344CB8AC3E}">
        <p14:creationId xmlns:p14="http://schemas.microsoft.com/office/powerpoint/2010/main" val="1950562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2357-4479-4F67-8EA5-31EF6BD6BA42}"/>
              </a:ext>
            </a:extLst>
          </p:cNvPr>
          <p:cNvSpPr>
            <a:spLocks noGrp="1"/>
          </p:cNvSpPr>
          <p:nvPr>
            <p:ph type="title"/>
          </p:nvPr>
        </p:nvSpPr>
        <p:spPr>
          <a:xfrm>
            <a:off x="913795" y="609600"/>
            <a:ext cx="10353762" cy="930442"/>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FE4F35B2-2C64-46F6-9AB5-180AD3694EA3}"/>
              </a:ext>
            </a:extLst>
          </p:cNvPr>
          <p:cNvSpPr>
            <a:spLocks noGrp="1"/>
          </p:cNvSpPr>
          <p:nvPr>
            <p:ph sz="half" idx="1"/>
          </p:nvPr>
        </p:nvSpPr>
        <p:spPr>
          <a:xfrm>
            <a:off x="913796" y="1636295"/>
            <a:ext cx="3571578" cy="4350619"/>
          </a:xfrm>
        </p:spPr>
        <p:txBody>
          <a:bodyPr>
            <a:normAutofit/>
          </a:bodyPr>
          <a:lstStyle/>
          <a:p>
            <a:pPr>
              <a:buFont typeface="Wingdings" panose="05000000000000000000" pitchFamily="2" charset="2"/>
              <a:buChar char="q"/>
            </a:pPr>
            <a:r>
              <a:rPr lang="en-US" sz="2000" dirty="0">
                <a:solidFill>
                  <a:schemeClr val="tx1"/>
                </a:solidFill>
              </a:rPr>
              <a:t>Obesity, Arthritis, and Diabetes are the top causes of emergency admissions .</a:t>
            </a:r>
          </a:p>
          <a:p>
            <a:pPr>
              <a:buFont typeface="Wingdings" panose="05000000000000000000" pitchFamily="2" charset="2"/>
              <a:buChar char="q"/>
            </a:pPr>
            <a:r>
              <a:rPr lang="en-US" sz="2000" dirty="0">
                <a:solidFill>
                  <a:schemeClr val="tx1"/>
                </a:solidFill>
              </a:rPr>
              <a:t>Obesity leads the list while Arthritis and Diabetes contribute significantly </a:t>
            </a:r>
            <a:r>
              <a:rPr lang="en-US" dirty="0">
                <a:solidFill>
                  <a:schemeClr val="tx1"/>
                </a:solidFill>
              </a:rPr>
              <a:t>.</a:t>
            </a:r>
          </a:p>
        </p:txBody>
      </p:sp>
      <p:pic>
        <p:nvPicPr>
          <p:cNvPr id="5" name="Content Placeholder 4">
            <a:extLst>
              <a:ext uri="{FF2B5EF4-FFF2-40B4-BE49-F238E27FC236}">
                <a16:creationId xmlns:a16="http://schemas.microsoft.com/office/drawing/2014/main" id="{46E7295F-7CD5-47EF-9243-77E547818926}"/>
              </a:ext>
            </a:extLst>
          </p:cNvPr>
          <p:cNvPicPr>
            <a:picLocks noGrp="1" noChangeAspect="1"/>
          </p:cNvPicPr>
          <p:nvPr>
            <p:ph sz="half" idx="2"/>
          </p:nvPr>
        </p:nvPicPr>
        <p:blipFill>
          <a:blip r:embed="rId2"/>
          <a:stretch>
            <a:fillRect/>
          </a:stretch>
        </p:blipFill>
        <p:spPr>
          <a:xfrm>
            <a:off x="5130266" y="1636295"/>
            <a:ext cx="6381550" cy="4612105"/>
          </a:xfrm>
          <a:prstGeom prst="rect">
            <a:avLst/>
          </a:prstGeom>
        </p:spPr>
      </p:pic>
    </p:spTree>
    <p:extLst>
      <p:ext uri="{BB962C8B-B14F-4D97-AF65-F5344CB8AC3E}">
        <p14:creationId xmlns:p14="http://schemas.microsoft.com/office/powerpoint/2010/main" val="336496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F03C-F243-43D5-98DF-17151CFAF743}"/>
              </a:ext>
            </a:extLst>
          </p:cNvPr>
          <p:cNvSpPr>
            <a:spLocks noGrp="1"/>
          </p:cNvSpPr>
          <p:nvPr>
            <p:ph type="title"/>
          </p:nvPr>
        </p:nvSpPr>
        <p:spPr>
          <a:xfrm>
            <a:off x="913795" y="529389"/>
            <a:ext cx="10353762" cy="933651"/>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C0534344-7D2B-44FF-AA0B-A6B00ED98674}"/>
              </a:ext>
            </a:extLst>
          </p:cNvPr>
          <p:cNvSpPr>
            <a:spLocks noGrp="1"/>
          </p:cNvSpPr>
          <p:nvPr>
            <p:ph sz="half" idx="1"/>
          </p:nvPr>
        </p:nvSpPr>
        <p:spPr>
          <a:xfrm>
            <a:off x="913796" y="1742174"/>
            <a:ext cx="4091342" cy="4446870"/>
          </a:xfrm>
        </p:spPr>
        <p:txBody>
          <a:bodyPr>
            <a:normAutofit/>
          </a:bodyPr>
          <a:lstStyle/>
          <a:p>
            <a:pPr>
              <a:buFont typeface="Wingdings" panose="05000000000000000000" pitchFamily="2" charset="2"/>
              <a:buChar char="q"/>
            </a:pPr>
            <a:r>
              <a:rPr lang="en-US" sz="2000" dirty="0">
                <a:solidFill>
                  <a:schemeClr val="tx1"/>
                </a:solidFill>
              </a:rPr>
              <a:t>Billing amounts are evenly distributed across insurance providers, with:</a:t>
            </a:r>
          </a:p>
          <a:p>
            <a:pPr>
              <a:buFont typeface="Wingdings" panose="05000000000000000000" pitchFamily="2" charset="2"/>
              <a:buChar char="q"/>
            </a:pPr>
            <a:r>
              <a:rPr lang="en-US" sz="2000" dirty="0">
                <a:solidFill>
                  <a:schemeClr val="tx1"/>
                </a:solidFill>
              </a:rPr>
              <a:t> Medicare slightly higher (20.1%) and UnitedHealthcare slightly lower (19.9%).</a:t>
            </a:r>
          </a:p>
          <a:p>
            <a:pPr>
              <a:buFont typeface="Wingdings" panose="05000000000000000000" pitchFamily="2" charset="2"/>
              <a:buChar char="q"/>
            </a:pPr>
            <a:r>
              <a:rPr lang="en-US" sz="2000" dirty="0">
                <a:solidFill>
                  <a:schemeClr val="tx1"/>
                </a:solidFill>
              </a:rPr>
              <a:t>The minimal variation suggests a standardized billing structure among providers.</a:t>
            </a:r>
          </a:p>
        </p:txBody>
      </p:sp>
      <p:pic>
        <p:nvPicPr>
          <p:cNvPr id="5" name="Content Placeholder 4">
            <a:extLst>
              <a:ext uri="{FF2B5EF4-FFF2-40B4-BE49-F238E27FC236}">
                <a16:creationId xmlns:a16="http://schemas.microsoft.com/office/drawing/2014/main" id="{834BB913-4A30-469F-8E3E-A7539A6DC39F}"/>
              </a:ext>
            </a:extLst>
          </p:cNvPr>
          <p:cNvPicPr>
            <a:picLocks noGrp="1" noChangeAspect="1"/>
          </p:cNvPicPr>
          <p:nvPr>
            <p:ph sz="half" idx="2"/>
          </p:nvPr>
        </p:nvPicPr>
        <p:blipFill>
          <a:blip r:embed="rId2"/>
          <a:stretch>
            <a:fillRect/>
          </a:stretch>
        </p:blipFill>
        <p:spPr>
          <a:xfrm>
            <a:off x="5689552" y="1742174"/>
            <a:ext cx="5588652" cy="4586437"/>
          </a:xfrm>
          <a:prstGeom prst="rect">
            <a:avLst/>
          </a:prstGeom>
        </p:spPr>
      </p:pic>
    </p:spTree>
    <p:extLst>
      <p:ext uri="{BB962C8B-B14F-4D97-AF65-F5344CB8AC3E}">
        <p14:creationId xmlns:p14="http://schemas.microsoft.com/office/powerpoint/2010/main" val="89975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2924-77B3-445D-B9FF-B92B06156007}"/>
              </a:ext>
            </a:extLst>
          </p:cNvPr>
          <p:cNvSpPr>
            <a:spLocks noGrp="1"/>
          </p:cNvSpPr>
          <p:nvPr>
            <p:ph type="title"/>
          </p:nvPr>
        </p:nvSpPr>
        <p:spPr>
          <a:xfrm>
            <a:off x="913795" y="609600"/>
            <a:ext cx="10353762" cy="1026695"/>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10876843-EC89-486D-9FE6-3DBFCF06E467}"/>
              </a:ext>
            </a:extLst>
          </p:cNvPr>
          <p:cNvSpPr>
            <a:spLocks noGrp="1"/>
          </p:cNvSpPr>
          <p:nvPr>
            <p:ph sz="half" idx="1"/>
          </p:nvPr>
        </p:nvSpPr>
        <p:spPr>
          <a:xfrm>
            <a:off x="913796" y="1636295"/>
            <a:ext cx="3561951" cy="4379493"/>
          </a:xfrm>
        </p:spPr>
        <p:txBody>
          <a:bodyPr>
            <a:normAutofit/>
          </a:bodyPr>
          <a:lstStyle/>
          <a:p>
            <a:pPr>
              <a:buFont typeface="Wingdings" panose="05000000000000000000" pitchFamily="2" charset="2"/>
              <a:buChar char="q"/>
            </a:pPr>
            <a:r>
              <a:rPr lang="en-US" sz="2000" dirty="0">
                <a:solidFill>
                  <a:schemeClr val="tx1"/>
                </a:solidFill>
              </a:rPr>
              <a:t>The top three insurance providers—Cigna, Medicare, and UnitedHealthcare—have similar patient numbers, indicating strong market presence and patient preference.</a:t>
            </a:r>
          </a:p>
        </p:txBody>
      </p:sp>
      <p:pic>
        <p:nvPicPr>
          <p:cNvPr id="5" name="Content Placeholder 4">
            <a:extLst>
              <a:ext uri="{FF2B5EF4-FFF2-40B4-BE49-F238E27FC236}">
                <a16:creationId xmlns:a16="http://schemas.microsoft.com/office/drawing/2014/main" id="{348E00F4-0630-44BC-A2FD-35929AA541FE}"/>
              </a:ext>
            </a:extLst>
          </p:cNvPr>
          <p:cNvPicPr>
            <a:picLocks noGrp="1" noChangeAspect="1"/>
          </p:cNvPicPr>
          <p:nvPr>
            <p:ph sz="half" idx="2"/>
          </p:nvPr>
        </p:nvPicPr>
        <p:blipFill>
          <a:blip r:embed="rId2"/>
          <a:stretch>
            <a:fillRect/>
          </a:stretch>
        </p:blipFill>
        <p:spPr>
          <a:xfrm>
            <a:off x="5178392" y="1636295"/>
            <a:ext cx="6343048" cy="4514247"/>
          </a:xfrm>
          <a:prstGeom prst="rect">
            <a:avLst/>
          </a:prstGeom>
        </p:spPr>
      </p:pic>
    </p:spTree>
    <p:extLst>
      <p:ext uri="{BB962C8B-B14F-4D97-AF65-F5344CB8AC3E}">
        <p14:creationId xmlns:p14="http://schemas.microsoft.com/office/powerpoint/2010/main" val="121404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4DB8-EBB9-4AC3-9E5D-C99B61370B15}"/>
              </a:ext>
            </a:extLst>
          </p:cNvPr>
          <p:cNvSpPr>
            <a:spLocks noGrp="1"/>
          </p:cNvSpPr>
          <p:nvPr>
            <p:ph type="title"/>
          </p:nvPr>
        </p:nvSpPr>
        <p:spPr>
          <a:xfrm>
            <a:off x="913795" y="609600"/>
            <a:ext cx="10353762" cy="920817"/>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3CF7FEC4-9E70-40A1-99F7-EC10DB6AF7F9}"/>
              </a:ext>
            </a:extLst>
          </p:cNvPr>
          <p:cNvSpPr>
            <a:spLocks noGrp="1"/>
          </p:cNvSpPr>
          <p:nvPr>
            <p:ph sz="half" idx="1"/>
          </p:nvPr>
        </p:nvSpPr>
        <p:spPr>
          <a:xfrm>
            <a:off x="913796" y="1828800"/>
            <a:ext cx="5977892" cy="4206240"/>
          </a:xfrm>
        </p:spPr>
        <p:txBody>
          <a:bodyPr>
            <a:noAutofit/>
          </a:bodyPr>
          <a:lstStyle/>
          <a:p>
            <a:pPr>
              <a:buFont typeface="Wingdings" panose="05000000000000000000" pitchFamily="2" charset="2"/>
              <a:buChar char="q"/>
            </a:pPr>
            <a:r>
              <a:rPr lang="en-US" sz="1800" dirty="0">
                <a:solidFill>
                  <a:schemeClr val="tx1"/>
                </a:solidFill>
              </a:rPr>
              <a:t>The average billing amounts among major insurance providers (Medicare, Blue Cross, Aetna, Cigna, and UnitedHealthcare) appear to be nearly identical, suggesting that the hospitals maintain consistent pricing policies across different insurers . </a:t>
            </a:r>
          </a:p>
          <a:p>
            <a:pPr>
              <a:buFont typeface="Wingdings" panose="05000000000000000000" pitchFamily="2" charset="2"/>
              <a:buChar char="q"/>
            </a:pPr>
            <a:r>
              <a:rPr lang="en-US" sz="1800" dirty="0">
                <a:solidFill>
                  <a:schemeClr val="tx1"/>
                </a:solidFill>
              </a:rPr>
              <a:t>The billing amounts are relatively high, indicating substantial healthcare costs per patient, which could impact affordability for both insurers and patients .</a:t>
            </a:r>
          </a:p>
          <a:p>
            <a:pPr>
              <a:buFont typeface="Wingdings" panose="05000000000000000000" pitchFamily="2" charset="2"/>
              <a:buChar char="q"/>
            </a:pPr>
            <a:r>
              <a:rPr lang="en-US" sz="1800" dirty="0">
                <a:solidFill>
                  <a:schemeClr val="tx1"/>
                </a:solidFill>
              </a:rPr>
              <a:t>Since no single insurer appears to have significantly lower or higher billing amounts, the hospitals likely have strong negotiation power and standardized pricing agreements </a:t>
            </a:r>
            <a:r>
              <a:rPr lang="en-US" sz="2000" dirty="0">
                <a:solidFill>
                  <a:schemeClr val="tx1"/>
                </a:solidFill>
              </a:rPr>
              <a:t>with insurance providers .</a:t>
            </a:r>
          </a:p>
        </p:txBody>
      </p:sp>
      <p:pic>
        <p:nvPicPr>
          <p:cNvPr id="6" name="Content Placeholder 5">
            <a:extLst>
              <a:ext uri="{FF2B5EF4-FFF2-40B4-BE49-F238E27FC236}">
                <a16:creationId xmlns:a16="http://schemas.microsoft.com/office/drawing/2014/main" id="{72A9F8EF-CBD9-46F6-8D41-0913598D4AB6}"/>
              </a:ext>
            </a:extLst>
          </p:cNvPr>
          <p:cNvPicPr>
            <a:picLocks noGrp="1" noChangeAspect="1"/>
          </p:cNvPicPr>
          <p:nvPr>
            <p:ph sz="half" idx="2"/>
          </p:nvPr>
        </p:nvPicPr>
        <p:blipFill>
          <a:blip r:embed="rId2"/>
          <a:stretch>
            <a:fillRect/>
          </a:stretch>
        </p:blipFill>
        <p:spPr>
          <a:xfrm>
            <a:off x="7488456" y="1828800"/>
            <a:ext cx="4090736" cy="4419600"/>
          </a:xfrm>
        </p:spPr>
      </p:pic>
    </p:spTree>
    <p:extLst>
      <p:ext uri="{BB962C8B-B14F-4D97-AF65-F5344CB8AC3E}">
        <p14:creationId xmlns:p14="http://schemas.microsoft.com/office/powerpoint/2010/main" val="29457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4C994-5DBE-4748-89D2-446BAF7BA6A4}"/>
              </a:ext>
            </a:extLst>
          </p:cNvPr>
          <p:cNvSpPr>
            <a:spLocks noGrp="1"/>
          </p:cNvSpPr>
          <p:nvPr>
            <p:ph type="title"/>
          </p:nvPr>
        </p:nvSpPr>
        <p:spPr>
          <a:xfrm>
            <a:off x="913795" y="519764"/>
            <a:ext cx="10353762" cy="1078030"/>
          </a:xfrm>
        </p:spPr>
        <p:txBody>
          <a:bodyPr>
            <a:normAutofit/>
          </a:bodyPr>
          <a:lstStyle/>
          <a:p>
            <a:r>
              <a:rPr lang="en-US" sz="4000" b="1" dirty="0">
                <a:solidFill>
                  <a:schemeClr val="tx1"/>
                </a:solidFill>
              </a:rPr>
              <a:t>ABOUT ME</a:t>
            </a:r>
          </a:p>
        </p:txBody>
      </p:sp>
      <p:sp>
        <p:nvSpPr>
          <p:cNvPr id="5" name="Content Placeholder 4">
            <a:extLst>
              <a:ext uri="{FF2B5EF4-FFF2-40B4-BE49-F238E27FC236}">
                <a16:creationId xmlns:a16="http://schemas.microsoft.com/office/drawing/2014/main" id="{E66938CA-DBF4-4FB1-921D-4D465672245C}"/>
              </a:ext>
            </a:extLst>
          </p:cNvPr>
          <p:cNvSpPr>
            <a:spLocks noGrp="1"/>
          </p:cNvSpPr>
          <p:nvPr>
            <p:ph sz="half" idx="1"/>
          </p:nvPr>
        </p:nvSpPr>
        <p:spPr/>
        <p:txBody>
          <a:bodyPr>
            <a:normAutofit/>
          </a:bodyPr>
          <a:lstStyle/>
          <a:p>
            <a:pPr>
              <a:buFont typeface="Wingdings" panose="05000000000000000000" pitchFamily="2" charset="2"/>
              <a:buChar char="q"/>
            </a:pPr>
            <a:r>
              <a:rPr lang="en-US" sz="2800" dirty="0">
                <a:solidFill>
                  <a:schemeClr val="tx1"/>
                </a:solidFill>
              </a:rPr>
              <a:t>Dr. Samuel Israel</a:t>
            </a:r>
          </a:p>
          <a:p>
            <a:pPr>
              <a:buFont typeface="Wingdings" panose="05000000000000000000" pitchFamily="2" charset="2"/>
              <a:buChar char="q"/>
            </a:pPr>
            <a:r>
              <a:rPr lang="en-US" sz="2000" dirty="0">
                <a:solidFill>
                  <a:schemeClr val="tx1"/>
                </a:solidFill>
              </a:rPr>
              <a:t> MB,BS graduate with expertise in :</a:t>
            </a:r>
          </a:p>
          <a:p>
            <a:pPr>
              <a:buFont typeface="Wingdings" panose="05000000000000000000" pitchFamily="2" charset="2"/>
              <a:buChar char="§"/>
            </a:pPr>
            <a:r>
              <a:rPr lang="en-US" sz="2000" dirty="0">
                <a:solidFill>
                  <a:schemeClr val="tx1"/>
                </a:solidFill>
              </a:rPr>
              <a:t>Product Management</a:t>
            </a:r>
          </a:p>
          <a:p>
            <a:pPr>
              <a:buFont typeface="Wingdings" panose="05000000000000000000" pitchFamily="2" charset="2"/>
              <a:buChar char="§"/>
            </a:pPr>
            <a:r>
              <a:rPr lang="en-US" sz="2000" dirty="0">
                <a:solidFill>
                  <a:schemeClr val="tx1"/>
                </a:solidFill>
              </a:rPr>
              <a:t>Data Analysis &amp; Business Intelligence</a:t>
            </a:r>
          </a:p>
          <a:p>
            <a:pPr>
              <a:buFont typeface="Wingdings" panose="05000000000000000000" pitchFamily="2" charset="2"/>
              <a:buChar char="§"/>
            </a:pPr>
            <a:r>
              <a:rPr lang="en-US" sz="2000" dirty="0">
                <a:solidFill>
                  <a:schemeClr val="tx1"/>
                </a:solidFill>
              </a:rPr>
              <a:t>Business Analysis</a:t>
            </a:r>
          </a:p>
          <a:p>
            <a:pPr>
              <a:buFont typeface="Wingdings" panose="05000000000000000000" pitchFamily="2" charset="2"/>
              <a:buChar char="q"/>
            </a:pPr>
            <a:endParaRPr lang="en-US" dirty="0"/>
          </a:p>
        </p:txBody>
      </p:sp>
      <p:sp>
        <p:nvSpPr>
          <p:cNvPr id="6" name="Content Placeholder 5">
            <a:extLst>
              <a:ext uri="{FF2B5EF4-FFF2-40B4-BE49-F238E27FC236}">
                <a16:creationId xmlns:a16="http://schemas.microsoft.com/office/drawing/2014/main" id="{79E85201-9566-4853-8392-3CE13F8CCCF4}"/>
              </a:ext>
            </a:extLst>
          </p:cNvPr>
          <p:cNvSpPr>
            <a:spLocks noGrp="1"/>
          </p:cNvSpPr>
          <p:nvPr>
            <p:ph sz="half" idx="2"/>
          </p:nvPr>
        </p:nvSpPr>
        <p:spPr/>
        <p:txBody>
          <a:bodyPr>
            <a:normAutofit/>
          </a:bodyPr>
          <a:lstStyle/>
          <a:p>
            <a:pPr>
              <a:buFont typeface="Wingdings" panose="05000000000000000000" pitchFamily="2" charset="2"/>
              <a:buChar char="q"/>
            </a:pPr>
            <a:r>
              <a:rPr lang="en-US" sz="2000" dirty="0">
                <a:solidFill>
                  <a:schemeClr val="tx1"/>
                </a:solidFill>
              </a:rPr>
              <a:t>Analysis and Programming Tools:</a:t>
            </a:r>
          </a:p>
          <a:p>
            <a:pPr>
              <a:buFont typeface="Wingdings" panose="05000000000000000000" pitchFamily="2" charset="2"/>
              <a:buChar char="§"/>
            </a:pPr>
            <a:r>
              <a:rPr lang="en-US" sz="2000" dirty="0">
                <a:solidFill>
                  <a:schemeClr val="tx1"/>
                </a:solidFill>
              </a:rPr>
              <a:t>Advanced Excel</a:t>
            </a:r>
          </a:p>
          <a:p>
            <a:pPr>
              <a:buFont typeface="Wingdings" panose="05000000000000000000" pitchFamily="2" charset="2"/>
              <a:buChar char="§"/>
            </a:pPr>
            <a:r>
              <a:rPr lang="en-US" sz="2000" dirty="0">
                <a:solidFill>
                  <a:schemeClr val="tx1"/>
                </a:solidFill>
              </a:rPr>
              <a:t>Python</a:t>
            </a:r>
          </a:p>
          <a:p>
            <a:pPr>
              <a:buFont typeface="Wingdings" panose="05000000000000000000" pitchFamily="2" charset="2"/>
              <a:buChar char="§"/>
            </a:pPr>
            <a:r>
              <a:rPr lang="en-US" sz="2000" dirty="0">
                <a:solidFill>
                  <a:schemeClr val="tx1"/>
                </a:solidFill>
              </a:rPr>
              <a:t>SQL</a:t>
            </a:r>
          </a:p>
          <a:p>
            <a:pPr>
              <a:buFont typeface="Wingdings" panose="05000000000000000000" pitchFamily="2" charset="2"/>
              <a:buChar char="q"/>
            </a:pPr>
            <a:r>
              <a:rPr lang="en-US" sz="2000" dirty="0">
                <a:solidFill>
                  <a:schemeClr val="tx1"/>
                </a:solidFill>
              </a:rPr>
              <a:t>Visualization Tools:</a:t>
            </a:r>
          </a:p>
          <a:p>
            <a:pPr>
              <a:buFont typeface="Wingdings" panose="05000000000000000000" pitchFamily="2" charset="2"/>
              <a:buChar char="§"/>
            </a:pPr>
            <a:r>
              <a:rPr lang="en-US" sz="2000" dirty="0">
                <a:solidFill>
                  <a:schemeClr val="tx1"/>
                </a:solidFill>
              </a:rPr>
              <a:t>Tableau</a:t>
            </a:r>
          </a:p>
          <a:p>
            <a:pPr>
              <a:buFont typeface="Wingdings" panose="05000000000000000000" pitchFamily="2" charset="2"/>
              <a:buChar char="§"/>
            </a:pPr>
            <a:r>
              <a:rPr lang="en-US" sz="2000" dirty="0">
                <a:solidFill>
                  <a:schemeClr val="tx1"/>
                </a:solidFill>
              </a:rPr>
              <a:t>Power BI</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17940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857A6-25C6-470B-83E6-E9171678F8B0}"/>
              </a:ext>
            </a:extLst>
          </p:cNvPr>
          <p:cNvSpPr>
            <a:spLocks noGrp="1"/>
          </p:cNvSpPr>
          <p:nvPr>
            <p:ph sz="half" idx="1"/>
          </p:nvPr>
        </p:nvSpPr>
        <p:spPr>
          <a:xfrm>
            <a:off x="913795" y="1405288"/>
            <a:ext cx="4856841" cy="4293833"/>
          </a:xfrm>
        </p:spPr>
        <p:txBody>
          <a:bodyPr>
            <a:normAutofit/>
          </a:bodyPr>
          <a:lstStyle/>
          <a:p>
            <a:pPr marL="36900" indent="0">
              <a:buNone/>
            </a:pPr>
            <a:r>
              <a:rPr lang="en-US" sz="4800" b="1" i="1" dirty="0">
                <a:solidFill>
                  <a:schemeClr val="tx1"/>
                </a:solidFill>
              </a:rPr>
              <a:t>data – driven healthcare decisions in progress</a:t>
            </a:r>
          </a:p>
        </p:txBody>
      </p:sp>
      <p:sp>
        <p:nvSpPr>
          <p:cNvPr id="5" name="Arrow: Right 4">
            <a:extLst>
              <a:ext uri="{FF2B5EF4-FFF2-40B4-BE49-F238E27FC236}">
                <a16:creationId xmlns:a16="http://schemas.microsoft.com/office/drawing/2014/main" id="{B2D3FEFF-FBE5-4CCD-A009-514711ECF631}"/>
              </a:ext>
            </a:extLst>
          </p:cNvPr>
          <p:cNvSpPr/>
          <p:nvPr/>
        </p:nvSpPr>
        <p:spPr>
          <a:xfrm>
            <a:off x="1468144" y="4629751"/>
            <a:ext cx="4302492" cy="3946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20DC476A-F2B5-4BEA-ABCE-9F262127099E}"/>
              </a:ext>
            </a:extLst>
          </p:cNvPr>
          <p:cNvPicPr>
            <a:picLocks noGrp="1" noChangeAspect="1"/>
          </p:cNvPicPr>
          <p:nvPr>
            <p:ph sz="half" idx="2"/>
          </p:nvPr>
        </p:nvPicPr>
        <p:blipFill>
          <a:blip r:embed="rId2"/>
          <a:stretch>
            <a:fillRect/>
          </a:stretch>
        </p:blipFill>
        <p:spPr>
          <a:xfrm>
            <a:off x="6410325" y="1260908"/>
            <a:ext cx="5024488" cy="4716379"/>
          </a:xfrm>
          <a:prstGeom prst="rect">
            <a:avLst/>
          </a:prstGeom>
        </p:spPr>
      </p:pic>
    </p:spTree>
    <p:extLst>
      <p:ext uri="{BB962C8B-B14F-4D97-AF65-F5344CB8AC3E}">
        <p14:creationId xmlns:p14="http://schemas.microsoft.com/office/powerpoint/2010/main" val="149532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E4C8-885B-4FA0-8088-CC5000B2E2C0}"/>
              </a:ext>
            </a:extLst>
          </p:cNvPr>
          <p:cNvSpPr>
            <a:spLocks noGrp="1"/>
          </p:cNvSpPr>
          <p:nvPr>
            <p:ph type="title"/>
          </p:nvPr>
        </p:nvSpPr>
        <p:spPr>
          <a:xfrm>
            <a:off x="913795" y="413886"/>
            <a:ext cx="10353762" cy="943276"/>
          </a:xfrm>
        </p:spPr>
        <p:txBody>
          <a:bodyPr>
            <a:normAutofit/>
          </a:bodyPr>
          <a:lstStyle/>
          <a:p>
            <a:r>
              <a:rPr lang="en-US" sz="4000" b="1" dirty="0">
                <a:solidFill>
                  <a:schemeClr val="tx1"/>
                </a:solidFill>
              </a:rPr>
              <a:t>RECOMMENDATIONS</a:t>
            </a:r>
          </a:p>
        </p:txBody>
      </p:sp>
      <p:sp>
        <p:nvSpPr>
          <p:cNvPr id="3" name="Content Placeholder 2">
            <a:extLst>
              <a:ext uri="{FF2B5EF4-FFF2-40B4-BE49-F238E27FC236}">
                <a16:creationId xmlns:a16="http://schemas.microsoft.com/office/drawing/2014/main" id="{12859C8F-1A11-4191-8946-34ECAE4A9D2F}"/>
              </a:ext>
            </a:extLst>
          </p:cNvPr>
          <p:cNvSpPr>
            <a:spLocks noGrp="1"/>
          </p:cNvSpPr>
          <p:nvPr>
            <p:ph sz="half" idx="1"/>
          </p:nvPr>
        </p:nvSpPr>
        <p:spPr>
          <a:xfrm>
            <a:off x="913795" y="1472666"/>
            <a:ext cx="10578769" cy="4629752"/>
          </a:xfrm>
        </p:spPr>
        <p:txBody>
          <a:bodyPr>
            <a:normAutofit lnSpcReduction="10000"/>
          </a:bodyPr>
          <a:lstStyle/>
          <a:p>
            <a:pPr>
              <a:buFont typeface="Wingdings" panose="05000000000000000000" pitchFamily="2" charset="2"/>
              <a:buChar char="q"/>
            </a:pPr>
            <a:r>
              <a:rPr lang="en-US" sz="2000" dirty="0">
                <a:solidFill>
                  <a:schemeClr val="tx1"/>
                </a:solidFill>
              </a:rPr>
              <a:t>Standardize Best Practices – Improve doctor and hospital performance for consistent quality care</a:t>
            </a:r>
          </a:p>
          <a:p>
            <a:pPr>
              <a:buFont typeface="Wingdings" panose="05000000000000000000" pitchFamily="2" charset="2"/>
              <a:buChar char="q"/>
            </a:pPr>
            <a:r>
              <a:rPr lang="en-US" sz="2000" dirty="0">
                <a:solidFill>
                  <a:schemeClr val="tx1"/>
                </a:solidFill>
              </a:rPr>
              <a:t>Enhance Preventive Healthcare – Focus on reducing emergency cases from diabetes, arthritis, and obesity through awareness campaigns and early intervention programs.</a:t>
            </a:r>
          </a:p>
          <a:p>
            <a:pPr>
              <a:buFont typeface="Wingdings" panose="05000000000000000000" pitchFamily="2" charset="2"/>
              <a:buChar char="q"/>
            </a:pPr>
            <a:r>
              <a:rPr lang="en-US" sz="2000" dirty="0">
                <a:solidFill>
                  <a:schemeClr val="tx1"/>
                </a:solidFill>
              </a:rPr>
              <a:t>Optimize Insurance Partnerships – Improve billing efficiency and negotiate better rates with major insurers like Cigna, Medicare, and UnitedHealthcare .</a:t>
            </a:r>
          </a:p>
          <a:p>
            <a:pPr>
              <a:buFont typeface="Wingdings" panose="05000000000000000000" pitchFamily="2" charset="2"/>
              <a:buChar char="q"/>
            </a:pPr>
            <a:r>
              <a:rPr lang="en-US" sz="2000" dirty="0">
                <a:solidFill>
                  <a:schemeClr val="tx1"/>
                </a:solidFill>
              </a:rPr>
              <a:t>Allocate Resources for Critical Age Groups – Prioritize care for the 41-80 age groups, which have the highest hospital admissions, by increasing specialized healthcare services </a:t>
            </a:r>
          </a:p>
          <a:p>
            <a:pPr>
              <a:buFont typeface="Wingdings" panose="05000000000000000000" pitchFamily="2" charset="2"/>
              <a:buChar char="q"/>
            </a:pPr>
            <a:r>
              <a:rPr lang="en-US" sz="2000" dirty="0">
                <a:solidFill>
                  <a:schemeClr val="tx1"/>
                </a:solidFill>
              </a:rPr>
              <a:t>Strengthen Emergency &amp; Urgent Care – Expand ER capacity, reduce wait times, and improve rapid response to handle high emergency and urgent admissions efficiently.</a:t>
            </a:r>
          </a:p>
          <a:p>
            <a:pPr>
              <a:buFont typeface="Wingdings" panose="05000000000000000000" pitchFamily="2" charset="2"/>
              <a:buChar char="q"/>
            </a:pPr>
            <a:r>
              <a:rPr lang="en-US" sz="2000" dirty="0">
                <a:solidFill>
                  <a:schemeClr val="tx1"/>
                </a:solidFill>
              </a:rPr>
              <a:t>Implement technology-driven insights to improve hospital efficiency and financial performance.</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3627593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CEA4-4048-43AC-94F8-44C6403A8D6E}"/>
              </a:ext>
            </a:extLst>
          </p:cNvPr>
          <p:cNvSpPr>
            <a:spLocks noGrp="1"/>
          </p:cNvSpPr>
          <p:nvPr>
            <p:ph type="title"/>
          </p:nvPr>
        </p:nvSpPr>
        <p:spPr>
          <a:xfrm>
            <a:off x="913795" y="609600"/>
            <a:ext cx="10353762" cy="1094072"/>
          </a:xfrm>
        </p:spPr>
        <p:txBody>
          <a:bodyPr>
            <a:normAutofit/>
          </a:bodyPr>
          <a:lstStyle/>
          <a:p>
            <a:r>
              <a:rPr lang="en-US" sz="4000" b="1" dirty="0">
                <a:solidFill>
                  <a:schemeClr val="tx1"/>
                </a:solidFill>
              </a:rPr>
              <a:t>CONCLUSION</a:t>
            </a:r>
          </a:p>
        </p:txBody>
      </p:sp>
      <p:sp>
        <p:nvSpPr>
          <p:cNvPr id="3" name="Content Placeholder 2">
            <a:extLst>
              <a:ext uri="{FF2B5EF4-FFF2-40B4-BE49-F238E27FC236}">
                <a16:creationId xmlns:a16="http://schemas.microsoft.com/office/drawing/2014/main" id="{69D3C040-EE55-45B2-B690-9772F494D1DE}"/>
              </a:ext>
            </a:extLst>
          </p:cNvPr>
          <p:cNvSpPr>
            <a:spLocks noGrp="1"/>
          </p:cNvSpPr>
          <p:nvPr>
            <p:ph sz="half" idx="1"/>
          </p:nvPr>
        </p:nvSpPr>
        <p:spPr>
          <a:xfrm>
            <a:off x="913795" y="1809549"/>
            <a:ext cx="10280386" cy="4312117"/>
          </a:xfrm>
        </p:spPr>
        <p:txBody>
          <a:bodyPr>
            <a:normAutofit/>
          </a:bodyPr>
          <a:lstStyle/>
          <a:p>
            <a:pPr>
              <a:buFont typeface="Wingdings" panose="05000000000000000000" pitchFamily="2" charset="2"/>
              <a:buChar char="q"/>
            </a:pPr>
            <a:r>
              <a:rPr lang="en-US" sz="2000" dirty="0">
                <a:solidFill>
                  <a:schemeClr val="tx1"/>
                </a:solidFill>
              </a:rPr>
              <a:t>This project provides key insights into hospital admissions, emergency cases, patient demographics, and insurance trends. </a:t>
            </a:r>
          </a:p>
          <a:p>
            <a:pPr>
              <a:buFont typeface="Wingdings" panose="05000000000000000000" pitchFamily="2" charset="2"/>
              <a:buChar char="q"/>
            </a:pPr>
            <a:r>
              <a:rPr lang="en-US" sz="2000" dirty="0">
                <a:solidFill>
                  <a:schemeClr val="tx1"/>
                </a:solidFill>
              </a:rPr>
              <a:t>By implementing preventive healthcare programs, optimized emergency care, data-driven insurance partnerships, and targeted interventions for high-risk groups, these hospitals can enhance patient outcomes and efficiency. </a:t>
            </a:r>
          </a:p>
          <a:p>
            <a:pPr>
              <a:buFont typeface="Wingdings" panose="05000000000000000000" pitchFamily="2" charset="2"/>
              <a:buChar char="q"/>
            </a:pPr>
            <a:r>
              <a:rPr lang="en-US" sz="2000" dirty="0">
                <a:solidFill>
                  <a:schemeClr val="tx1"/>
                </a:solidFill>
              </a:rPr>
              <a:t>These strategies will reduce costs, improve patient experience, and ensure long-term success. </a:t>
            </a:r>
          </a:p>
          <a:p>
            <a:pPr>
              <a:buFont typeface="Wingdings" panose="05000000000000000000" pitchFamily="2" charset="2"/>
              <a:buChar char="q"/>
            </a:pPr>
            <a:r>
              <a:rPr lang="en-US" sz="2000" dirty="0">
                <a:solidFill>
                  <a:schemeClr val="tx1"/>
                </a:solidFill>
              </a:rPr>
              <a:t>Ultimately, this project serves as a strategic blueprint for a patient-centric, data-driven, and innovative healthcare system that delivers high-quality care and operational excellence.</a:t>
            </a:r>
          </a:p>
        </p:txBody>
      </p:sp>
    </p:spTree>
    <p:extLst>
      <p:ext uri="{BB962C8B-B14F-4D97-AF65-F5344CB8AC3E}">
        <p14:creationId xmlns:p14="http://schemas.microsoft.com/office/powerpoint/2010/main" val="260533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2F66-0B3C-4A7C-8F81-5FDAC3AAD530}"/>
              </a:ext>
            </a:extLst>
          </p:cNvPr>
          <p:cNvSpPr>
            <a:spLocks noGrp="1"/>
          </p:cNvSpPr>
          <p:nvPr>
            <p:ph type="title"/>
          </p:nvPr>
        </p:nvSpPr>
        <p:spPr>
          <a:xfrm>
            <a:off x="913795" y="609600"/>
            <a:ext cx="10353762" cy="920817"/>
          </a:xfrm>
        </p:spPr>
        <p:txBody>
          <a:bodyPr>
            <a:normAutofit/>
          </a:bodyPr>
          <a:lstStyle/>
          <a:p>
            <a:r>
              <a:rPr lang="en-US" sz="4000" b="1" dirty="0">
                <a:solidFill>
                  <a:schemeClr val="tx1"/>
                </a:solidFill>
              </a:rPr>
              <a:t>TECH-SAVVY PROFESSIONAL</a:t>
            </a:r>
          </a:p>
        </p:txBody>
      </p:sp>
      <p:pic>
        <p:nvPicPr>
          <p:cNvPr id="5" name="Content Placeholder 4">
            <a:extLst>
              <a:ext uri="{FF2B5EF4-FFF2-40B4-BE49-F238E27FC236}">
                <a16:creationId xmlns:a16="http://schemas.microsoft.com/office/drawing/2014/main" id="{5AAB75CB-F619-40B7-927B-AB8E3678984C}"/>
              </a:ext>
            </a:extLst>
          </p:cNvPr>
          <p:cNvPicPr>
            <a:picLocks noGrp="1" noChangeAspect="1"/>
          </p:cNvPicPr>
          <p:nvPr>
            <p:ph sz="half" idx="1"/>
          </p:nvPr>
        </p:nvPicPr>
        <p:blipFill>
          <a:blip r:embed="rId2"/>
          <a:stretch>
            <a:fillRect/>
          </a:stretch>
        </p:blipFill>
        <p:spPr>
          <a:xfrm>
            <a:off x="1455638" y="1790300"/>
            <a:ext cx="2286198" cy="3624082"/>
          </a:xfrm>
          <a:prstGeom prst="rect">
            <a:avLst/>
          </a:prstGeom>
        </p:spPr>
      </p:pic>
      <p:sp>
        <p:nvSpPr>
          <p:cNvPr id="4" name="Content Placeholder 3">
            <a:extLst>
              <a:ext uri="{FF2B5EF4-FFF2-40B4-BE49-F238E27FC236}">
                <a16:creationId xmlns:a16="http://schemas.microsoft.com/office/drawing/2014/main" id="{3B406A9D-B37F-4206-AD0F-17F17CD1F7BB}"/>
              </a:ext>
            </a:extLst>
          </p:cNvPr>
          <p:cNvSpPr>
            <a:spLocks noGrp="1"/>
          </p:cNvSpPr>
          <p:nvPr>
            <p:ph sz="half" idx="2"/>
          </p:nvPr>
        </p:nvSpPr>
        <p:spPr>
          <a:xfrm>
            <a:off x="4552749" y="1790299"/>
            <a:ext cx="6862813" cy="4042610"/>
          </a:xfrm>
        </p:spPr>
        <p:txBody>
          <a:bodyPr/>
          <a:lstStyle/>
          <a:p>
            <a:pPr marL="36900" indent="0">
              <a:buNone/>
            </a:pPr>
            <a:r>
              <a:rPr lang="fr-FR" sz="2800" b="1" dirty="0">
                <a:solidFill>
                  <a:schemeClr val="tx1"/>
                </a:solidFill>
              </a:rPr>
              <a:t>Email :</a:t>
            </a:r>
          </a:p>
          <a:p>
            <a:pPr marL="36900" indent="0">
              <a:buNone/>
            </a:pPr>
            <a:r>
              <a:rPr lang="fr-FR" b="1" i="1" dirty="0">
                <a:solidFill>
                  <a:schemeClr val="tx1"/>
                </a:solidFill>
              </a:rPr>
              <a:t>samuelisraelpm@gmail.com</a:t>
            </a:r>
          </a:p>
          <a:p>
            <a:pPr marL="36900" indent="0">
              <a:buNone/>
            </a:pPr>
            <a:r>
              <a:rPr lang="fr-FR" sz="2800" b="1" dirty="0" err="1">
                <a:solidFill>
                  <a:schemeClr val="tx1"/>
                </a:solidFill>
              </a:rPr>
              <a:t>Linkedin</a:t>
            </a:r>
            <a:r>
              <a:rPr lang="fr-FR" sz="2800" b="1" dirty="0">
                <a:solidFill>
                  <a:schemeClr val="tx1"/>
                </a:solidFill>
              </a:rPr>
              <a:t>:</a:t>
            </a:r>
          </a:p>
          <a:p>
            <a:pPr marL="36900" indent="0">
              <a:buNone/>
            </a:pPr>
            <a:r>
              <a:rPr lang="fr-FR" dirty="0">
                <a:solidFill>
                  <a:schemeClr val="tx1"/>
                </a:solidFill>
              </a:rPr>
              <a:t> </a:t>
            </a:r>
            <a:r>
              <a:rPr lang="fr-FR" b="1" i="1" dirty="0">
                <a:solidFill>
                  <a:schemeClr val="tx1"/>
                </a:solidFill>
              </a:rPr>
              <a:t>www.linkedin.com/in/samuel-israel-90893b228</a:t>
            </a:r>
          </a:p>
          <a:p>
            <a:pPr marL="36900" indent="0">
              <a:buNone/>
            </a:pPr>
            <a:endParaRPr lang="en-US" dirty="0"/>
          </a:p>
        </p:txBody>
      </p:sp>
    </p:spTree>
    <p:extLst>
      <p:ext uri="{BB962C8B-B14F-4D97-AF65-F5344CB8AC3E}">
        <p14:creationId xmlns:p14="http://schemas.microsoft.com/office/powerpoint/2010/main" val="426671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6FA4E-2805-4B51-B731-212DA91F44E9}"/>
              </a:ext>
            </a:extLst>
          </p:cNvPr>
          <p:cNvSpPr>
            <a:spLocks noGrp="1"/>
          </p:cNvSpPr>
          <p:nvPr>
            <p:ph sz="half" idx="1"/>
          </p:nvPr>
        </p:nvSpPr>
        <p:spPr>
          <a:xfrm>
            <a:off x="913795" y="1799924"/>
            <a:ext cx="10598020" cy="4292868"/>
          </a:xfrm>
        </p:spPr>
        <p:txBody>
          <a:bodyPr/>
          <a:lstStyle/>
          <a:p>
            <a:pPr marL="36900" indent="0">
              <a:buNone/>
            </a:pPr>
            <a:r>
              <a:rPr lang="en-US" sz="3200" b="1" dirty="0">
                <a:solidFill>
                  <a:schemeClr val="tx1"/>
                </a:solidFill>
              </a:rPr>
              <a:t>APPRECIATION!</a:t>
            </a:r>
          </a:p>
          <a:p>
            <a:pPr marL="36900" indent="0">
              <a:buNone/>
            </a:pPr>
            <a:endParaRPr lang="en-US" dirty="0"/>
          </a:p>
        </p:txBody>
      </p:sp>
      <p:pic>
        <p:nvPicPr>
          <p:cNvPr id="5" name="Picture 4">
            <a:extLst>
              <a:ext uri="{FF2B5EF4-FFF2-40B4-BE49-F238E27FC236}">
                <a16:creationId xmlns:a16="http://schemas.microsoft.com/office/drawing/2014/main" id="{6642B0BB-5546-480C-9EB8-D73DA3744F9C}"/>
              </a:ext>
            </a:extLst>
          </p:cNvPr>
          <p:cNvPicPr>
            <a:picLocks noChangeAspect="1"/>
          </p:cNvPicPr>
          <p:nvPr/>
        </p:nvPicPr>
        <p:blipFill>
          <a:blip r:embed="rId2"/>
          <a:stretch>
            <a:fillRect/>
          </a:stretch>
        </p:blipFill>
        <p:spPr>
          <a:xfrm>
            <a:off x="1025291" y="2308058"/>
            <a:ext cx="10380646" cy="3784734"/>
          </a:xfrm>
          <a:prstGeom prst="rect">
            <a:avLst/>
          </a:prstGeom>
        </p:spPr>
      </p:pic>
    </p:spTree>
    <p:extLst>
      <p:ext uri="{BB962C8B-B14F-4D97-AF65-F5344CB8AC3E}">
        <p14:creationId xmlns:p14="http://schemas.microsoft.com/office/powerpoint/2010/main" val="8716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D67BA9-D70E-44B4-B192-D294CD70A3BC}"/>
              </a:ext>
            </a:extLst>
          </p:cNvPr>
          <p:cNvSpPr>
            <a:spLocks noGrp="1"/>
          </p:cNvSpPr>
          <p:nvPr>
            <p:ph type="title"/>
          </p:nvPr>
        </p:nvSpPr>
        <p:spPr>
          <a:xfrm>
            <a:off x="913795" y="500514"/>
            <a:ext cx="10353762" cy="943275"/>
          </a:xfrm>
        </p:spPr>
        <p:txBody>
          <a:bodyPr>
            <a:normAutofit/>
          </a:bodyPr>
          <a:lstStyle/>
          <a:p>
            <a:r>
              <a:rPr lang="en-US" sz="4000" b="1" dirty="0">
                <a:solidFill>
                  <a:schemeClr val="tx1"/>
                </a:solidFill>
              </a:rPr>
              <a:t>OVERVIEW</a:t>
            </a:r>
          </a:p>
        </p:txBody>
      </p:sp>
      <p:sp>
        <p:nvSpPr>
          <p:cNvPr id="5" name="Content Placeholder 4">
            <a:extLst>
              <a:ext uri="{FF2B5EF4-FFF2-40B4-BE49-F238E27FC236}">
                <a16:creationId xmlns:a16="http://schemas.microsoft.com/office/drawing/2014/main" id="{F2828799-3E8C-4056-98EE-3DE02A2915C1}"/>
              </a:ext>
            </a:extLst>
          </p:cNvPr>
          <p:cNvSpPr>
            <a:spLocks noGrp="1"/>
          </p:cNvSpPr>
          <p:nvPr>
            <p:ph sz="half" idx="1"/>
          </p:nvPr>
        </p:nvSpPr>
        <p:spPr>
          <a:xfrm>
            <a:off x="913795" y="1636296"/>
            <a:ext cx="3523451" cy="4504622"/>
          </a:xfrm>
        </p:spPr>
        <p:txBody>
          <a:bodyPr/>
          <a:lstStyle/>
          <a:p>
            <a:pPr>
              <a:buFont typeface="Wingdings" panose="05000000000000000000" pitchFamily="2" charset="2"/>
              <a:buChar char="q"/>
            </a:pPr>
            <a:r>
              <a:rPr lang="en-US" sz="2000" dirty="0">
                <a:solidFill>
                  <a:schemeClr val="tx1"/>
                </a:solidFill>
              </a:rPr>
              <a:t>Introduction</a:t>
            </a:r>
          </a:p>
          <a:p>
            <a:pPr>
              <a:buFont typeface="Wingdings" panose="05000000000000000000" pitchFamily="2" charset="2"/>
              <a:buChar char="q"/>
            </a:pPr>
            <a:r>
              <a:rPr lang="en-US" sz="2000" dirty="0">
                <a:solidFill>
                  <a:schemeClr val="tx1"/>
                </a:solidFill>
              </a:rPr>
              <a:t>Data Description</a:t>
            </a:r>
          </a:p>
          <a:p>
            <a:pPr>
              <a:buFont typeface="Wingdings" panose="05000000000000000000" pitchFamily="2" charset="2"/>
              <a:buChar char="q"/>
            </a:pPr>
            <a:r>
              <a:rPr lang="en-US" sz="2000" dirty="0">
                <a:solidFill>
                  <a:schemeClr val="tx1"/>
                </a:solidFill>
              </a:rPr>
              <a:t>Insights</a:t>
            </a:r>
          </a:p>
          <a:p>
            <a:pPr>
              <a:buFont typeface="Wingdings" panose="05000000000000000000" pitchFamily="2" charset="2"/>
              <a:buChar char="q"/>
            </a:pPr>
            <a:r>
              <a:rPr lang="en-US" sz="2000" dirty="0">
                <a:solidFill>
                  <a:schemeClr val="tx1"/>
                </a:solidFill>
              </a:rPr>
              <a:t>Recommendations</a:t>
            </a:r>
          </a:p>
          <a:p>
            <a:pPr>
              <a:buFont typeface="Wingdings" panose="05000000000000000000" pitchFamily="2" charset="2"/>
              <a:buChar char="q"/>
            </a:pPr>
            <a:r>
              <a:rPr lang="en-US" sz="2000" dirty="0">
                <a:solidFill>
                  <a:schemeClr val="tx1"/>
                </a:solidFill>
              </a:rPr>
              <a:t>Appreciation</a:t>
            </a:r>
          </a:p>
          <a:p>
            <a:pPr>
              <a:buFont typeface="Wingdings" panose="05000000000000000000" pitchFamily="2" charset="2"/>
              <a:buChar char="q"/>
            </a:pPr>
            <a:endParaRPr lang="en-US" dirty="0"/>
          </a:p>
        </p:txBody>
      </p:sp>
      <p:pic>
        <p:nvPicPr>
          <p:cNvPr id="2" name="Content Placeholder 1">
            <a:extLst>
              <a:ext uri="{FF2B5EF4-FFF2-40B4-BE49-F238E27FC236}">
                <a16:creationId xmlns:a16="http://schemas.microsoft.com/office/drawing/2014/main" id="{382965BD-E40E-4F9C-ACC1-439C7728822C}"/>
              </a:ext>
            </a:extLst>
          </p:cNvPr>
          <p:cNvPicPr>
            <a:picLocks noGrp="1" noChangeAspect="1"/>
          </p:cNvPicPr>
          <p:nvPr>
            <p:ph sz="half" idx="2"/>
          </p:nvPr>
        </p:nvPicPr>
        <p:blipFill>
          <a:blip r:embed="rId2"/>
          <a:stretch>
            <a:fillRect/>
          </a:stretch>
        </p:blipFill>
        <p:spPr>
          <a:xfrm>
            <a:off x="4957011" y="1838425"/>
            <a:ext cx="6321194" cy="4302493"/>
          </a:xfrm>
          <a:prstGeom prst="rect">
            <a:avLst/>
          </a:prstGeom>
        </p:spPr>
      </p:pic>
    </p:spTree>
    <p:extLst>
      <p:ext uri="{BB962C8B-B14F-4D97-AF65-F5344CB8AC3E}">
        <p14:creationId xmlns:p14="http://schemas.microsoft.com/office/powerpoint/2010/main" val="366161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91F0-B9D4-4C46-BAFF-2683C64F09AE}"/>
              </a:ext>
            </a:extLst>
          </p:cNvPr>
          <p:cNvSpPr>
            <a:spLocks noGrp="1"/>
          </p:cNvSpPr>
          <p:nvPr>
            <p:ph type="title"/>
          </p:nvPr>
        </p:nvSpPr>
        <p:spPr>
          <a:xfrm>
            <a:off x="913795" y="510140"/>
            <a:ext cx="10353762" cy="750770"/>
          </a:xfrm>
        </p:spPr>
        <p:txBody>
          <a:bodyPr>
            <a:normAutofit/>
          </a:bodyPr>
          <a:lstStyle/>
          <a:p>
            <a:r>
              <a:rPr lang="en-US" sz="4000" b="1" dirty="0">
                <a:solidFill>
                  <a:schemeClr val="tx1"/>
                </a:solidFill>
              </a:rPr>
              <a:t>INTRODUCTION</a:t>
            </a:r>
          </a:p>
        </p:txBody>
      </p:sp>
      <p:sp>
        <p:nvSpPr>
          <p:cNvPr id="3" name="Content Placeholder 2">
            <a:extLst>
              <a:ext uri="{FF2B5EF4-FFF2-40B4-BE49-F238E27FC236}">
                <a16:creationId xmlns:a16="http://schemas.microsoft.com/office/drawing/2014/main" id="{2DC0CF4E-8F25-4DAA-AEAC-34C742733260}"/>
              </a:ext>
            </a:extLst>
          </p:cNvPr>
          <p:cNvSpPr>
            <a:spLocks noGrp="1"/>
          </p:cNvSpPr>
          <p:nvPr>
            <p:ph idx="1"/>
          </p:nvPr>
        </p:nvSpPr>
        <p:spPr>
          <a:xfrm>
            <a:off x="913795" y="1549668"/>
            <a:ext cx="10353762" cy="4677878"/>
          </a:xfrm>
        </p:spPr>
        <p:txBody>
          <a:bodyPr>
            <a:normAutofit lnSpcReduction="10000"/>
          </a:bodyPr>
          <a:lstStyle/>
          <a:p>
            <a:pPr marL="36900" indent="0">
              <a:buNone/>
            </a:pPr>
            <a:r>
              <a:rPr lang="en-US" sz="1800" dirty="0">
                <a:solidFill>
                  <a:schemeClr val="tx1"/>
                </a:solidFill>
              </a:rPr>
              <a:t>This analysis is designed to provide actionable insights that will enhance patient outcomes, improve resource allocation, and ensure cost-effective healthcare services. By examining key trends and performance indicators, Healthcare Managers. can make informed decisions that drive strategic growth and improved quality healthcare.</a:t>
            </a:r>
          </a:p>
          <a:p>
            <a:pPr marL="36900" indent="0">
              <a:buNone/>
            </a:pPr>
            <a:r>
              <a:rPr lang="en-US" sz="1800" dirty="0">
                <a:solidFill>
                  <a:schemeClr val="tx1"/>
                </a:solidFill>
              </a:rPr>
              <a:t>Objectives :</a:t>
            </a:r>
          </a:p>
          <a:p>
            <a:pPr>
              <a:buFont typeface="Wingdings" panose="05000000000000000000" pitchFamily="2" charset="2"/>
              <a:buChar char="q"/>
            </a:pPr>
            <a:r>
              <a:rPr lang="en-US" sz="1800" dirty="0">
                <a:solidFill>
                  <a:schemeClr val="tx1"/>
                </a:solidFill>
              </a:rPr>
              <a:t>Distribution of medical conditions across different age groups and genders.</a:t>
            </a:r>
          </a:p>
          <a:p>
            <a:pPr>
              <a:buFont typeface="Wingdings" panose="05000000000000000000" pitchFamily="2" charset="2"/>
              <a:buChar char="q"/>
            </a:pPr>
            <a:r>
              <a:rPr lang="en-US" sz="1800" dirty="0">
                <a:solidFill>
                  <a:schemeClr val="tx1"/>
                </a:solidFill>
              </a:rPr>
              <a:t>Most prevalent health conditions to enhance preventive care and targeted medical interventions.</a:t>
            </a:r>
          </a:p>
          <a:p>
            <a:pPr>
              <a:buFont typeface="Wingdings" panose="05000000000000000000" pitchFamily="2" charset="2"/>
              <a:buChar char="q"/>
            </a:pPr>
            <a:r>
              <a:rPr lang="en-US" sz="1800" dirty="0">
                <a:solidFill>
                  <a:schemeClr val="tx1"/>
                </a:solidFill>
              </a:rPr>
              <a:t>Hospital and physician performance based on patient outcomes, billing practices, and admission trends.</a:t>
            </a:r>
          </a:p>
          <a:p>
            <a:pPr>
              <a:buFont typeface="Wingdings" panose="05000000000000000000" pitchFamily="2" charset="2"/>
              <a:buChar char="q"/>
            </a:pPr>
            <a:r>
              <a:rPr lang="en-US" sz="1800" dirty="0">
                <a:solidFill>
                  <a:schemeClr val="tx1"/>
                </a:solidFill>
              </a:rPr>
              <a:t>Healthcare costs across major insurance providers to ensure competitive and fair pricing . </a:t>
            </a:r>
          </a:p>
          <a:p>
            <a:pPr>
              <a:buFont typeface="Wingdings" panose="05000000000000000000" pitchFamily="2" charset="2"/>
              <a:buChar char="q"/>
            </a:pPr>
            <a:r>
              <a:rPr lang="en-US" sz="1800" dirty="0">
                <a:solidFill>
                  <a:schemeClr val="tx1"/>
                </a:solidFill>
              </a:rPr>
              <a:t>Top three insurance providers and analyze cost variations to enhance affordability for patients.</a:t>
            </a:r>
          </a:p>
          <a:p>
            <a:pPr>
              <a:buFont typeface="Wingdings" panose="05000000000000000000" pitchFamily="2" charset="2"/>
              <a:buChar char="q"/>
            </a:pPr>
            <a:r>
              <a:rPr lang="en-US" sz="1800" dirty="0">
                <a:solidFill>
                  <a:schemeClr val="tx1"/>
                </a:solidFill>
              </a:rPr>
              <a:t>Patterns in patient admissions, test results, and medical conditions to identify indicators of emergency cases.</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103930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204A9-15D1-4331-A54D-FE9C22F9AC76}"/>
              </a:ext>
            </a:extLst>
          </p:cNvPr>
          <p:cNvSpPr>
            <a:spLocks noGrp="1"/>
          </p:cNvSpPr>
          <p:nvPr>
            <p:ph type="title"/>
          </p:nvPr>
        </p:nvSpPr>
        <p:spPr>
          <a:xfrm>
            <a:off x="913795" y="394636"/>
            <a:ext cx="10353762" cy="1058779"/>
          </a:xfrm>
        </p:spPr>
        <p:txBody>
          <a:bodyPr>
            <a:normAutofit/>
          </a:bodyPr>
          <a:lstStyle/>
          <a:p>
            <a:r>
              <a:rPr lang="en-US" sz="4000" b="1" dirty="0">
                <a:solidFill>
                  <a:schemeClr val="tx1"/>
                </a:solidFill>
              </a:rPr>
              <a:t>DATA DESCRIPTION</a:t>
            </a:r>
          </a:p>
        </p:txBody>
      </p:sp>
      <p:sp>
        <p:nvSpPr>
          <p:cNvPr id="3" name="Content Placeholder 2">
            <a:extLst>
              <a:ext uri="{FF2B5EF4-FFF2-40B4-BE49-F238E27FC236}">
                <a16:creationId xmlns:a16="http://schemas.microsoft.com/office/drawing/2014/main" id="{D5A5B4EB-F8FC-4A0D-960C-0D1C96381436}"/>
              </a:ext>
            </a:extLst>
          </p:cNvPr>
          <p:cNvSpPr>
            <a:spLocks noGrp="1"/>
          </p:cNvSpPr>
          <p:nvPr>
            <p:ph idx="1"/>
          </p:nvPr>
        </p:nvSpPr>
        <p:spPr>
          <a:xfrm>
            <a:off x="913795" y="1559294"/>
            <a:ext cx="10353762" cy="4523872"/>
          </a:xfrm>
        </p:spPr>
        <p:txBody>
          <a:bodyPr>
            <a:normAutofit lnSpcReduction="10000"/>
          </a:bodyPr>
          <a:lstStyle/>
          <a:p>
            <a:pPr marL="36900" indent="0">
              <a:buNone/>
            </a:pPr>
            <a:r>
              <a:rPr lang="en-US" sz="2000" dirty="0"/>
              <a:t> </a:t>
            </a:r>
            <a:r>
              <a:rPr lang="en-US" sz="2000" dirty="0">
                <a:solidFill>
                  <a:schemeClr val="tx1"/>
                </a:solidFill>
              </a:rPr>
              <a:t>The  dataset contains :</a:t>
            </a:r>
          </a:p>
          <a:p>
            <a:pPr>
              <a:buFont typeface="Wingdings" panose="05000000000000000000" pitchFamily="2" charset="2"/>
              <a:buChar char="q"/>
            </a:pPr>
            <a:r>
              <a:rPr lang="en-US" sz="2000" dirty="0">
                <a:solidFill>
                  <a:schemeClr val="tx1"/>
                </a:solidFill>
              </a:rPr>
              <a:t>55,500 Row Entries</a:t>
            </a:r>
          </a:p>
          <a:p>
            <a:pPr>
              <a:buFont typeface="Wingdings" panose="05000000000000000000" pitchFamily="2" charset="2"/>
              <a:buChar char="q"/>
            </a:pPr>
            <a:r>
              <a:rPr lang="en-US" sz="2000" dirty="0">
                <a:solidFill>
                  <a:schemeClr val="tx1"/>
                </a:solidFill>
              </a:rPr>
              <a:t>15 Columns</a:t>
            </a:r>
          </a:p>
          <a:p>
            <a:pPr>
              <a:buFont typeface="Wingdings" panose="05000000000000000000" pitchFamily="2" charset="2"/>
              <a:buChar char="q"/>
            </a:pPr>
            <a:r>
              <a:rPr lang="en-US" sz="2000" dirty="0">
                <a:solidFill>
                  <a:schemeClr val="tx1"/>
                </a:solidFill>
              </a:rPr>
              <a:t>Age &amp; Gender</a:t>
            </a:r>
          </a:p>
          <a:p>
            <a:pPr>
              <a:buFont typeface="Wingdings" panose="05000000000000000000" pitchFamily="2" charset="2"/>
              <a:buChar char="q"/>
            </a:pPr>
            <a:r>
              <a:rPr lang="en-US" sz="2000" dirty="0">
                <a:solidFill>
                  <a:schemeClr val="tx1"/>
                </a:solidFill>
              </a:rPr>
              <a:t>Hospital &amp; Doctor</a:t>
            </a:r>
          </a:p>
          <a:p>
            <a:pPr>
              <a:buFont typeface="Wingdings" panose="05000000000000000000" pitchFamily="2" charset="2"/>
              <a:buChar char="q"/>
            </a:pPr>
            <a:r>
              <a:rPr lang="en-US" sz="2000" dirty="0">
                <a:solidFill>
                  <a:schemeClr val="tx1"/>
                </a:solidFill>
              </a:rPr>
              <a:t>Insurance Providers &amp; Billing amount</a:t>
            </a:r>
          </a:p>
          <a:p>
            <a:pPr>
              <a:buFont typeface="Wingdings" panose="05000000000000000000" pitchFamily="2" charset="2"/>
              <a:buChar char="q"/>
            </a:pPr>
            <a:r>
              <a:rPr lang="en-US" sz="2000" dirty="0">
                <a:solidFill>
                  <a:schemeClr val="tx1"/>
                </a:solidFill>
              </a:rPr>
              <a:t>Medical Conditions</a:t>
            </a:r>
          </a:p>
          <a:p>
            <a:pPr>
              <a:buFont typeface="Wingdings" panose="05000000000000000000" pitchFamily="2" charset="2"/>
              <a:buChar char="q"/>
            </a:pPr>
            <a:r>
              <a:rPr lang="en-US" sz="2000" dirty="0">
                <a:solidFill>
                  <a:schemeClr val="tx1"/>
                </a:solidFill>
              </a:rPr>
              <a:t>Admission</a:t>
            </a:r>
          </a:p>
          <a:p>
            <a:pPr>
              <a:buFont typeface="Wingdings" panose="05000000000000000000" pitchFamily="2" charset="2"/>
              <a:buChar char="q"/>
            </a:pPr>
            <a:r>
              <a:rPr lang="en-US" sz="2000" dirty="0">
                <a:solidFill>
                  <a:schemeClr val="tx1"/>
                </a:solidFill>
              </a:rPr>
              <a:t>Test Results</a:t>
            </a:r>
          </a:p>
          <a:p>
            <a:pPr>
              <a:buFont typeface="Wingdings" panose="05000000000000000000" pitchFamily="2" charset="2"/>
              <a:buChar char="q"/>
            </a:pPr>
            <a:r>
              <a:rPr lang="en-US" sz="2000" dirty="0">
                <a:solidFill>
                  <a:schemeClr val="tx1"/>
                </a:solidFill>
              </a:rPr>
              <a:t>ETC</a:t>
            </a:r>
          </a:p>
        </p:txBody>
      </p:sp>
    </p:spTree>
    <p:extLst>
      <p:ext uri="{BB962C8B-B14F-4D97-AF65-F5344CB8AC3E}">
        <p14:creationId xmlns:p14="http://schemas.microsoft.com/office/powerpoint/2010/main" val="198993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6438-420E-4951-9B30-9B800E08AFBA}"/>
              </a:ext>
            </a:extLst>
          </p:cNvPr>
          <p:cNvSpPr>
            <a:spLocks noGrp="1"/>
          </p:cNvSpPr>
          <p:nvPr>
            <p:ph type="title"/>
          </p:nvPr>
        </p:nvSpPr>
        <p:spPr>
          <a:xfrm>
            <a:off x="913795" y="609600"/>
            <a:ext cx="10353762" cy="853440"/>
          </a:xfrm>
        </p:spPr>
        <p:txBody>
          <a:bodyPr>
            <a:normAutofit/>
          </a:bodyPr>
          <a:lstStyle/>
          <a:p>
            <a:r>
              <a:rPr lang="en-US" sz="4000" b="1" dirty="0">
                <a:solidFill>
                  <a:schemeClr val="tx1"/>
                </a:solidFill>
              </a:rPr>
              <a:t>DATA CLEANING &amp; PREPROCESSING</a:t>
            </a:r>
          </a:p>
        </p:txBody>
      </p:sp>
      <p:sp>
        <p:nvSpPr>
          <p:cNvPr id="3" name="Content Placeholder 2">
            <a:extLst>
              <a:ext uri="{FF2B5EF4-FFF2-40B4-BE49-F238E27FC236}">
                <a16:creationId xmlns:a16="http://schemas.microsoft.com/office/drawing/2014/main" id="{690BE32E-E818-47FB-8D8B-3792489D6F45}"/>
              </a:ext>
            </a:extLst>
          </p:cNvPr>
          <p:cNvSpPr>
            <a:spLocks noGrp="1"/>
          </p:cNvSpPr>
          <p:nvPr>
            <p:ph idx="1"/>
          </p:nvPr>
        </p:nvSpPr>
        <p:spPr>
          <a:xfrm>
            <a:off x="913795" y="1751798"/>
            <a:ext cx="10353762" cy="4039401"/>
          </a:xfrm>
        </p:spPr>
        <p:txBody>
          <a:bodyPr>
            <a:normAutofit/>
          </a:bodyPr>
          <a:lstStyle/>
          <a:p>
            <a:pPr>
              <a:buFont typeface="Wingdings" panose="05000000000000000000" pitchFamily="2" charset="2"/>
              <a:buChar char="q"/>
            </a:pPr>
            <a:r>
              <a:rPr lang="en-US" sz="2000" dirty="0">
                <a:solidFill>
                  <a:schemeClr val="tx1"/>
                </a:solidFill>
              </a:rPr>
              <a:t>Data Cleaning &amp; Preparation :</a:t>
            </a:r>
          </a:p>
          <a:p>
            <a:pPr>
              <a:buFont typeface="Wingdings" panose="05000000000000000000" pitchFamily="2" charset="2"/>
              <a:buChar char="§"/>
            </a:pPr>
            <a:r>
              <a:rPr lang="en-US" sz="2000" dirty="0">
                <a:solidFill>
                  <a:schemeClr val="tx1"/>
                </a:solidFill>
              </a:rPr>
              <a:t>Standardized column names and text fields for consistency .</a:t>
            </a:r>
          </a:p>
          <a:p>
            <a:pPr>
              <a:buFont typeface="Wingdings" panose="05000000000000000000" pitchFamily="2" charset="2"/>
              <a:buChar char="§"/>
            </a:pPr>
            <a:r>
              <a:rPr lang="en-US" sz="2000" dirty="0">
                <a:solidFill>
                  <a:schemeClr val="tx1"/>
                </a:solidFill>
              </a:rPr>
              <a:t>Identified and handled missing values .</a:t>
            </a:r>
          </a:p>
          <a:p>
            <a:pPr>
              <a:buFont typeface="Wingdings" panose="05000000000000000000" pitchFamily="2" charset="2"/>
              <a:buChar char="§"/>
            </a:pPr>
            <a:r>
              <a:rPr lang="en-US" sz="2000" dirty="0">
                <a:solidFill>
                  <a:schemeClr val="tx1"/>
                </a:solidFill>
              </a:rPr>
              <a:t>Removed duplicate records to improve data quality .</a:t>
            </a:r>
          </a:p>
          <a:p>
            <a:pPr>
              <a:buFont typeface="Wingdings" panose="05000000000000000000" pitchFamily="2" charset="2"/>
              <a:buChar char="q"/>
            </a:pPr>
            <a:r>
              <a:rPr lang="en-US" sz="2000" dirty="0">
                <a:solidFill>
                  <a:schemeClr val="tx1"/>
                </a:solidFill>
              </a:rPr>
              <a:t>Data Exploration :</a:t>
            </a:r>
          </a:p>
          <a:p>
            <a:pPr>
              <a:buFont typeface="Wingdings" panose="05000000000000000000" pitchFamily="2" charset="2"/>
              <a:buChar char="§"/>
            </a:pPr>
            <a:r>
              <a:rPr lang="en-US" sz="2000" dirty="0">
                <a:solidFill>
                  <a:schemeClr val="tx1"/>
                </a:solidFill>
              </a:rPr>
              <a:t>Basic exploratory data analysis (EDA) was done</a:t>
            </a:r>
          </a:p>
        </p:txBody>
      </p:sp>
    </p:spTree>
    <p:extLst>
      <p:ext uri="{BB962C8B-B14F-4D97-AF65-F5344CB8AC3E}">
        <p14:creationId xmlns:p14="http://schemas.microsoft.com/office/powerpoint/2010/main" val="89112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8518-1AC6-4A6B-B2E4-E92FE0C4D1FE}"/>
              </a:ext>
            </a:extLst>
          </p:cNvPr>
          <p:cNvSpPr>
            <a:spLocks noGrp="1"/>
          </p:cNvSpPr>
          <p:nvPr>
            <p:ph type="title"/>
          </p:nvPr>
        </p:nvSpPr>
        <p:spPr>
          <a:xfrm>
            <a:off x="913795" y="609600"/>
            <a:ext cx="10353762" cy="901566"/>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686946BB-CFBF-4E0C-B4C5-CB1DA1DF96BF}"/>
              </a:ext>
            </a:extLst>
          </p:cNvPr>
          <p:cNvSpPr>
            <a:spLocks noGrp="1"/>
          </p:cNvSpPr>
          <p:nvPr>
            <p:ph idx="1"/>
          </p:nvPr>
        </p:nvSpPr>
        <p:spPr>
          <a:xfrm>
            <a:off x="913795" y="1703672"/>
            <a:ext cx="10353762" cy="4263991"/>
          </a:xfrm>
        </p:spPr>
        <p:txBody>
          <a:bodyPr>
            <a:normAutofit/>
          </a:bodyPr>
          <a:lstStyle/>
          <a:p>
            <a:pPr marL="36900" indent="0">
              <a:buNone/>
            </a:pPr>
            <a:r>
              <a:rPr lang="en-US" sz="2000" b="1" u="sng" dirty="0">
                <a:solidFill>
                  <a:schemeClr val="tx1"/>
                </a:solidFill>
              </a:rPr>
              <a:t>Medical conditions across different age groups</a:t>
            </a:r>
          </a:p>
          <a:p>
            <a:pPr marL="36900" indent="0">
              <a:buNone/>
            </a:pPr>
            <a:r>
              <a:rPr lang="en-US" sz="2000" dirty="0">
                <a:solidFill>
                  <a:schemeClr val="tx1"/>
                </a:solidFill>
              </a:rPr>
              <a:t>Analysis of patient demographics reveals distinct trends in the prevalence of medical conditions across different age groups:</a:t>
            </a:r>
          </a:p>
          <a:p>
            <a:pPr>
              <a:buFont typeface="Wingdings" panose="05000000000000000000" pitchFamily="2" charset="2"/>
              <a:buChar char="q"/>
            </a:pPr>
            <a:r>
              <a:rPr lang="en-US" sz="2000" dirty="0">
                <a:solidFill>
                  <a:schemeClr val="tx1"/>
                </a:solidFill>
              </a:rPr>
              <a:t>Ages 41-60: Higher prevalence of arthritis, cancer, diabetes, and obesity.</a:t>
            </a:r>
          </a:p>
          <a:p>
            <a:pPr>
              <a:buFont typeface="Wingdings" panose="05000000000000000000" pitchFamily="2" charset="2"/>
              <a:buChar char="q"/>
            </a:pPr>
            <a:r>
              <a:rPr lang="en-US" sz="2000" dirty="0">
                <a:solidFill>
                  <a:schemeClr val="tx1"/>
                </a:solidFill>
              </a:rPr>
              <a:t>Ages 61-80: Increased cases of asthma and hypertension.</a:t>
            </a:r>
          </a:p>
          <a:p>
            <a:pPr>
              <a:buFont typeface="Wingdings" panose="05000000000000000000" pitchFamily="2" charset="2"/>
              <a:buChar char="q"/>
            </a:pPr>
            <a:r>
              <a:rPr lang="en-US" sz="2000" dirty="0">
                <a:solidFill>
                  <a:schemeClr val="tx1"/>
                </a:solidFill>
              </a:rPr>
              <a:t>Ages 0-20: The lowest prevalence of major health conditions .</a:t>
            </a:r>
          </a:p>
        </p:txBody>
      </p:sp>
    </p:spTree>
    <p:extLst>
      <p:ext uri="{BB962C8B-B14F-4D97-AF65-F5344CB8AC3E}">
        <p14:creationId xmlns:p14="http://schemas.microsoft.com/office/powerpoint/2010/main" val="416720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E3F8-6006-499F-92E4-0C8D622D0494}"/>
              </a:ext>
            </a:extLst>
          </p:cNvPr>
          <p:cNvSpPr>
            <a:spLocks noGrp="1"/>
          </p:cNvSpPr>
          <p:nvPr>
            <p:ph type="title"/>
          </p:nvPr>
        </p:nvSpPr>
        <p:spPr>
          <a:xfrm>
            <a:off x="913795" y="609601"/>
            <a:ext cx="10353762" cy="930442"/>
          </a:xfrm>
        </p:spPr>
        <p:txBody>
          <a:bodyPr>
            <a:normAutofit/>
          </a:bodyPr>
          <a:lstStyle/>
          <a:p>
            <a:r>
              <a:rPr lang="en-US" sz="4000" b="1" dirty="0">
                <a:solidFill>
                  <a:schemeClr val="tx1"/>
                </a:solidFill>
              </a:rPr>
              <a:t>INSIGHTS</a:t>
            </a:r>
          </a:p>
        </p:txBody>
      </p:sp>
      <p:sp>
        <p:nvSpPr>
          <p:cNvPr id="3" name="Content Placeholder 2">
            <a:extLst>
              <a:ext uri="{FF2B5EF4-FFF2-40B4-BE49-F238E27FC236}">
                <a16:creationId xmlns:a16="http://schemas.microsoft.com/office/drawing/2014/main" id="{7446162E-CA6A-493F-8FC8-5EEFC8445A27}"/>
              </a:ext>
            </a:extLst>
          </p:cNvPr>
          <p:cNvSpPr>
            <a:spLocks noGrp="1"/>
          </p:cNvSpPr>
          <p:nvPr>
            <p:ph idx="1"/>
          </p:nvPr>
        </p:nvSpPr>
        <p:spPr>
          <a:xfrm>
            <a:off x="913795" y="1953928"/>
            <a:ext cx="10353762" cy="3837271"/>
          </a:xfrm>
        </p:spPr>
        <p:txBody>
          <a:bodyPr/>
          <a:lstStyle/>
          <a:p>
            <a:pPr marL="36900" indent="0">
              <a:buNone/>
            </a:pPr>
            <a:r>
              <a:rPr lang="en-US" sz="2000" b="1" u="sng" dirty="0">
                <a:solidFill>
                  <a:schemeClr val="tx1"/>
                </a:solidFill>
              </a:rPr>
              <a:t>Medical conditions by gender </a:t>
            </a:r>
          </a:p>
          <a:p>
            <a:pPr marL="36900" indent="0">
              <a:buNone/>
            </a:pPr>
            <a:r>
              <a:rPr lang="en-US" sz="2000" dirty="0">
                <a:solidFill>
                  <a:schemeClr val="tx1"/>
                </a:solidFill>
              </a:rPr>
              <a:t>The analysis of medical conditions by gender reveals the following trends :</a:t>
            </a:r>
          </a:p>
          <a:p>
            <a:pPr>
              <a:buFont typeface="Wingdings" panose="05000000000000000000" pitchFamily="2" charset="2"/>
              <a:buChar char="q"/>
            </a:pPr>
            <a:r>
              <a:rPr lang="en-US" sz="2000" dirty="0">
                <a:solidFill>
                  <a:schemeClr val="tx1"/>
                </a:solidFill>
              </a:rPr>
              <a:t>Females have a higher prevalence of arthritis and diabetes.</a:t>
            </a:r>
          </a:p>
          <a:p>
            <a:pPr>
              <a:buFont typeface="Wingdings" panose="05000000000000000000" pitchFamily="2" charset="2"/>
              <a:buChar char="q"/>
            </a:pPr>
            <a:r>
              <a:rPr lang="en-US" sz="2000" dirty="0">
                <a:solidFill>
                  <a:schemeClr val="tx1"/>
                </a:solidFill>
              </a:rPr>
              <a:t>Males are more affected by asthma, cancer, and hypertension.</a:t>
            </a:r>
          </a:p>
          <a:p>
            <a:pPr>
              <a:buFont typeface="Wingdings" panose="05000000000000000000" pitchFamily="2" charset="2"/>
              <a:buChar char="q"/>
            </a:pPr>
            <a:r>
              <a:rPr lang="en-US" sz="2000" dirty="0">
                <a:solidFill>
                  <a:schemeClr val="tx1"/>
                </a:solidFill>
              </a:rPr>
              <a:t>Obesity is equally prevalent in both genders.</a:t>
            </a:r>
          </a:p>
        </p:txBody>
      </p:sp>
    </p:spTree>
    <p:extLst>
      <p:ext uri="{BB962C8B-B14F-4D97-AF65-F5344CB8AC3E}">
        <p14:creationId xmlns:p14="http://schemas.microsoft.com/office/powerpoint/2010/main" val="239283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DD6A-23BF-4952-9F7A-0A529C699EF9}"/>
              </a:ext>
            </a:extLst>
          </p:cNvPr>
          <p:cNvSpPr>
            <a:spLocks noGrp="1"/>
          </p:cNvSpPr>
          <p:nvPr>
            <p:ph type="title"/>
          </p:nvPr>
        </p:nvSpPr>
        <p:spPr>
          <a:xfrm>
            <a:off x="913795" y="462013"/>
            <a:ext cx="10353762" cy="1029903"/>
          </a:xfrm>
        </p:spPr>
        <p:txBody>
          <a:bodyPr>
            <a:normAutofit/>
          </a:bodyPr>
          <a:lstStyle/>
          <a:p>
            <a:r>
              <a:rPr lang="en-US" sz="4000" b="1" dirty="0">
                <a:solidFill>
                  <a:schemeClr val="tx1"/>
                </a:solidFill>
              </a:rPr>
              <a:t>INSIGHTS</a:t>
            </a:r>
          </a:p>
        </p:txBody>
      </p:sp>
      <p:sp>
        <p:nvSpPr>
          <p:cNvPr id="4" name="Content Placeholder 3">
            <a:extLst>
              <a:ext uri="{FF2B5EF4-FFF2-40B4-BE49-F238E27FC236}">
                <a16:creationId xmlns:a16="http://schemas.microsoft.com/office/drawing/2014/main" id="{09CC55D8-E222-428C-A279-39801EE559EE}"/>
              </a:ext>
            </a:extLst>
          </p:cNvPr>
          <p:cNvSpPr>
            <a:spLocks noGrp="1"/>
          </p:cNvSpPr>
          <p:nvPr>
            <p:ph sz="half" idx="1"/>
          </p:nvPr>
        </p:nvSpPr>
        <p:spPr>
          <a:xfrm>
            <a:off x="913795" y="1809550"/>
            <a:ext cx="3398323" cy="4216834"/>
          </a:xfrm>
        </p:spPr>
        <p:txBody>
          <a:bodyPr>
            <a:noAutofit/>
          </a:bodyPr>
          <a:lstStyle/>
          <a:p>
            <a:pPr>
              <a:buFont typeface="Wingdings" panose="05000000000000000000" pitchFamily="2" charset="2"/>
              <a:buChar char="q"/>
            </a:pPr>
            <a:r>
              <a:rPr lang="en-US" sz="2000" dirty="0">
                <a:solidFill>
                  <a:schemeClr val="tx1"/>
                </a:solidFill>
              </a:rPr>
              <a:t>Arthritis, diabetes, hypertension, obesity, and cancer are the most common medical conditions, each affecting over 8,000 patients.</a:t>
            </a:r>
          </a:p>
          <a:p>
            <a:pPr marL="36900" indent="0">
              <a:buNone/>
            </a:pPr>
            <a:endParaRPr lang="en-US" sz="2000" dirty="0"/>
          </a:p>
        </p:txBody>
      </p:sp>
      <p:pic>
        <p:nvPicPr>
          <p:cNvPr id="6" name="Content Placeholder 5">
            <a:extLst>
              <a:ext uri="{FF2B5EF4-FFF2-40B4-BE49-F238E27FC236}">
                <a16:creationId xmlns:a16="http://schemas.microsoft.com/office/drawing/2014/main" id="{968742EB-6FE8-416D-AE21-F4E70CE3858F}"/>
              </a:ext>
            </a:extLst>
          </p:cNvPr>
          <p:cNvPicPr>
            <a:picLocks noGrp="1" noChangeAspect="1"/>
          </p:cNvPicPr>
          <p:nvPr>
            <p:ph sz="half" idx="2"/>
          </p:nvPr>
        </p:nvPicPr>
        <p:blipFill>
          <a:blip r:embed="rId2"/>
          <a:stretch>
            <a:fillRect/>
          </a:stretch>
        </p:blipFill>
        <p:spPr>
          <a:xfrm>
            <a:off x="5245768" y="1809550"/>
            <a:ext cx="6099815" cy="4361213"/>
          </a:xfrm>
          <a:prstGeom prst="rect">
            <a:avLst/>
          </a:prstGeom>
        </p:spPr>
      </p:pic>
    </p:spTree>
    <p:extLst>
      <p:ext uri="{BB962C8B-B14F-4D97-AF65-F5344CB8AC3E}">
        <p14:creationId xmlns:p14="http://schemas.microsoft.com/office/powerpoint/2010/main" val="1720714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{F80E379F-C9C4-4C86-BD35-C2D3A1FCA4DA}tf11665031_win32</Template>
  <TotalTime>187</TotalTime>
  <Words>1118</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 Nova</vt:lpstr>
      <vt:lpstr>Arial Nova Light</vt:lpstr>
      <vt:lpstr>Wingdings</vt:lpstr>
      <vt:lpstr>Wingdings 2</vt:lpstr>
      <vt:lpstr>SlateVTI</vt:lpstr>
      <vt:lpstr>PowerPoint Presentation</vt:lpstr>
      <vt:lpstr>ABOUT ME</vt:lpstr>
      <vt:lpstr>OVERVIEW</vt:lpstr>
      <vt:lpstr>INTRODUCTION</vt:lpstr>
      <vt:lpstr>DATA DESCRIPTION</vt:lpstr>
      <vt:lpstr>DATA CLEANING &amp; PREPROCESSING</vt:lpstr>
      <vt:lpstr>INSIGHTS</vt:lpstr>
      <vt:lpstr>INSIGHTS</vt:lpstr>
      <vt:lpstr>INSIGHTS</vt:lpstr>
      <vt:lpstr>INSIGHTS</vt:lpstr>
      <vt:lpstr>INSIGHTS</vt:lpstr>
      <vt:lpstr>INSIGHTS</vt:lpstr>
      <vt:lpstr>INSIGHTS</vt:lpstr>
      <vt:lpstr>INSIGHTS</vt:lpstr>
      <vt:lpstr>INSIGHTS</vt:lpstr>
      <vt:lpstr>INSIGHTS</vt:lpstr>
      <vt:lpstr>INSIGHTS</vt:lpstr>
      <vt:lpstr>INSIGHTS</vt:lpstr>
      <vt:lpstr>INSIGHTS</vt:lpstr>
      <vt:lpstr>PowerPoint Presentation</vt:lpstr>
      <vt:lpstr>RECOMMENDATIONS</vt:lpstr>
      <vt:lpstr>CONCLUSION</vt:lpstr>
      <vt:lpstr>TECH-SAVVY PROFESSIONAL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Israel</dc:creator>
  <cp:lastModifiedBy>Samuel Israel</cp:lastModifiedBy>
  <cp:revision>20</cp:revision>
  <dcterms:created xsi:type="dcterms:W3CDTF">2025-02-15T06:39:10Z</dcterms:created>
  <dcterms:modified xsi:type="dcterms:W3CDTF">2025-02-15T10:40:23Z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