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2"/>
  </p:notesMasterIdLst>
  <p:handoutMasterIdLst>
    <p:handoutMasterId r:id="rId13"/>
  </p:handoutMasterIdLst>
  <p:sldIdLst>
    <p:sldId id="312" r:id="rId5"/>
    <p:sldId id="304" r:id="rId6"/>
    <p:sldId id="324" r:id="rId7"/>
    <p:sldId id="321" r:id="rId8"/>
    <p:sldId id="325" r:id="rId9"/>
    <p:sldId id="322" r:id="rId10"/>
    <p:sldId id="297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8" autoAdjust="0"/>
  </p:normalViewPr>
  <p:slideViewPr>
    <p:cSldViewPr snapToGrid="0" snapToObjects="1">
      <p:cViewPr varScale="1">
        <p:scale>
          <a:sx n="66" d="100"/>
          <a:sy n="66" d="100"/>
        </p:scale>
        <p:origin x="668" y="3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dell\Downloads\excel%20healthcare%20data%20analys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healthcare data analyssis.xlsx]Field Analysis!PivotTable1</c:name>
    <c:fmtId val="1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2025371828521432E-2"/>
          <c:y val="4.9382716049382713E-2"/>
          <c:w val="0.56406605424321965"/>
          <c:h val="0.772002851495414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'Field Analysis'!$B$3</c:f>
              <c:strCache>
                <c:ptCount val="1"/>
                <c:pt idx="0">
                  <c:v>Sum of adequately filled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'Field Analysis'!$A$4:$A$20</c:f>
              <c:strCache>
                <c:ptCount val="16"/>
                <c:pt idx="0">
                  <c:v>address</c:v>
                </c:pt>
                <c:pt idx="1">
                  <c:v>age</c:v>
                </c:pt>
                <c:pt idx="2">
                  <c:v>body part</c:v>
                </c:pt>
                <c:pt idx="3">
                  <c:v>cassette</c:v>
                </c:pt>
                <c:pt idx="4">
                  <c:v>clinical information</c:v>
                </c:pt>
                <c:pt idx="5">
                  <c:v>date</c:v>
                </c:pt>
                <c:pt idx="6">
                  <c:v>diagnosis</c:v>
                </c:pt>
                <c:pt idx="7">
                  <c:v>name</c:v>
                </c:pt>
                <c:pt idx="8">
                  <c:v>name of consultant</c:v>
                </c:pt>
                <c:pt idx="9">
                  <c:v>name of medical officer</c:v>
                </c:pt>
                <c:pt idx="10">
                  <c:v>previous examination</c:v>
                </c:pt>
                <c:pt idx="11">
                  <c:v>previous operation</c:v>
                </c:pt>
                <c:pt idx="12">
                  <c:v>sex</c:v>
                </c:pt>
                <c:pt idx="13">
                  <c:v>signature</c:v>
                </c:pt>
                <c:pt idx="14">
                  <c:v>ward</c:v>
                </c:pt>
                <c:pt idx="15">
                  <c:v>x-ray number</c:v>
                </c:pt>
              </c:strCache>
            </c:strRef>
          </c:cat>
          <c:val>
            <c:numRef>
              <c:f>'Field Analysis'!$B$4:$B$20</c:f>
              <c:numCache>
                <c:formatCode>General</c:formatCode>
                <c:ptCount val="16"/>
                <c:pt idx="0">
                  <c:v>152</c:v>
                </c:pt>
                <c:pt idx="1">
                  <c:v>296</c:v>
                </c:pt>
                <c:pt idx="2">
                  <c:v>272</c:v>
                </c:pt>
                <c:pt idx="3">
                  <c:v>0</c:v>
                </c:pt>
                <c:pt idx="4">
                  <c:v>232</c:v>
                </c:pt>
                <c:pt idx="5">
                  <c:v>292</c:v>
                </c:pt>
                <c:pt idx="6">
                  <c:v>288</c:v>
                </c:pt>
                <c:pt idx="7">
                  <c:v>300</c:v>
                </c:pt>
                <c:pt idx="8">
                  <c:v>240</c:v>
                </c:pt>
                <c:pt idx="9">
                  <c:v>284</c:v>
                </c:pt>
                <c:pt idx="10">
                  <c:v>0</c:v>
                </c:pt>
                <c:pt idx="11">
                  <c:v>265</c:v>
                </c:pt>
                <c:pt idx="12">
                  <c:v>300</c:v>
                </c:pt>
                <c:pt idx="13">
                  <c:v>268</c:v>
                </c:pt>
                <c:pt idx="14">
                  <c:v>292</c:v>
                </c:pt>
                <c:pt idx="15">
                  <c:v>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9C-4569-9961-8010EBDC17F4}"/>
            </c:ext>
          </c:extLst>
        </c:ser>
        <c:ser>
          <c:idx val="1"/>
          <c:order val="1"/>
          <c:tx>
            <c:strRef>
              <c:f>'Field Analysis'!$C$3</c:f>
              <c:strCache>
                <c:ptCount val="1"/>
                <c:pt idx="0">
                  <c:v>Sum of inadequately filled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'Field Analysis'!$A$4:$A$20</c:f>
              <c:strCache>
                <c:ptCount val="16"/>
                <c:pt idx="0">
                  <c:v>address</c:v>
                </c:pt>
                <c:pt idx="1">
                  <c:v>age</c:v>
                </c:pt>
                <c:pt idx="2">
                  <c:v>body part</c:v>
                </c:pt>
                <c:pt idx="3">
                  <c:v>cassette</c:v>
                </c:pt>
                <c:pt idx="4">
                  <c:v>clinical information</c:v>
                </c:pt>
                <c:pt idx="5">
                  <c:v>date</c:v>
                </c:pt>
                <c:pt idx="6">
                  <c:v>diagnosis</c:v>
                </c:pt>
                <c:pt idx="7">
                  <c:v>name</c:v>
                </c:pt>
                <c:pt idx="8">
                  <c:v>name of consultant</c:v>
                </c:pt>
                <c:pt idx="9">
                  <c:v>name of medical officer</c:v>
                </c:pt>
                <c:pt idx="10">
                  <c:v>previous examination</c:v>
                </c:pt>
                <c:pt idx="11">
                  <c:v>previous operation</c:v>
                </c:pt>
                <c:pt idx="12">
                  <c:v>sex</c:v>
                </c:pt>
                <c:pt idx="13">
                  <c:v>signature</c:v>
                </c:pt>
                <c:pt idx="14">
                  <c:v>ward</c:v>
                </c:pt>
                <c:pt idx="15">
                  <c:v>x-ray number</c:v>
                </c:pt>
              </c:strCache>
            </c:strRef>
          </c:cat>
          <c:val>
            <c:numRef>
              <c:f>'Field Analysis'!$C$4:$C$20</c:f>
              <c:numCache>
                <c:formatCode>General</c:formatCode>
                <c:ptCount val="16"/>
                <c:pt idx="0">
                  <c:v>48</c:v>
                </c:pt>
                <c:pt idx="1">
                  <c:v>4</c:v>
                </c:pt>
                <c:pt idx="2">
                  <c:v>28</c:v>
                </c:pt>
                <c:pt idx="3">
                  <c:v>0</c:v>
                </c:pt>
                <c:pt idx="4">
                  <c:v>68</c:v>
                </c:pt>
                <c:pt idx="5">
                  <c:v>8</c:v>
                </c:pt>
                <c:pt idx="6">
                  <c:v>12</c:v>
                </c:pt>
                <c:pt idx="7">
                  <c:v>0</c:v>
                </c:pt>
                <c:pt idx="8">
                  <c:v>60</c:v>
                </c:pt>
                <c:pt idx="9">
                  <c:v>16</c:v>
                </c:pt>
                <c:pt idx="10">
                  <c:v>0</c:v>
                </c:pt>
                <c:pt idx="11">
                  <c:v>35</c:v>
                </c:pt>
                <c:pt idx="12">
                  <c:v>0</c:v>
                </c:pt>
                <c:pt idx="13">
                  <c:v>32</c:v>
                </c:pt>
                <c:pt idx="14">
                  <c:v>8</c:v>
                </c:pt>
                <c:pt idx="1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9C-4569-9961-8010EBDC17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9957008"/>
        <c:axId val="619960616"/>
      </c:barChart>
      <c:catAx>
        <c:axId val="619957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Field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960616"/>
        <c:crosses val="autoZero"/>
        <c:auto val="1"/>
        <c:lblAlgn val="ctr"/>
        <c:lblOffset val="100"/>
        <c:noMultiLvlLbl val="0"/>
      </c:catAx>
      <c:valAx>
        <c:axId val="619960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957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 w="9525" cap="flat" cmpd="sng" algn="ctr">
      <a:solidFill>
        <a:schemeClr val="bg1">
          <a:lumMod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Healthcare Data analytics</a:t>
            </a:r>
            <a:br>
              <a:rPr lang="en-US" dirty="0"/>
            </a:br>
            <a:r>
              <a:rPr lang="en-US" dirty="0"/>
              <a:t>by</a:t>
            </a:r>
            <a:br>
              <a:rPr lang="en-US" dirty="0"/>
            </a:br>
            <a:r>
              <a:rPr lang="en-US" dirty="0"/>
              <a:t>Dr. Samuel Israel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10/11/2024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/>
          </a:bodyPr>
          <a:lstStyle/>
          <a:p>
            <a:r>
              <a:rPr lang="en-US" b="1" dirty="0"/>
              <a:t>Name:</a:t>
            </a:r>
            <a:r>
              <a:rPr lang="en-US" dirty="0"/>
              <a:t> </a:t>
            </a:r>
            <a:r>
              <a:rPr lang="en-US" b="1" i="1" dirty="0"/>
              <a:t>Dr. Samuel Israel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i="1" dirty="0"/>
              <a:t>MB,BS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i="1" dirty="0"/>
              <a:t>Business Analyst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i="1" dirty="0"/>
              <a:t>Data &amp; Business Intelligence Analyst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i="1" dirty="0"/>
              <a:t>Product Manager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D6A25-7BA9-42DC-BAB3-BDDF3650C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760"/>
            <a:ext cx="6583680" cy="1280161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F7297-C43A-4B14-89A8-AB1654A42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09549"/>
            <a:ext cx="6583680" cy="4232435"/>
          </a:xfrm>
        </p:spPr>
        <p:txBody>
          <a:bodyPr>
            <a:normAutofit/>
          </a:bodyPr>
          <a:lstStyle/>
          <a:p>
            <a:r>
              <a:rPr lang="en-US" sz="4000" b="1" i="1" dirty="0"/>
              <a:t>Assessment of adequate filling of radiology request by referring clinicians at NAUTH, Nigeria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CD0FD-2C25-45C5-A6C9-7713A08F35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95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593379"/>
            <a:ext cx="9875463" cy="609779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8404" y="1474092"/>
            <a:ext cx="4263992" cy="4790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1. </a:t>
            </a:r>
            <a:r>
              <a:rPr lang="en-US" sz="2400" dirty="0"/>
              <a:t>Analysis of adequately filled field: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Shows that sex and name were top in this list.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Address was the least of adequately filled field</a:t>
            </a:r>
          </a:p>
          <a:p>
            <a:pPr marL="0" indent="0">
              <a:buNone/>
            </a:pPr>
            <a:r>
              <a:rPr lang="en-US" sz="2800" dirty="0"/>
              <a:t>2. </a:t>
            </a:r>
            <a:r>
              <a:rPr lang="en-US" sz="2400" dirty="0"/>
              <a:t>Analysis of inadequately filled fields: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Clinical information was top in this list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Age and X-ray number were the least of inadequately filled field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368E284-579C-4114-A64C-09298B7F2A68}"/>
              </a:ext>
            </a:extLst>
          </p:cNvPr>
          <p:cNvGraphicFramePr>
            <a:graphicFrameLocks noGrp="1"/>
          </p:cNvGraphicFramePr>
          <p:nvPr>
            <p:ph sz="half" idx="15"/>
            <p:extLst>
              <p:ext uri="{D42A27DB-BD31-4B8C-83A1-F6EECF244321}">
                <p14:modId xmlns:p14="http://schemas.microsoft.com/office/powerpoint/2010/main" val="1526507530"/>
              </p:ext>
            </p:extLst>
          </p:nvPr>
        </p:nvGraphicFramePr>
        <p:xfrm>
          <a:off x="5524901" y="1474092"/>
          <a:ext cx="5900337" cy="4790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25425-E8BC-42C6-859F-823CC3EEC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798898"/>
            <a:ext cx="9875463" cy="673768"/>
          </a:xfrm>
        </p:spPr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7C2CE-7599-4123-B190-05526DC00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1636296"/>
            <a:ext cx="9749495" cy="46283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Conduct root cause analysis to understand why forms are not being adequately filled and develop specific measures to address these reasons.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Conduct regular training and workshops for clinicians focusing on the importance of adequately filling out request forms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Case studies to illustrate the consequences of inadequate information on request forms with emphasis on potential diagnostic errors, delays , or medicolegal issues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Design radiology request form with simplified and mandatory fields to minimize the chances of omission.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Integrate radiology request forms into the hospital’s EHR system with automated reminders or prompts to guide clinicians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Interdisciplinary rounds, communication and collaboration between radiologists and clinicians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BFEF4-4D58-4148-913D-AA586A0E3F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72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C68A0-564C-4FC2-B99B-66180F0D4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703" y="702644"/>
            <a:ext cx="9875462" cy="673769"/>
          </a:xfrm>
        </p:spPr>
        <p:txBody>
          <a:bodyPr/>
          <a:lstStyle/>
          <a:p>
            <a:r>
              <a:rPr lang="en-US" dirty="0"/>
              <a:t>Interactive dashboard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ECC1A-D273-4F25-AB13-3F24F02FE2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590426-602E-4928-A904-8AB14CB2BB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03325" y="1453415"/>
            <a:ext cx="10048608" cy="4371557"/>
          </a:xfrm>
        </p:spPr>
      </p:pic>
    </p:spTree>
    <p:extLst>
      <p:ext uri="{BB962C8B-B14F-4D97-AF65-F5344CB8AC3E}">
        <p14:creationId xmlns:p14="http://schemas.microsoft.com/office/powerpoint/2010/main" val="3667669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>
            <a:normAutofit/>
          </a:bodyPr>
          <a:lstStyle/>
          <a:p>
            <a:r>
              <a:rPr lang="en-US" sz="3200" b="1" i="1" dirty="0"/>
              <a:t>@drsamisrael/healthcare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{19CBF928-CA8C-436E-B735-82341BE5BFB1}tf78438558_win32</Template>
  <TotalTime>82</TotalTime>
  <Words>228</Words>
  <Application>Microsoft Office PowerPoint</Application>
  <PresentationFormat>Widescreen</PresentationFormat>
  <Paragraphs>32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Sabon Next LT</vt:lpstr>
      <vt:lpstr>Wingdings</vt:lpstr>
      <vt:lpstr>Custom</vt:lpstr>
      <vt:lpstr>Healthcare Data analytics by Dr. Samuel Israel  10/11/2024</vt:lpstr>
      <vt:lpstr>About me</vt:lpstr>
      <vt:lpstr>objective</vt:lpstr>
      <vt:lpstr>analysis</vt:lpstr>
      <vt:lpstr>Recommendation</vt:lpstr>
      <vt:lpstr>Interactive dashboard analysis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 presentation</dc:title>
  <dc:subject/>
  <dc:creator>Samuel Israel</dc:creator>
  <cp:lastModifiedBy>Samuel Israel</cp:lastModifiedBy>
  <cp:revision>9</cp:revision>
  <dcterms:created xsi:type="dcterms:W3CDTF">2024-11-10T12:29:49Z</dcterms:created>
  <dcterms:modified xsi:type="dcterms:W3CDTF">2024-11-10T20:17:10Z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