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2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4" r:id="rId28"/>
    <p:sldId id="28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118"/>
    <a:srgbClr val="3A3A3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03035-EBCE-4529-93F1-FC63D7C89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99391D-08CA-4186-97D2-B2F7670D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F0C69-0DF2-4D87-82B3-4A64CE15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295CB-D2A2-4821-A8E7-A90DB625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3627E-1B00-4564-8A0F-E95DF547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CD9F-1007-4BA8-AE76-004A3E53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1499BB-96C1-457D-9B97-36673420F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A1A67-DF95-43DC-A3FE-490AD523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848D2-4DEE-4DD7-B1C9-7858529F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15D2E-F000-462E-AE70-46548544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3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1674AE-016C-4518-BED2-41DC7CA75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4A5577-253F-420C-B23D-77C9FEBB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C1D0C-E1C5-437A-ACF9-88407255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761343-F13C-4785-B5EF-56E0F8F8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F8C36-C45D-45F1-AC42-6E7357A4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8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7013A-D1DA-4A30-9725-6C98DE6E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653C2-61AF-4C21-A1CF-C0566BA4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24AE4-8C55-46E9-98CB-75E2706C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DAE2B-246B-4AA3-9CFD-2CB1F30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0673E-499C-4B39-A364-17156603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3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C607F-12C4-4CE1-99CB-D11318A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7F5C8-767D-4BD4-BC32-C680F561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4CAFD4-36AC-4D68-AEC9-A45C4B3D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4EE8A-993C-4EBC-8A27-A0B4B479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D377AA-F255-4421-9390-5C2C0E95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0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CEC1A-B5C1-4195-8F85-7E4FB49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2C24B-490D-4E61-A27A-CAB8FAFE8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1AA3C-51EB-41E7-A93A-880CA69C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3C3D45-9683-4E8A-9861-D604AAA8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D46B28-49FD-4F5E-A01B-BB26791C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8304F-9D68-4272-8EF1-BDF5A826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78A2D-5B74-42C0-ACB4-1BA907E0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0E1B50-5BD5-4FFA-8B7B-1FDB14CE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B8D92C-2F20-4E86-B2CB-9CA003275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942D3D-7A9F-4750-AD6E-64283DF1E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BDFC35-DDC2-43A5-8F75-89FEF042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B1DA03-E280-4897-BF63-678D6F02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95F3A7-814E-439D-99C5-5ECD567A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BF836E-50D4-4F66-9E64-6752AD3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6B4E-B133-4A49-AD82-0202FF12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CFA5A3-B021-412D-86EA-AB96480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FD5E76-27EF-4C02-8FA6-1FC3D863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18E94-7061-45E2-8E81-BE86C45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7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C250ED-A825-4BCC-827B-B3EC258D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8ACDE1-9731-4050-AA7F-68D0834E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CB50E4-7CD5-4246-ADEB-7DD627B3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837D4-9C88-436D-B194-3E799916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F3D87-AEE1-4AA8-8146-D06E1C29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10965E-4C1F-42C9-A29B-F333770B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A26229-01E5-4160-B369-51D608BF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A62CDC-A777-4682-A5B2-42E19169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BFD92-92D6-453C-8A17-52183C6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1A448-15E1-4365-A559-68EF6975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6B20CF-F3AA-4E3E-945C-E18383C46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74E099-4E4F-43FC-A9EE-91EF9810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71DF9-FD63-4BED-A0BF-E0A73358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1F459-E618-4FC0-91B0-049FBC77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A8E968-5A16-475F-9D95-2BF91D0D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28460-A544-489E-B428-2242965A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D93D1-D50A-4AD9-8BBF-09CAF9D0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2B675-1C5C-4D6F-A42E-2A4C6DBB1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2BB93-D543-424D-B64B-4D16E4908199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66EC4-95F3-4C44-9A2B-80411757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6682C-1891-4687-94AD-D237C5D7E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5834-C02C-4231-8604-B002ACA2C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15EA-900C-4A9D-8D56-89D3BA92C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24" y="2560319"/>
            <a:ext cx="9144000" cy="1059371"/>
          </a:xfrm>
        </p:spPr>
        <p:txBody>
          <a:bodyPr/>
          <a:lstStyle/>
          <a:p>
            <a:r>
              <a:rPr lang="en-US" dirty="0" smtClean="0"/>
              <a:t>ANTLR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8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F6045-DD0F-4161-9A29-0E76A801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Принцип работы </a:t>
            </a:r>
            <a:r>
              <a:rPr lang="en-US" b="1" dirty="0">
                <a:cs typeface="Times New Roman" panose="02020603050405020304" pitchFamily="18" charset="0"/>
              </a:rPr>
              <a:t>ANTLR</a:t>
            </a:r>
            <a:r>
              <a:rPr lang="ru-RU" b="1" dirty="0">
                <a:cs typeface="Times New Roman" panose="02020603050405020304" pitchFamily="18" charset="0"/>
              </a:rPr>
              <a:t> в общем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C803E-E8FE-4032-AE6E-E77BED6C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690688"/>
            <a:ext cx="10515600" cy="4351338"/>
          </a:xfrm>
        </p:spPr>
        <p:txBody>
          <a:bodyPr>
            <a:normAutofit/>
          </a:bodyPr>
          <a:lstStyle/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Генерирует класс, разбирающий текст на лексемы.</a:t>
            </a:r>
          </a:p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Генерирует синтаксический анализатор.</a:t>
            </a:r>
          </a:p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Говорит о том, что в лексике или синтаксисе текста есть ошибки (если они есть).</a:t>
            </a:r>
          </a:p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Помогает обойти дерево синтаксического разбора, генерируя для этого классы </a:t>
            </a:r>
            <a:r>
              <a:rPr lang="ru-RU" sz="3200" b="0" i="0" dirty="0" err="1">
                <a:effectLst/>
                <a:latin typeface="+mj-lt"/>
                <a:cs typeface="Times New Roman" panose="02020603050405020304" pitchFamily="18" charset="0"/>
              </a:rPr>
              <a:t>визитора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0" i="0" dirty="0" smtClean="0">
                <a:effectLst/>
                <a:latin typeface="+mj-lt"/>
                <a:cs typeface="Times New Roman" panose="02020603050405020304" pitchFamily="18" charset="0"/>
              </a:rPr>
              <a:t>и </a:t>
            </a:r>
            <a:r>
              <a:rPr lang="ru-RU" sz="3200" b="0" i="0" dirty="0" err="1">
                <a:effectLst/>
                <a:latin typeface="+mj-lt"/>
                <a:cs typeface="Times New Roman" panose="02020603050405020304" pitchFamily="18" charset="0"/>
              </a:rPr>
              <a:t>листенера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. В процессе разбора мы переопределяем нужные методы.</a:t>
            </a:r>
          </a:p>
          <a:p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7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41541-0780-46E6-8AA6-750E921F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Идентификаторы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222D5-F5C8-464E-B903-55F793D7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233"/>
            <a:ext cx="10515600" cy="3130423"/>
          </a:xfrm>
        </p:spPr>
        <p:txBody>
          <a:bodyPr/>
          <a:lstStyle/>
          <a:p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Имя токена начинается с верхнего регистра</a:t>
            </a:r>
            <a:br>
              <a:rPr lang="ru-RU" sz="3200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</a:br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Например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: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ID, LPAREN, RIGHT_CURLY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endParaRPr lang="en-US" altLang="ru-RU" sz="3200" dirty="0">
              <a:latin typeface="+mj-lt"/>
              <a:cs typeface="Times New Roman" panose="02020603050405020304" pitchFamily="18" charset="0"/>
            </a:endParaRPr>
          </a:p>
          <a:p>
            <a:r>
              <a:rPr lang="ru-RU" sz="3200" b="0" i="0" dirty="0" smtClean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Имя </a:t>
            </a:r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правила парсера начинается с нижнего регистра и может сопровождаться буквами, цифрами и символами подчеркивания.</a:t>
            </a:r>
            <a:br>
              <a:rPr lang="ru-RU" sz="3200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</a:br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Например</a:t>
            </a:r>
            <a:r>
              <a:rPr lang="en-US" sz="32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expr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simpleDeclarator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, d2,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header_file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222222"/>
              </a:solidFill>
              <a:effectLst/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83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1441D-2F8C-4F63-B7C3-4D2130D2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Режимы обхода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A8A91-F68A-4226-8CCA-4C2AA5CD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73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+mj-lt"/>
                <a:cs typeface="Times New Roman" panose="02020603050405020304" pitchFamily="18" charset="0"/>
              </a:rPr>
              <a:t>Слушатель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- р</a:t>
            </a:r>
            <a:r>
              <a:rPr lang="ru-RU" i="0" dirty="0">
                <a:effectLst/>
                <a:latin typeface="+mj-lt"/>
                <a:cs typeface="Times New Roman" panose="02020603050405020304" pitchFamily="18" charset="0"/>
              </a:rPr>
              <a:t>ежим наблюдателя, мониторинг по узлам, методы обработки </a:t>
            </a:r>
            <a:r>
              <a:rPr lang="ru-RU" i="0" dirty="0" smtClean="0">
                <a:effectLst/>
                <a:latin typeface="+mj-lt"/>
                <a:cs typeface="Times New Roman" panose="02020603050405020304" pitchFamily="18" charset="0"/>
              </a:rPr>
              <a:t>триггеров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Программисту не нужно отображать порядок обхода синтаксического дерева, и реализация проста.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Недостатки - </a:t>
            </a:r>
            <a:r>
              <a:rPr lang="ru-RU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не может отображаться порядок обхода синтаксического дерева.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Отделение кодов действий от грамматических постановок облегчает повторное использование грамматических постановок.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+mj-lt"/>
                <a:cs typeface="Times New Roman" panose="02020603050405020304" pitchFamily="18" charset="0"/>
              </a:rPr>
              <a:t>Нет возвращаемого значения, вам нужно использовать карту, стек и другие структуры для передачи значений между узлами</a:t>
            </a:r>
          </a:p>
          <a:p>
            <a:pPr marL="0" indent="0">
              <a:buNone/>
            </a:pPr>
            <a:endParaRPr lang="ru-RU" b="1" i="0" dirty="0">
              <a:solidFill>
                <a:srgbClr val="4F4F4F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36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BE351-F49D-4E33-92AE-45D749B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cs typeface="Times New Roman" panose="02020603050405020304" pitchFamily="18" charset="0"/>
              </a:rPr>
              <a:t>Режимы </a:t>
            </a:r>
            <a:r>
              <a:rPr lang="ru-RU" b="1" dirty="0" smtClean="0">
                <a:cs typeface="Times New Roman" panose="02020603050405020304" pitchFamily="18" charset="0"/>
              </a:rPr>
              <a:t>обхода</a:t>
            </a:r>
            <a:r>
              <a:rPr lang="en-US" b="1" dirty="0" smtClean="0">
                <a:cs typeface="Times New Roman" panose="02020603050405020304" pitchFamily="18" charset="0"/>
              </a:rPr>
              <a:t/>
            </a:r>
            <a:br>
              <a:rPr lang="en-US" b="1" dirty="0" smtClean="0">
                <a:cs typeface="Times New Roman" panose="02020603050405020304" pitchFamily="18" charset="0"/>
              </a:rPr>
            </a:br>
            <a:r>
              <a:rPr lang="ru-RU" b="1" dirty="0" smtClean="0">
                <a:cs typeface="Times New Roman" panose="02020603050405020304" pitchFamily="18" charset="0"/>
              </a:rPr>
              <a:t> (</a:t>
            </a:r>
            <a:r>
              <a:rPr lang="ru-RU" b="1" dirty="0">
                <a:cs typeface="Times New Roman" panose="02020603050405020304" pitchFamily="18" charset="0"/>
              </a:rPr>
              <a:t>События </a:t>
            </a:r>
            <a:r>
              <a:rPr lang="ru-RU" b="1" dirty="0" err="1">
                <a:cs typeface="Times New Roman" panose="02020603050405020304" pitchFamily="18" charset="0"/>
              </a:rPr>
              <a:t>прослушивателя</a:t>
            </a:r>
            <a:r>
              <a:rPr lang="ru-RU" b="1" dirty="0">
                <a:cs typeface="Times New Roman" panose="02020603050405020304" pitchFamily="18" charset="0"/>
              </a:rPr>
              <a:t> с помощью ярлыков)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15D59-89DE-49E2-934D-70478F92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1319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+mj-lt"/>
                <a:cs typeface="Times New Roman" panose="02020603050405020304" pitchFamily="18" charset="0"/>
              </a:rPr>
              <a:t>Маркировка альтернатив внутри правила, начинающегося с оператора # указывает ANTLR генерировать методы прослушивания для каждой </a:t>
            </a:r>
            <a:r>
              <a:rPr lang="ru-RU" sz="3200" dirty="0" smtClean="0">
                <a:latin typeface="+mj-lt"/>
                <a:cs typeface="Times New Roman" panose="02020603050405020304" pitchFamily="18" charset="0"/>
              </a:rPr>
              <a:t>метки. </a:t>
            </a:r>
            <a:r>
              <a:rPr lang="ru-RU" sz="3200" dirty="0">
                <a:latin typeface="+mj-lt"/>
                <a:cs typeface="Times New Roman" panose="02020603050405020304" pitchFamily="18" charset="0"/>
              </a:rPr>
              <a:t>Пример указателя метки в следующем правиле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: </a:t>
            </a:r>
            <a:endParaRPr lang="ru-RU" sz="3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7656" y="4640481"/>
            <a:ext cx="6306535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program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: (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expression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‘;’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)+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#</a:t>
            </a:r>
            <a:r>
              <a:rPr kumimoji="0" lang="en-US" altLang="ru-RU" sz="28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programFunc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;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>
                <a:latin typeface="+mj-lt"/>
              </a:rPr>
              <a:t>expression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: DIGIT;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latin typeface="+mj-lt"/>
              </a:rPr>
              <a:t>DIGIT: [0-9]+;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10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E47AB-0B1C-4700-B6CB-1123CCF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Режимы обхода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9861D-649B-4391-B386-F2CF3523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4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2</a:t>
            </a:r>
            <a:r>
              <a:rPr lang="en-US" sz="30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ru-RU" sz="3000" b="1" dirty="0">
                <a:latin typeface="+mj-lt"/>
                <a:cs typeface="Times New Roman" panose="02020603050405020304" pitchFamily="18" charset="0"/>
              </a:rPr>
              <a:t>Посетитель</a:t>
            </a:r>
            <a:r>
              <a:rPr lang="ru-RU" sz="3000" dirty="0">
                <a:latin typeface="+mj-lt"/>
                <a:cs typeface="Times New Roman" panose="02020603050405020304" pitchFamily="18" charset="0"/>
              </a:rPr>
              <a:t> - </a:t>
            </a:r>
            <a:r>
              <a:rPr lang="ru-RU" sz="3000" i="0" dirty="0">
                <a:effectLst/>
                <a:latin typeface="+mj-lt"/>
                <a:cs typeface="Times New Roman" panose="02020603050405020304" pitchFamily="18" charset="0"/>
              </a:rPr>
              <a:t>активное прохождение</a:t>
            </a:r>
          </a:p>
          <a:p>
            <a:pPr marL="0" indent="0">
              <a:buNone/>
            </a:pPr>
            <a:endParaRPr lang="ru-RU" sz="3000" b="1" dirty="0">
              <a:latin typeface="+mj-lt"/>
              <a:cs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sz="3000" b="0" i="0" dirty="0">
                <a:effectLst/>
                <a:latin typeface="+mj-lt"/>
                <a:cs typeface="Times New Roman" panose="02020603050405020304" pitchFamily="18" charset="0"/>
              </a:rPr>
              <a:t>Программист может отображать порядок, в котором определение проходит по синтаксическому дереву.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sz="3000" b="0" i="0" dirty="0">
                <a:effectLst/>
                <a:latin typeface="+mj-lt"/>
                <a:cs typeface="Times New Roman" panose="02020603050405020304" pitchFamily="18" charset="0"/>
              </a:rPr>
              <a:t>Нет необходимости использовать с классом обхода </a:t>
            </a:r>
            <a:r>
              <a:rPr lang="ru-RU" sz="3000" b="0" i="0" dirty="0" err="1">
                <a:effectLst/>
                <a:latin typeface="+mj-lt"/>
                <a:cs typeface="Times New Roman" panose="02020603050405020304" pitchFamily="18" charset="0"/>
              </a:rPr>
              <a:t>antlr</a:t>
            </a:r>
            <a:r>
              <a:rPr lang="ru-RU" sz="3000" b="0" i="0" dirty="0"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000" b="0" i="0" dirty="0" err="1">
                <a:effectLst/>
                <a:latin typeface="+mj-lt"/>
                <a:cs typeface="Times New Roman" panose="02020603050405020304" pitchFamily="18" charset="0"/>
              </a:rPr>
              <a:t>ParseTreeWalker</a:t>
            </a:r>
            <a:r>
              <a:rPr lang="ru-RU" sz="3000" b="0" i="0" dirty="0">
                <a:effectLst/>
                <a:latin typeface="+mj-lt"/>
                <a:cs typeface="Times New Roman" panose="02020603050405020304" pitchFamily="18" charset="0"/>
              </a:rPr>
              <a:t>, напрямую работать с деревом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sz="3000" b="0" i="0" dirty="0">
                <a:effectLst/>
                <a:latin typeface="+mj-lt"/>
                <a:cs typeface="Times New Roman" panose="02020603050405020304" pitchFamily="18" charset="0"/>
              </a:rPr>
              <a:t>Отделение кодов действий от грамматических постановок облегчает повторное использование грамматических постановок.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sz="3000" b="0" i="0" dirty="0">
                <a:effectLst/>
                <a:latin typeface="+mj-lt"/>
                <a:cs typeface="Times New Roman" panose="02020603050405020304" pitchFamily="18" charset="0"/>
              </a:rPr>
              <a:t>Метод посетителя может возвращать значение напрямую, и возвращаемое значение должно быть того же типа. Нет необходимости использовать карту для передачи значений между узлами, что очень эффективно.</a:t>
            </a:r>
          </a:p>
          <a:p>
            <a:pPr marL="0" indent="0">
              <a:buNone/>
            </a:pPr>
            <a:endParaRPr lang="ru-RU" b="1" i="0" dirty="0">
              <a:solidFill>
                <a:srgbClr val="4F4F4F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1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B7608-2E22-411B-BA3D-634B1090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Разница методов обхода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1BFC3-4A9E-47DA-8761-F48FF6FC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Разница между механизмами слушателя и посетителя - это методы слушателя, вызываемые объектом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walker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, предоставленным ANTLR, тогда как методы посетителей должны перемещать своих детей с явным вызовом посещения. Забытие вызова функции посещения () для дочерних узлов узла означает, что эти поддеревья не посещаются. У посетителя есть возможность ходить по деревьям, а в слушателе вы реагируете только на пешеход.</a:t>
            </a:r>
          </a:p>
        </p:txBody>
      </p:sp>
    </p:spTree>
    <p:extLst>
      <p:ext uri="{BB962C8B-B14F-4D97-AF65-F5344CB8AC3E}">
        <p14:creationId xmlns:p14="http://schemas.microsoft.com/office/powerpoint/2010/main" val="34607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Пример </a:t>
            </a:r>
            <a:r>
              <a:rPr lang="en-US" b="1" dirty="0" err="1" smtClean="0"/>
              <a:t>MathExpr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6570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Переменные </a:t>
            </a:r>
          </a:p>
          <a:p>
            <a:r>
              <a:rPr lang="ru-RU" dirty="0" smtClean="0">
                <a:latin typeface="+mj-lt"/>
              </a:rPr>
              <a:t>Функции чтения и записи</a:t>
            </a:r>
          </a:p>
          <a:p>
            <a:r>
              <a:rPr lang="ru-RU" dirty="0" smtClean="0">
                <a:latin typeface="+mj-lt"/>
              </a:rPr>
              <a:t>Вычисление выражений и присвоение результата</a:t>
            </a:r>
            <a:endParaRPr lang="ru-RU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1328" y="3471728"/>
            <a:ext cx="339067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Простые выражения</a:t>
            </a: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Присвоение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||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чтение</a:t>
            </a:r>
            <a:endParaRPr lang="en-US" sz="2800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||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запись</a:t>
            </a: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Присвоение</a:t>
            </a: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Чтение</a:t>
            </a: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Запись</a:t>
            </a:r>
            <a:endParaRPr 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6619" y="3656394"/>
            <a:ext cx="846182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smpstatement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‘;’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)+ 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smpstatement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assignstatement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|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readstatement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|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writestatement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assignstatement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‘=’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readstatement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READ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‘(’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‘,’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)*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‘)’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writestatement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WRITE </a:t>
            </a:r>
            <a:r>
              <a:rPr lang="en-US" altLang="ru-RU" sz="2400" dirty="0">
                <a:solidFill>
                  <a:srgbClr val="660E7A"/>
                </a:solidFill>
                <a:latin typeface="JetBrains Mono"/>
              </a:rPr>
              <a:t>‘(’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altLang="ru-RU" sz="2400" dirty="0">
                <a:solidFill>
                  <a:srgbClr val="660E7A"/>
                </a:solidFill>
                <a:latin typeface="JetBrains Mono"/>
              </a:rPr>
              <a:t>‘,’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)* </a:t>
            </a:r>
            <a:r>
              <a:rPr lang="en-US" altLang="ru-RU" sz="2400" dirty="0">
                <a:solidFill>
                  <a:srgbClr val="660E7A"/>
                </a:solidFill>
                <a:latin typeface="JetBrains Mono"/>
              </a:rPr>
              <a:t>‘)’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799" y="38384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 smtClean="0"/>
              <a:t>Вычисление выражений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54497" y="2719096"/>
            <a:ext cx="5663184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Выражения с (+ -)</a:t>
            </a:r>
            <a:endParaRPr lang="ru-RU" sz="2800" dirty="0">
              <a:latin typeface="+mj-lt"/>
              <a:cs typeface="Courier New" panose="02070309020205020404" pitchFamily="49" charset="0"/>
            </a:endParaRP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Выражения с (*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/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)</a:t>
            </a:r>
            <a:endParaRPr lang="ru-RU" sz="2800" dirty="0">
              <a:latin typeface="+mj-lt"/>
              <a:cs typeface="Courier New" panose="02070309020205020404" pitchFamily="49" charset="0"/>
            </a:endParaRP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Значение: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переменная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 || 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константа</a:t>
            </a: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	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|| 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выражение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.</a:t>
            </a:r>
            <a:endParaRPr lang="ru-RU" sz="2800" dirty="0" smtClean="0">
              <a:latin typeface="+mj-lt"/>
              <a:cs typeface="Courier New" panose="02070309020205020404" pitchFamily="49" charset="0"/>
            </a:endParaRP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Констан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та</a:t>
            </a:r>
            <a:endParaRPr lang="ru-RU" sz="2800" dirty="0" smtClean="0">
              <a:latin typeface="+mj-lt"/>
              <a:cs typeface="Courier New" panose="02070309020205020404" pitchFamily="49" charset="0"/>
            </a:endParaRP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Знаки </a:t>
            </a:r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операций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(+ -)</a:t>
            </a: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Знаки операций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(*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/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ru-RU" sz="2800" dirty="0" smtClean="0">
                <a:latin typeface="+mj-lt"/>
                <a:cs typeface="Courier New" panose="02070309020205020404" pitchFamily="49" charset="0"/>
              </a:rPr>
              <a:t>Переменная</a:t>
            </a:r>
            <a:endParaRPr lang="ru-RU" sz="2800" dirty="0" smtClean="0">
              <a:latin typeface="+mj-lt"/>
            </a:endParaRPr>
          </a:p>
          <a:p>
            <a:endParaRPr lang="ru-RU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799" y="1687915"/>
            <a:ext cx="9895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j-lt"/>
              </a:rPr>
              <a:t>Приоритет  операций : умножение, деление</a:t>
            </a:r>
            <a:r>
              <a:rPr lang="en-US" sz="2800" dirty="0" smtClean="0">
                <a:latin typeface="+mj-lt"/>
              </a:rPr>
              <a:t>;</a:t>
            </a:r>
            <a:r>
              <a:rPr lang="ru-RU" sz="2800" dirty="0">
                <a:latin typeface="+mj-lt"/>
              </a:rPr>
              <a:t> </a:t>
            </a:r>
            <a:r>
              <a:rPr lang="ru-RU" sz="2800" dirty="0" smtClean="0">
                <a:latin typeface="+mj-lt"/>
              </a:rPr>
              <a:t>сложение, вычитание</a:t>
            </a:r>
            <a:r>
              <a:rPr lang="en-US" sz="2800" dirty="0" smtClean="0">
                <a:latin typeface="+mj-lt"/>
              </a:rPr>
              <a:t>;</a:t>
            </a:r>
            <a:endParaRPr lang="ru-RU" sz="280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2903" y="2817660"/>
            <a:ext cx="570754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term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addop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term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)*;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term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factor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multop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factor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)*;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factor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| (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‘-’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)?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constant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47478E"/>
              </a:solidFill>
              <a:effectLst/>
              <a:latin typeface="JetBrains Mon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47478E"/>
                </a:solidFill>
                <a:latin typeface="JetBrains Mono"/>
              </a:rPr>
              <a:t> </a:t>
            </a:r>
            <a:r>
              <a:rPr lang="ru-RU" altLang="ru-RU" sz="2400" dirty="0" smtClean="0">
                <a:solidFill>
                  <a:srgbClr val="47478E"/>
                </a:solidFill>
                <a:latin typeface="JetBrains Mono"/>
              </a:rPr>
              <a:t>                         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|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‘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(‘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‘)’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constant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DIGIT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|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ID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addop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PLUS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|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MINUS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multop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DIV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|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MULT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Добавляем </a:t>
            </a:r>
            <a:r>
              <a:rPr lang="ru-RU" sz="3200" b="1" dirty="0" smtClean="0"/>
              <a:t>имена</a:t>
            </a:r>
            <a:r>
              <a:rPr lang="ru-RU" sz="3200" dirty="0" smtClean="0"/>
              <a:t> генерируемых функций для обхода дерева.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42036"/>
            <a:ext cx="9873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j-lt"/>
              </a:rPr>
              <a:t>Для альтернатив необходимо указать названия функций 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для</a:t>
            </a:r>
            <a:r>
              <a:rPr lang="ru-RU" sz="32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каждого</a:t>
            </a:r>
            <a:r>
              <a:rPr lang="ru-RU" sz="32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из исходов!</a:t>
            </a:r>
            <a:endParaRPr lang="ru-RU" sz="32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223631"/>
            <a:ext cx="1037559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program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smpstatement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SEMI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)+ 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smpstatement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assignstatement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#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assignStmt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|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readstatement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#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resultReadStmt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|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writestatement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#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resultWriteStmt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ru-RU" altLang="ru-RU" sz="2000" dirty="0" smtClean="0">
              <a:solidFill>
                <a:srgbClr val="00000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assignstatement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EQUAL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#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stmtAttrib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readstatement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READ LPAREN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COMMA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variable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RPAREN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#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readStmt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writestatement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WRITE LPAREN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COMMA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7478E"/>
                </a:solidFill>
                <a:effectLst/>
                <a:latin typeface="JetBrains Mono"/>
              </a:rPr>
              <a:t>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RPAREN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#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writeStmt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Генерация файлов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51921"/>
            <a:ext cx="5410200" cy="3213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Использование плагина </a:t>
            </a:r>
            <a:r>
              <a:rPr lang="en-US" dirty="0" err="1" smtClean="0">
                <a:latin typeface="+mj-lt"/>
              </a:rPr>
              <a:t>antlr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в среде разработки </a:t>
            </a:r>
            <a:r>
              <a:rPr lang="en-US" b="1" dirty="0" err="1" smtClean="0">
                <a:latin typeface="+mj-lt"/>
              </a:rPr>
              <a:t>Intellij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dea</a:t>
            </a:r>
            <a:r>
              <a:rPr lang="ru-RU" b="1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позволяет</a:t>
            </a:r>
            <a:r>
              <a:rPr lang="en-US" dirty="0" smtClean="0">
                <a:latin typeface="+mj-lt"/>
              </a:rPr>
              <a:t>:</a:t>
            </a:r>
          </a:p>
          <a:p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тестировать </a:t>
            </a:r>
            <a:r>
              <a:rPr lang="ru-RU" dirty="0" smtClean="0">
                <a:latin typeface="+mj-lt"/>
              </a:rPr>
              <a:t>грамматику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просматривать </a:t>
            </a:r>
            <a:r>
              <a:rPr lang="ru-RU" dirty="0">
                <a:latin typeface="+mj-lt"/>
              </a:rPr>
              <a:t>дерево </a:t>
            </a:r>
            <a:r>
              <a:rPr lang="ru-RU" dirty="0" err="1" smtClean="0">
                <a:latin typeface="+mj-lt"/>
              </a:rPr>
              <a:t>парсинга</a:t>
            </a:r>
            <a:r>
              <a:rPr lang="en-US" dirty="0" smtClean="0">
                <a:latin typeface="+mj-lt"/>
              </a:rPr>
              <a:t> </a:t>
            </a:r>
          </a:p>
          <a:p>
            <a:r>
              <a:rPr lang="ru-RU" dirty="0" smtClean="0">
                <a:latin typeface="+mj-lt"/>
              </a:rPr>
              <a:t>генерировать </a:t>
            </a:r>
            <a:r>
              <a:rPr lang="ru-RU" dirty="0" smtClean="0">
                <a:latin typeface="+mj-lt"/>
              </a:rPr>
              <a:t>классы и файлы по грамматике.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3231" y="1787329"/>
            <a:ext cx="407675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+mj-lt"/>
              </a:rPr>
              <a:t>Сгенерированные файлы</a:t>
            </a:r>
            <a:r>
              <a:rPr lang="ru-RU" sz="2800" dirty="0" smtClean="0">
                <a:latin typeface="+mj-lt"/>
              </a:rPr>
              <a:t>:</a:t>
            </a:r>
          </a:p>
          <a:p>
            <a:r>
              <a:rPr lang="en-US" sz="2800" dirty="0" smtClean="0">
                <a:latin typeface="+mj-lt"/>
              </a:rPr>
              <a:t>.tokens</a:t>
            </a:r>
          </a:p>
          <a:p>
            <a:r>
              <a:rPr lang="en-US" sz="2800" dirty="0" smtClean="0">
                <a:latin typeface="+mj-lt"/>
              </a:rPr>
              <a:t>.</a:t>
            </a:r>
            <a:r>
              <a:rPr lang="en-US" sz="2800" dirty="0" err="1" smtClean="0">
                <a:latin typeface="+mj-lt"/>
              </a:rPr>
              <a:t>interp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BaseListener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BaseVisitor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Lexer.inter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Lexer.tokens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Parser</a:t>
            </a:r>
          </a:p>
          <a:p>
            <a:r>
              <a:rPr lang="en-US" sz="2800" dirty="0" smtClean="0">
                <a:latin typeface="+mj-lt"/>
              </a:rPr>
              <a:t>Visitor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6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4B452-1F6F-47B8-9675-8B29CA42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FEB5A-2D4E-46A1-94CE-70526873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977"/>
            <a:ext cx="10515600" cy="2782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+mj-lt"/>
                <a:cs typeface="Times New Roman" panose="02020603050405020304" pitchFamily="18" charset="0"/>
              </a:rPr>
              <a:t>	</a:t>
            </a:r>
            <a:r>
              <a:rPr lang="ru-RU" sz="3200" b="1" i="0" dirty="0" smtClean="0">
                <a:solidFill>
                  <a:srgbClr val="111111"/>
                </a:solidFill>
                <a:effectLst/>
                <a:latin typeface="+mj-lt"/>
                <a:cs typeface="Times New Roman" panose="02020603050405020304" pitchFamily="18" charset="0"/>
              </a:rPr>
              <a:t>ANTLR </a:t>
            </a:r>
            <a:r>
              <a:rPr lang="en-US" sz="3200" i="0" dirty="0" smtClean="0">
                <a:effectLst/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3200" i="0" dirty="0">
                <a:effectLst/>
                <a:latin typeface="+mj-lt"/>
                <a:cs typeface="Times New Roman" panose="02020603050405020304" pitchFamily="18" charset="0"/>
              </a:rPr>
              <a:t>Another Tool for Language Recognition)</a:t>
            </a:r>
            <a:r>
              <a:rPr lang="ru-RU" sz="3200" i="0" dirty="0"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+mj-lt"/>
                <a:cs typeface="Times New Roman" panose="02020603050405020304" pitchFamily="18" charset="0"/>
              </a:rPr>
              <a:t>— это генератор парсеров, который позволяет создавать парсер по описанию грамматики на одном из основных языков программирования. Он сам написан на </a:t>
            </a:r>
            <a:r>
              <a:rPr lang="ru-RU" sz="3200" dirty="0" err="1">
                <a:solidFill>
                  <a:srgbClr val="111111"/>
                </a:solidFill>
                <a:cs typeface="Times New Roman" panose="02020603050405020304" pitchFamily="18" charset="0"/>
              </a:rPr>
              <a:t>Java</a:t>
            </a:r>
            <a:r>
              <a:rPr lang="ru-RU" sz="3200" b="0" i="0" dirty="0" smtClean="0">
                <a:solidFill>
                  <a:srgbClr val="11111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+mj-lt"/>
                <a:cs typeface="Times New Roman" panose="02020603050405020304" pitchFamily="18" charset="0"/>
              </a:rPr>
              <a:t>и прекрасно работает с </a:t>
            </a:r>
            <a:r>
              <a:rPr lang="ru-RU" sz="3200" dirty="0" err="1">
                <a:solidFill>
                  <a:srgbClr val="111111"/>
                </a:solidFill>
                <a:cs typeface="Times New Roman" panose="02020603050405020304" pitchFamily="18" charset="0"/>
              </a:rPr>
              <a:t>Java</a:t>
            </a:r>
            <a:r>
              <a:rPr lang="ru-RU" sz="3200" b="0" i="0" dirty="0" smtClean="0">
                <a:solidFill>
                  <a:srgbClr val="111111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  <a:endParaRPr lang="ru-RU" sz="3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4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9053"/>
            <a:ext cx="10167257" cy="11897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+mj-lt"/>
              </a:rPr>
              <a:t>Созданные нами функции с помощью </a:t>
            </a:r>
            <a:r>
              <a:rPr lang="en-US" sz="3600" b="1" dirty="0" smtClean="0">
                <a:solidFill>
                  <a:schemeClr val="accent1"/>
                </a:solidFill>
                <a:latin typeface="+mj-lt"/>
              </a:rPr>
              <a:t>#</a:t>
            </a:r>
            <a:r>
              <a:rPr lang="ru-RU" sz="3600" dirty="0" smtClean="0">
                <a:latin typeface="+mj-lt"/>
              </a:rPr>
              <a:t> - находятся в интерфейсе </a:t>
            </a:r>
            <a:r>
              <a:rPr lang="en-US" sz="3600" dirty="0" smtClean="0">
                <a:latin typeface="+mj-lt"/>
              </a:rPr>
              <a:t>Visitor</a:t>
            </a:r>
            <a:r>
              <a:rPr lang="ru-RU" sz="3600" dirty="0" smtClean="0">
                <a:latin typeface="+mj-lt"/>
              </a:rPr>
              <a:t> и его реализации - классе </a:t>
            </a:r>
            <a:r>
              <a:rPr lang="en-US" sz="3600" dirty="0" err="1" smtClean="0">
                <a:latin typeface="+mj-lt"/>
              </a:rPr>
              <a:t>BaseVisitor</a:t>
            </a:r>
            <a:r>
              <a:rPr lang="ru-RU" sz="3600" dirty="0">
                <a:latin typeface="+mj-lt"/>
              </a:rPr>
              <a:t>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295196"/>
            <a:ext cx="10515600" cy="1189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latin typeface="+mj-lt"/>
              </a:rPr>
              <a:t>Создадим класс,  в котором выборочно переопределим методы класса </a:t>
            </a:r>
            <a:r>
              <a:rPr lang="en-US" sz="3600" dirty="0" err="1" smtClean="0">
                <a:latin typeface="+mj-lt"/>
              </a:rPr>
              <a:t>BaseVisitor</a:t>
            </a:r>
            <a:r>
              <a:rPr lang="ru-RU" sz="3600" dirty="0" smtClean="0">
                <a:latin typeface="+mj-lt"/>
              </a:rPr>
              <a:t>, а также создадим класс, для хранения переменных.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1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146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 smtClean="0"/>
              <a:t>Хранение переменных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2800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Для хранения выберем структуру </a:t>
            </a:r>
            <a:r>
              <a:rPr lang="en-US" dirty="0" err="1" smtClean="0">
                <a:latin typeface="+mj-lt"/>
              </a:rPr>
              <a:t>HashMap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где ключ – имя переменной, значение – значение переменной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Для более сложных примеров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(с типами данных) в качестве значения можно использовать :</a:t>
            </a:r>
          </a:p>
          <a:p>
            <a:r>
              <a:rPr lang="en-US" dirty="0" smtClean="0">
                <a:latin typeface="+mj-lt"/>
              </a:rPr>
              <a:t>Object[] </a:t>
            </a:r>
            <a:r>
              <a:rPr lang="ru-RU" dirty="0" smtClean="0">
                <a:latin typeface="+mj-lt"/>
              </a:rPr>
              <a:t>, где </a:t>
            </a:r>
            <a:r>
              <a:rPr lang="en-US" dirty="0" smtClean="0">
                <a:latin typeface="+mj-lt"/>
              </a:rPr>
              <a:t>[0]</a:t>
            </a:r>
            <a:r>
              <a:rPr lang="ru-RU" dirty="0" smtClean="0">
                <a:latin typeface="+mj-lt"/>
              </a:rPr>
              <a:t>– тип переменной, </a:t>
            </a:r>
            <a:r>
              <a:rPr lang="en-US" dirty="0" smtClean="0">
                <a:latin typeface="+mj-lt"/>
              </a:rPr>
              <a:t>[1]</a:t>
            </a:r>
            <a:r>
              <a:rPr lang="ru-RU" dirty="0" smtClean="0">
                <a:latin typeface="+mj-lt"/>
              </a:rPr>
              <a:t> – </a:t>
            </a:r>
            <a:r>
              <a:rPr lang="en-US" dirty="0" smtClean="0">
                <a:latin typeface="+mj-lt"/>
              </a:rPr>
              <a:t>value</a:t>
            </a:r>
            <a:r>
              <a:rPr lang="ru-RU" dirty="0" smtClean="0">
                <a:latin typeface="+mj-lt"/>
              </a:rPr>
              <a:t> </a:t>
            </a:r>
          </a:p>
          <a:p>
            <a:r>
              <a:rPr lang="ru-RU" dirty="0" smtClean="0">
                <a:latin typeface="+mj-lt"/>
              </a:rPr>
              <a:t>Собственную реализацию класса для описания </a:t>
            </a:r>
            <a:r>
              <a:rPr lang="en-US" dirty="0" smtClean="0">
                <a:latin typeface="+mj-lt"/>
              </a:rPr>
              <a:t>variable</a:t>
            </a:r>
            <a:r>
              <a:rPr lang="ru-RU" dirty="0" smtClean="0">
                <a:latin typeface="+mj-lt"/>
              </a:rPr>
              <a:t> 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4674827"/>
            <a:ext cx="439782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(!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symbols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.containsKey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symbols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3472" y="4674827"/>
            <a:ext cx="619115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symbols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.containsKey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symbols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"Переменная не объявлена"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MyBaseVisitor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 smtClean="0"/>
              <a:t>запись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244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ParserTree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использует </a:t>
            </a:r>
            <a:r>
              <a:rPr lang="en-US" dirty="0" smtClean="0">
                <a:latin typeface="+mj-lt"/>
              </a:rPr>
              <a:t>context </a:t>
            </a:r>
            <a:r>
              <a:rPr lang="ru-RU" dirty="0" smtClean="0">
                <a:latin typeface="+mj-lt"/>
              </a:rPr>
              <a:t>каждой из лексем. На его основе создаём логику программы.</a:t>
            </a:r>
            <a:endParaRPr lang="ru-RU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8828" y="2610683"/>
            <a:ext cx="959031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visitWriteStmt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GrammarFileParser.WriteStmtContext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GrammarFileParser.ExpressionContext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ctx.expression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valor.startsWith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\"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valor.subSequence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valor.length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-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catch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NullPointerException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ParseCancellationException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"Ошибка интерпретации: ошибка выполнения чтения!"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MyBaseVisitor</a:t>
            </a:r>
            <a:r>
              <a:rPr lang="ru-RU" b="1" dirty="0" smtClean="0"/>
              <a:t> - чтение</a:t>
            </a:r>
            <a:endParaRPr lang="ru-RU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59509"/>
            <a:ext cx="1012071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visitReadStmt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GrammarFileParser.ReadStmtContext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(System.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GrammarFileParser.VariableContext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ctx.variable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SymbolsTable.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getInstance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addSymbol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var.getText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SymbolsTable.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getInstance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var.getText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s.nextDouble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6384"/>
            <a:ext cx="10039928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smtClean="0">
                <a:solidFill>
                  <a:srgbClr val="000080"/>
                </a:solidFill>
                <a:latin typeface="JetBrains Mono"/>
              </a:rPr>
              <a:t>…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add.getText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"+"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parseDouble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ctx.term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add.getText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"-"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parseDouble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ctx.term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>
                <a:solidFill>
                  <a:srgbClr val="000080"/>
                </a:solidFill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MyBaseVisitor</a:t>
            </a:r>
            <a:r>
              <a:rPr lang="ru-RU" b="1" dirty="0" smtClean="0"/>
              <a:t> – операции +-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332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4099"/>
            <a:ext cx="9969396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smtClean="0">
                <a:solidFill>
                  <a:srgbClr val="000080"/>
                </a:solidFill>
                <a:latin typeface="JetBrains Mono"/>
              </a:rPr>
              <a:t>…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add.getText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“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*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parseDouble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ctx.term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add.getText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“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parseDouble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ctx.term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>
                <a:solidFill>
                  <a:srgbClr val="000080"/>
                </a:solidFill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MyBaseVisitor</a:t>
            </a:r>
            <a:r>
              <a:rPr lang="ru-RU" b="1" dirty="0" smtClean="0"/>
              <a:t> – операции *</a:t>
            </a:r>
            <a:r>
              <a:rPr lang="en-US" b="1" dirty="0" smtClean="0"/>
              <a:t>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763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Завершаем разработку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337255"/>
            <a:ext cx="1009105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ANTLRInputStream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ANTLRFileStream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"input.txt"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GrammarFileLexer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lexer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GrammarFileLexer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CommonTokenStream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tokens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CommonTokenStream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lexer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GrammarFileParser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GrammarFileParser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tokens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ParseTree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parser.program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GrammarFileVisitor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MyBaseVisitor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eval.visit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6241" y="59445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086" y="354239"/>
            <a:ext cx="10515600" cy="1325563"/>
          </a:xfrm>
        </p:spPr>
        <p:txBody>
          <a:bodyPr/>
          <a:lstStyle/>
          <a:p>
            <a:r>
              <a:rPr lang="ru-RU" b="1" dirty="0" smtClean="0"/>
              <a:t>Завершаем разработку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9086" y="1767396"/>
            <a:ext cx="7402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 smtClean="0">
                <a:solidFill>
                  <a:srgbClr val="008000"/>
                </a:solidFill>
                <a:latin typeface="JetBrains Mono"/>
              </a:rPr>
              <a:t>input.txt</a:t>
            </a:r>
            <a:r>
              <a:rPr lang="en-US" altLang="ru-RU" sz="2400" b="1" dirty="0" smtClean="0">
                <a:solidFill>
                  <a:srgbClr val="008000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latin typeface="JetBrains Mono"/>
              </a:rPr>
              <a:t>– файл с</a:t>
            </a:r>
            <a:r>
              <a:rPr lang="en-US" altLang="ru-RU" sz="2400" b="1" dirty="0" smtClean="0">
                <a:latin typeface="JetBrains Mono"/>
              </a:rPr>
              <a:t> </a:t>
            </a:r>
            <a:r>
              <a:rPr lang="ru-RU" altLang="ru-RU" sz="2400" b="1" dirty="0" smtClean="0">
                <a:latin typeface="JetBrains Mono"/>
              </a:rPr>
              <a:t>входными данными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356241" y="59445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9086" y="2809511"/>
            <a:ext cx="537754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//</a:t>
            </a:r>
            <a:r>
              <a:rPr kumimoji="0" lang="en-US" altLang="ru-RU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a=50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(a);</a:t>
            </a:r>
            <a:r>
              <a:rPr lang="en-US" altLang="ru-RU" sz="3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ru-RU" sz="3200" dirty="0" smtClean="0">
                <a:solidFill>
                  <a:srgbClr val="000000"/>
                </a:solidFill>
                <a:latin typeface="JetBrains Mono"/>
              </a:rPr>
              <a:t>               //</a:t>
            </a:r>
            <a:r>
              <a:rPr lang="en-US" altLang="ru-RU" sz="3200" i="1" dirty="0">
                <a:solidFill>
                  <a:srgbClr val="000000"/>
                </a:solidFill>
                <a:latin typeface="JetBrains Mono"/>
              </a:rPr>
              <a:t>50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-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+10+10*10;</a:t>
            </a:r>
            <a:r>
              <a:rPr lang="en-US" altLang="ru-RU" sz="3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ru-RU" sz="3200" dirty="0" smtClean="0">
                <a:solidFill>
                  <a:srgbClr val="000000"/>
                </a:solidFill>
                <a:latin typeface="JetBrains Mono"/>
              </a:rPr>
              <a:t>//</a:t>
            </a:r>
            <a:r>
              <a:rPr lang="en-US" altLang="ru-RU" sz="3200" i="1" dirty="0" smtClean="0">
                <a:solidFill>
                  <a:srgbClr val="000000"/>
                </a:solidFill>
                <a:latin typeface="JetBrains Mono"/>
              </a:rPr>
              <a:t>a=60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100.23);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//</a:t>
            </a:r>
            <a:r>
              <a:rPr kumimoji="0" lang="en-US" altLang="ru-RU" sz="320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60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ru-RU" sz="3200" dirty="0" smtClean="0">
                <a:solidFill>
                  <a:srgbClr val="000000"/>
                </a:solidFill>
                <a:latin typeface="JetBrains Mono"/>
              </a:rPr>
              <a:t>                   </a:t>
            </a:r>
            <a:r>
              <a:rPr kumimoji="0" lang="en-US" altLang="ru-RU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//</a:t>
            </a:r>
            <a:r>
              <a:rPr kumimoji="0" lang="en-US" altLang="ru-RU" sz="32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100.23</a:t>
            </a:r>
            <a:endParaRPr kumimoji="0" lang="ru-RU" altLang="ru-RU" sz="6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365125"/>
            <a:ext cx="10515600" cy="1325563"/>
          </a:xfrm>
        </p:spPr>
        <p:txBody>
          <a:bodyPr/>
          <a:lstStyle/>
          <a:p>
            <a:r>
              <a:rPr lang="ru-RU" b="1" dirty="0" smtClean="0"/>
              <a:t>Завершаем разработку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56241" y="59445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5413"/>
          <a:stretch/>
        </p:blipFill>
        <p:spPr>
          <a:xfrm>
            <a:off x="2230367" y="2143678"/>
            <a:ext cx="2457989" cy="4316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8966" y="1989805"/>
            <a:ext cx="164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ParseTree</a:t>
            </a:r>
            <a:endParaRPr lang="ru-RU" sz="28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513" y="2147660"/>
            <a:ext cx="2860664" cy="4316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293515" y="2010084"/>
            <a:ext cx="3181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Разбор 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622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B7F50-46F1-4DAF-8297-1A44CF63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C1465-12F6-4F8B-B3A3-18BB6BAF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5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4F4F4F"/>
                </a:solidFill>
                <a:effectLst/>
                <a:latin typeface="+mj-lt"/>
                <a:cs typeface="Times New Roman" panose="02020603050405020304" pitchFamily="18" charset="0"/>
              </a:rPr>
              <a:t>	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ANTLR </a:t>
            </a:r>
            <a:r>
              <a:rPr lang="ru-RU" sz="3200" b="0" i="0" dirty="0" smtClean="0">
                <a:effectLst/>
                <a:latin typeface="+mj-lt"/>
                <a:cs typeface="Times New Roman" panose="02020603050405020304" pitchFamily="18" charset="0"/>
              </a:rPr>
              <a:t>- инструмент 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для распознавания языков, предшественником которого является PCCTS, предоставляет средство распознавания языков, включая </a:t>
            </a:r>
            <a:r>
              <a:rPr lang="ru-RU" sz="3200" b="0" i="0" dirty="0" err="1">
                <a:effectLst/>
                <a:latin typeface="+mj-lt"/>
                <a:cs typeface="Times New Roman" panose="02020603050405020304" pitchFamily="18" charset="0"/>
              </a:rPr>
              <a:t>Java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, C ++ и C #, для автоматического создания пользовательского языка с помощью грамматического </a:t>
            </a:r>
            <a:r>
              <a:rPr lang="ru-RU" sz="3200" b="0" i="0" dirty="0" smtClean="0">
                <a:effectLst/>
                <a:latin typeface="+mj-lt"/>
                <a:cs typeface="Times New Roman" panose="02020603050405020304" pitchFamily="18" charset="0"/>
              </a:rPr>
              <a:t>описания и </a:t>
            </a:r>
            <a:r>
              <a:rPr lang="ru-RU" sz="3200" b="0" i="0" dirty="0" err="1" smtClean="0">
                <a:effectLst/>
                <a:latin typeface="+mj-lt"/>
                <a:cs typeface="Times New Roman" panose="02020603050405020304" pitchFamily="18" charset="0"/>
              </a:rPr>
              <a:t>парсер</a:t>
            </a:r>
            <a:r>
              <a:rPr lang="ru-RU" sz="3200" dirty="0" err="1" smtClean="0">
                <a:latin typeface="+mj-lt"/>
                <a:cs typeface="Times New Roman" panose="02020603050405020304" pitchFamily="18" charset="0"/>
              </a:rPr>
              <a:t>а</a:t>
            </a:r>
            <a:r>
              <a:rPr lang="ru-RU" sz="3200" b="0" i="0" dirty="0" smtClean="0">
                <a:effectLst/>
                <a:latin typeface="+mj-lt"/>
                <a:cs typeface="Times New Roman" panose="02020603050405020304" pitchFamily="18" charset="0"/>
              </a:rPr>
              <a:t>.</a:t>
            </a:r>
            <a:endParaRPr lang="ru-RU" sz="32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ru-RU" sz="3200" b="0" i="0" dirty="0">
                <a:solidFill>
                  <a:srgbClr val="4F4F4F"/>
                </a:solidFill>
                <a:effectLst/>
                <a:latin typeface="+mj-lt"/>
              </a:rPr>
              <a:t> 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ANTLR может разрешать конфликты распознавания с помощью предиката; поддерживает действие и возвращаемое значение; даже лучше, он может автоматически генерировать синтаксическое дерево на основе ввода и отображать его визуально</a:t>
            </a:r>
            <a:r>
              <a:rPr lang="ru-RU" sz="32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64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2B65C-F5B5-49DC-AEE7-A58E0407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Функционал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8CC52-A44A-4F9F-BA0C-223C23E5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t">
              <a:buFont typeface="+mj-lt"/>
              <a:buAutoNum type="arabicPeriod"/>
            </a:pPr>
            <a:r>
              <a:rPr lang="ru-RU" sz="36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Писать интерпретаторы и компиляторы новых языков программирования.</a:t>
            </a:r>
          </a:p>
          <a:p>
            <a:pPr algn="l" fontAlgn="t">
              <a:buFont typeface="+mj-lt"/>
              <a:buAutoNum type="arabicPeriod"/>
            </a:pPr>
            <a:r>
              <a:rPr lang="ru-RU" sz="36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Анализировать </a:t>
            </a:r>
            <a:r>
              <a:rPr lang="ru-RU" sz="3600" b="0" i="0" dirty="0" err="1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логи</a:t>
            </a:r>
            <a:r>
              <a:rPr lang="ru-RU" sz="36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l" fontAlgn="t">
              <a:buFont typeface="+mj-lt"/>
              <a:buAutoNum type="arabicPeriod"/>
            </a:pPr>
            <a:r>
              <a:rPr lang="ru-RU" sz="36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Создавать утилиты для создания картинок из текстовых описаний.</a:t>
            </a:r>
          </a:p>
          <a:p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92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EE42E-6EE0-4EA6-BE83-D23B3096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Основные сценарии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3034D-692C-4F2F-9005-D68C674D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i="0" dirty="0">
                <a:effectLst/>
                <a:latin typeface="+mj-lt"/>
                <a:cs typeface="Times New Roman" panose="02020603050405020304" pitchFamily="18" charset="0"/>
              </a:rPr>
              <a:t>Настройте язык для домена (DSL)</a:t>
            </a:r>
          </a:p>
          <a:p>
            <a:pPr marL="0" indent="0">
              <a:buNone/>
            </a:pPr>
            <a:r>
              <a:rPr lang="ru-RU" sz="3200" b="0" i="0" dirty="0" smtClean="0">
                <a:effectLst/>
                <a:latin typeface="+mj-lt"/>
                <a:cs typeface="Times New Roman" panose="02020603050405020304" pitchFamily="18" charset="0"/>
              </a:rPr>
              <a:t>DSL 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используется для определения высокоуровневой грамматики выполняемой операции. Эта грамматика близка к понятному человеку языку. Перевод с DSL на компьютерный язык выполняется через ANTLR. Команды DSL могут быть определены на структурном языке ANTLR. Что именно выполнять.</a:t>
            </a:r>
            <a:endParaRPr lang="ru-RU" sz="3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75479-E732-40B3-A17C-E4E2E330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Основные сценарии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04DC9-AD42-407B-8C5A-3B0696A5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+mj-lt"/>
              </a:rPr>
              <a:t>2. </a:t>
            </a:r>
            <a:r>
              <a:rPr lang="ru-RU" sz="3200" b="1" i="0" dirty="0">
                <a:effectLst/>
                <a:latin typeface="+mj-lt"/>
              </a:rPr>
              <a:t>Анализ текста</a:t>
            </a:r>
          </a:p>
          <a:p>
            <a:pPr marL="0" indent="0">
              <a:buNone/>
            </a:pP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	ANTLR можно использовать для анализа JSON, HTML, XML, EDIFACT или пользовательских форматов сообщений. Что делать с проанализированной информацией, также можно определить в файле структуры.</a:t>
            </a:r>
            <a:endParaRPr lang="ru-RU" sz="3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3D1F-E448-43E1-ABD1-6A935195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Основные сценарии применения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368AD-4640-4363-850E-4FAC17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+mj-lt"/>
              </a:rPr>
              <a:t>3. </a:t>
            </a: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Математический расчёт</a:t>
            </a:r>
          </a:p>
          <a:p>
            <a:pPr marL="0" indent="0" algn="just" rtl="0">
              <a:buNone/>
            </a:pPr>
            <a:r>
              <a:rPr lang="ru-RU" sz="3200" b="0" i="0" dirty="0">
                <a:solidFill>
                  <a:srgbClr val="4F4F4F"/>
                </a:solidFill>
                <a:effectLst/>
                <a:latin typeface="+mj-lt"/>
              </a:rPr>
              <a:t>	</a:t>
            </a:r>
            <a:r>
              <a:rPr lang="ru-RU" sz="3200" b="0" i="0" dirty="0">
                <a:effectLst/>
                <a:latin typeface="+mj-lt"/>
                <a:cs typeface="Times New Roman" panose="02020603050405020304" pitchFamily="18" charset="0"/>
              </a:rPr>
              <a:t>Сложение, вычитание, умножение и деление, линейные уравнения, геометрические операции, исчисление и т. </a:t>
            </a:r>
            <a:r>
              <a:rPr lang="ru-RU" sz="3200" b="0" i="0" dirty="0" smtClean="0">
                <a:effectLst/>
                <a:latin typeface="+mj-lt"/>
                <a:cs typeface="Times New Roman" panose="02020603050405020304" pitchFamily="18" charset="0"/>
              </a:rPr>
              <a:t>д.</a:t>
            </a:r>
            <a:endParaRPr lang="ru-RU" sz="32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+mj-lt"/>
              </a:rPr>
              <a:t/>
            </a:r>
            <a:br>
              <a:rPr lang="ru-RU" sz="3200" dirty="0">
                <a:latin typeface="+mj-lt"/>
              </a:rPr>
            </a:br>
            <a:endParaRPr lang="ru-RU" sz="3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6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9F58D-0A9D-4CEB-989E-0A01B952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Этапы разбора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624A7-E86F-494D-BE00-D639F171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917065"/>
            <a:ext cx="10515600" cy="4351338"/>
          </a:xfrm>
        </p:spPr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Разбор текста на составляющие, которые называются «</a:t>
            </a:r>
            <a:r>
              <a:rPr lang="ru-RU" sz="32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лексемы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». То есть выполняется </a:t>
            </a:r>
            <a:r>
              <a:rPr lang="ru-RU" sz="32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лексический анализ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. Обычно лексемы — это слова текста.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Формирование из лексем более крупных структуры, проверив, соответствуют ли они правилам.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Имеем дерево разбора грамматики. Это такое дерево, в корне которого главное правило, в узлах — промежуточные правила, в листьях — конкретные лексемы.</a:t>
            </a:r>
          </a:p>
          <a:p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43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8586C-522C-4718-8E22-9B316A85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Этапы разбора текста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5206D-60FE-4AE3-BB70-049F5526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Далее, если нужно, можно проверить, соответствует ли наш текст правилам, которые с помощью грамматики учесть нельзя. Это называется семантический анализ.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Обрабатываем ошибки, если они есть.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ru-RU" sz="32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Если ошибок нет или они для нас непринципиальны, обрабатываем дерево разбора.</a:t>
            </a:r>
          </a:p>
          <a:p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621</Words>
  <Application>Microsoft Office PowerPoint</Application>
  <PresentationFormat>Широкоэкранный</PresentationFormat>
  <Paragraphs>133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JetBrains Mono</vt:lpstr>
      <vt:lpstr>Times New Roman</vt:lpstr>
      <vt:lpstr>Тема Office</vt:lpstr>
      <vt:lpstr>ANTLR </vt:lpstr>
      <vt:lpstr>Что это?</vt:lpstr>
      <vt:lpstr>Введение</vt:lpstr>
      <vt:lpstr>Функционал библиотеки</vt:lpstr>
      <vt:lpstr>Основные сценарии применения</vt:lpstr>
      <vt:lpstr>Основные сценарии применения</vt:lpstr>
      <vt:lpstr>Основные сценарии применения</vt:lpstr>
      <vt:lpstr>Этапы разбора текста</vt:lpstr>
      <vt:lpstr>Этапы разбора текста </vt:lpstr>
      <vt:lpstr>Принцип работы ANTLR в общем</vt:lpstr>
      <vt:lpstr>Идентификаторы</vt:lpstr>
      <vt:lpstr>Режимы обхода</vt:lpstr>
      <vt:lpstr>Режимы обхода  (События прослушивателя с помощью ярлыков)</vt:lpstr>
      <vt:lpstr>Режимы обхода</vt:lpstr>
      <vt:lpstr>Разница методов обхода</vt:lpstr>
      <vt:lpstr>Пример MathExpr</vt:lpstr>
      <vt:lpstr>Вычисление выражений</vt:lpstr>
      <vt:lpstr>Добавляем имена генерируемых функций для обхода дерева.</vt:lpstr>
      <vt:lpstr>Генерация файлов</vt:lpstr>
      <vt:lpstr>Презентация PowerPoint</vt:lpstr>
      <vt:lpstr>Хранение переменных</vt:lpstr>
      <vt:lpstr>MyBaseVisitor - запись</vt:lpstr>
      <vt:lpstr>MyBaseVisitor - чтение</vt:lpstr>
      <vt:lpstr>MyBaseVisitor – операции +-</vt:lpstr>
      <vt:lpstr>MyBaseVisitor – операции */</vt:lpstr>
      <vt:lpstr>Завершаем разработку </vt:lpstr>
      <vt:lpstr>Завершаем разработку </vt:lpstr>
      <vt:lpstr>Завершаем разработку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ANTLR</dc:title>
  <dc:creator>Андрей Соловьёв</dc:creator>
  <cp:lastModifiedBy>Дарья Ступак</cp:lastModifiedBy>
  <cp:revision>36</cp:revision>
  <dcterms:created xsi:type="dcterms:W3CDTF">2021-06-29T18:23:55Z</dcterms:created>
  <dcterms:modified xsi:type="dcterms:W3CDTF">2021-06-30T08:43:18Z</dcterms:modified>
</cp:coreProperties>
</file>