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9" r:id="rId6"/>
    <p:sldId id="270" r:id="rId7"/>
    <p:sldId id="271" r:id="rId8"/>
    <p:sldId id="268" r:id="rId9"/>
    <p:sldId id="277" r:id="rId10"/>
    <p:sldId id="276" r:id="rId11"/>
    <p:sldId id="273" r:id="rId12"/>
    <p:sldId id="278" r:id="rId13"/>
    <p:sldId id="279" r:id="rId14"/>
    <p:sldId id="280" r:id="rId15"/>
    <p:sldId id="281" r:id="rId16"/>
    <p:sldId id="28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7EEFD-7CA3-4413-AE71-0894A2EA0385}" v="2" dt="2021-05-19T20:58:07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5024" autoAdjust="0"/>
  </p:normalViewPr>
  <p:slideViewPr>
    <p:cSldViewPr snapToGrid="0" showGuides="1">
      <p:cViewPr varScale="1">
        <p:scale>
          <a:sx n="73" d="100"/>
          <a:sy n="73" d="100"/>
        </p:scale>
        <p:origin x="72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a M. Martin, PhD" userId="f8903b85-efbc-4d21-b471-0101798bef58" providerId="ADAL" clId="{1957EEFD-7CA3-4413-AE71-0894A2EA0385}"/>
    <pc:docChg chg="custSel addSld modSld">
      <pc:chgData name="Nina M. Martin, PhD" userId="f8903b85-efbc-4d21-b471-0101798bef58" providerId="ADAL" clId="{1957EEFD-7CA3-4413-AE71-0894A2EA0385}" dt="2021-05-19T20:59:23.159" v="55" actId="14100"/>
      <pc:docMkLst>
        <pc:docMk/>
      </pc:docMkLst>
      <pc:sldChg chg="modSp mod">
        <pc:chgData name="Nina M. Martin, PhD" userId="f8903b85-efbc-4d21-b471-0101798bef58" providerId="ADAL" clId="{1957EEFD-7CA3-4413-AE71-0894A2EA0385}" dt="2021-05-19T20:59:07.321" v="52" actId="5793"/>
        <pc:sldMkLst>
          <pc:docMk/>
          <pc:sldMk cId="3139239008" sldId="274"/>
        </pc:sldMkLst>
        <pc:spChg chg="mod">
          <ac:chgData name="Nina M. Martin, PhD" userId="f8903b85-efbc-4d21-b471-0101798bef58" providerId="ADAL" clId="{1957EEFD-7CA3-4413-AE71-0894A2EA0385}" dt="2021-05-19T20:59:07.321" v="52" actId="5793"/>
          <ac:spMkLst>
            <pc:docMk/>
            <pc:sldMk cId="3139239008" sldId="274"/>
            <ac:spMk id="3" creationId="{B91B32C0-5E61-447F-9557-57AF415D6FE9}"/>
          </ac:spMkLst>
        </pc:spChg>
      </pc:sldChg>
      <pc:sldChg chg="modSp mod">
        <pc:chgData name="Nina M. Martin, PhD" userId="f8903b85-efbc-4d21-b471-0101798bef58" providerId="ADAL" clId="{1957EEFD-7CA3-4413-AE71-0894A2EA0385}" dt="2021-05-19T20:59:23.159" v="55" actId="14100"/>
        <pc:sldMkLst>
          <pc:docMk/>
          <pc:sldMk cId="1559032066" sldId="275"/>
        </pc:sldMkLst>
        <pc:spChg chg="mod">
          <ac:chgData name="Nina M. Martin, PhD" userId="f8903b85-efbc-4d21-b471-0101798bef58" providerId="ADAL" clId="{1957EEFD-7CA3-4413-AE71-0894A2EA0385}" dt="2021-05-19T20:59:23.159" v="55" actId="14100"/>
          <ac:spMkLst>
            <pc:docMk/>
            <pc:sldMk cId="1559032066" sldId="275"/>
            <ac:spMk id="3" creationId="{56960426-AAA6-4126-93AF-30F7DEE010A4}"/>
          </ac:spMkLst>
        </pc:spChg>
      </pc:sldChg>
      <pc:sldChg chg="addSp delSp modSp add mod modClrScheme chgLayout">
        <pc:chgData name="Nina M. Martin, PhD" userId="f8903b85-efbc-4d21-b471-0101798bef58" providerId="ADAL" clId="{1957EEFD-7CA3-4413-AE71-0894A2EA0385}" dt="2021-05-19T20:58:33.738" v="49" actId="20577"/>
        <pc:sldMkLst>
          <pc:docMk/>
          <pc:sldMk cId="2816309443" sldId="282"/>
        </pc:sldMkLst>
        <pc:spChg chg="mod">
          <ac:chgData name="Nina M. Martin, PhD" userId="f8903b85-efbc-4d21-b471-0101798bef58" providerId="ADAL" clId="{1957EEFD-7CA3-4413-AE71-0894A2EA0385}" dt="2021-05-19T20:58:33.738" v="49" actId="20577"/>
          <ac:spMkLst>
            <pc:docMk/>
            <pc:sldMk cId="2816309443" sldId="282"/>
            <ac:spMk id="2" creationId="{4332B532-EB3E-428B-9224-EFA237D16A73}"/>
          </ac:spMkLst>
        </pc:spChg>
        <pc:spChg chg="mod">
          <ac:chgData name="Nina M. Martin, PhD" userId="f8903b85-efbc-4d21-b471-0101798bef58" providerId="ADAL" clId="{1957EEFD-7CA3-4413-AE71-0894A2EA0385}" dt="2021-05-19T20:58:12.390" v="3" actId="26606"/>
          <ac:spMkLst>
            <pc:docMk/>
            <pc:sldMk cId="2816309443" sldId="282"/>
            <ac:spMk id="3" creationId="{EB5F9B50-CED9-4961-91E8-058BE256771F}"/>
          </ac:spMkLst>
        </pc:spChg>
        <pc:spChg chg="add del mod">
          <ac:chgData name="Nina M. Martin, PhD" userId="f8903b85-efbc-4d21-b471-0101798bef58" providerId="ADAL" clId="{1957EEFD-7CA3-4413-AE71-0894A2EA0385}" dt="2021-05-19T20:58:17.411" v="4" actId="478"/>
          <ac:spMkLst>
            <pc:docMk/>
            <pc:sldMk cId="2816309443" sldId="282"/>
            <ac:spMk id="10" creationId="{ECE33F78-91DC-45E2-BEE1-78381CC2A432}"/>
          </ac:spMkLst>
        </pc:spChg>
        <pc:picChg chg="add mod">
          <ac:chgData name="Nina M. Martin, PhD" userId="f8903b85-efbc-4d21-b471-0101798bef58" providerId="ADAL" clId="{1957EEFD-7CA3-4413-AE71-0894A2EA0385}" dt="2021-05-19T20:58:12.390" v="3" actId="26606"/>
          <ac:picMkLst>
            <pc:docMk/>
            <pc:sldMk cId="2816309443" sldId="282"/>
            <ac:picMk id="5" creationId="{71BC4D5A-A5B4-40F6-BFEB-83EF854492C9}"/>
          </ac:picMkLst>
        </pc:picChg>
        <pc:picChg chg="del">
          <ac:chgData name="Nina M. Martin, PhD" userId="f8903b85-efbc-4d21-b471-0101798bef58" providerId="ADAL" clId="{1957EEFD-7CA3-4413-AE71-0894A2EA0385}" dt="2021-05-19T20:58:06.001" v="1" actId="478"/>
          <ac:picMkLst>
            <pc:docMk/>
            <pc:sldMk cId="2816309443" sldId="282"/>
            <ac:picMk id="6" creationId="{15FF9FC4-52B7-4DDC-9372-998AC1E5D49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5/19/2021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16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7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58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99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4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9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26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9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5/19/2021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49" y="2173288"/>
            <a:ext cx="5948499" cy="2090808"/>
          </a:xfrm>
        </p:spPr>
        <p:txBody>
          <a:bodyPr/>
          <a:lstStyle/>
          <a:p>
            <a:r>
              <a:rPr lang="en-US" dirty="0"/>
              <a:t>Battle of the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NYC Beach Neighborhoods</a:t>
            </a:r>
          </a:p>
        </p:txBody>
      </p:sp>
      <p:pic>
        <p:nvPicPr>
          <p:cNvPr id="10" name="Picture Placeholder 9" descr="cityscape&#10;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57268E-2A6E-4E59-AA29-72F1227461F9}"/>
              </a:ext>
            </a:extLst>
          </p:cNvPr>
          <p:cNvSpPr/>
          <p:nvPr/>
        </p:nvSpPr>
        <p:spPr>
          <a:xfrm>
            <a:off x="6016473" y="1071154"/>
            <a:ext cx="2853207" cy="1102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C1720-6E93-451E-A835-1C5C31E955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938" y="2103524"/>
            <a:ext cx="10837862" cy="37955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SCRAPING venue names, categories, and locations</a:t>
            </a:r>
          </a:p>
        </p:txBody>
      </p:sp>
    </p:spTree>
    <p:extLst>
      <p:ext uri="{BB962C8B-B14F-4D97-AF65-F5344CB8AC3E}">
        <p14:creationId xmlns:p14="http://schemas.microsoft.com/office/powerpoint/2010/main" val="182531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B4163-42F2-4DB8-A021-F9656206EFF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938" y="2619465"/>
            <a:ext cx="10837862" cy="27636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Number of venues per neighborhood</a:t>
            </a:r>
          </a:p>
        </p:txBody>
      </p:sp>
    </p:spTree>
    <p:extLst>
      <p:ext uri="{BB962C8B-B14F-4D97-AF65-F5344CB8AC3E}">
        <p14:creationId xmlns:p14="http://schemas.microsoft.com/office/powerpoint/2010/main" val="235509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F9FC4-52B7-4DDC-9372-998AC1E5D4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938" y="2240141"/>
            <a:ext cx="10837862" cy="35223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Top ten most common venues per neighborhood</a:t>
            </a:r>
          </a:p>
        </p:txBody>
      </p:sp>
    </p:spTree>
    <p:extLst>
      <p:ext uri="{BB962C8B-B14F-4D97-AF65-F5344CB8AC3E}">
        <p14:creationId xmlns:p14="http://schemas.microsoft.com/office/powerpoint/2010/main" val="378516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K-mean clustering of venues per neighborhood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C4D5A-A5B4-40F6-BFEB-83EF854492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959" y="457201"/>
            <a:ext cx="5556658" cy="5403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630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884848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results, we recommend to our client to select one of the following neighborhoods to invest in real estate. These neighborhoods, all in Cluster #1, had a high concentration of beaches and yoga studios. This includes the neighborhoods of: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 Gate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Breezy Point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Neponsit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South Point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Midland Beach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Roxbury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Although Hammel has beach access, it is not a suitable neighborhood for our client as it has no yoga studios and a lesser number of restaurants.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3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2857" y="1154832"/>
            <a:ext cx="8608423" cy="76446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results, we recommend to our client to buy real estate Sea Gate, Breezy Point,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Neponsit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South Point, Midland Beach, Roxbury neighborhoods. Some additional analysis should be made to understand if properties are available in these neighborhoods.</a:t>
            </a:r>
          </a:p>
        </p:txBody>
      </p:sp>
      <p:pic>
        <p:nvPicPr>
          <p:cNvPr id="11" name="Picture Placeholder 10" descr="city skyline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3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Recently, there has been a massive influx of young people moving to and working in NYC, NY. We represent a large real estate firm for young professionals. A new client would like to move to a neighborhood in NYC that has access to beaches and yoga studios, as well as restaurants. Price range is not a limitation. The purpose of this project is to help this young professional determine which neighborhoods they should live in that has access to beaches and </a:t>
            </a:r>
            <a:r>
              <a:rPr lang="en-US" sz="1800" dirty="0" err="1"/>
              <a:t>yogo</a:t>
            </a:r>
            <a:r>
              <a:rPr lang="en-US" sz="1800" dirty="0"/>
              <a:t> studios and restaurants.</a:t>
            </a:r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major purpose of this project is to provide a list of potential neighborhoods in NYC, NY for our client that matches her needs. We will use this data to suggest a neighborhood for her to move into and buy real estate.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sz="2400" dirty="0"/>
              <a:t>For this project, we need:</a:t>
            </a:r>
            <a:endParaRPr lang="en-US" dirty="0"/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New York City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Boroughs, Neighborhoods along with their latitude and longitudes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Geospace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2" name="Picture Placeholder 21" descr="downtown area at dusk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5" name="Picture Placeholder 84" descr="Single gea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err="1"/>
              <a:t>FourSquare</a:t>
            </a:r>
            <a:r>
              <a:rPr lang="en-US" sz="1400" dirty="0"/>
              <a:t> API as its prime data gathering source as it has a database of millions of places, especially their places API which provides the ability to perform location search, location sharing and details about a business.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Foursquare API endpoint, parameters, credentials, categories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Venue information and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York City is a bustling metropolis that spans 5 boroughs in the State of New York. While it is known for it's nonstop nightlife, it also has many recreational studios, beaches, parks, and markets.</a:t>
            </a:r>
          </a:p>
        </p:txBody>
      </p:sp>
      <p:pic>
        <p:nvPicPr>
          <p:cNvPr id="11" name="Picture Placeholder 10" descr="city skyline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 json files from NYC data set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 json into Pandas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and process data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FourSquare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 endpoint for venues in NYC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relevant data – venue, venue type, location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Visualize number of venues per neighborhood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Categorize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venues and display common venue types per neighborhood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K-means clustering and mapping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49" y="2173288"/>
            <a:ext cx="5948499" cy="209080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0" name="Picture Placeholder 9" descr="cityscape&#10;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57268E-2A6E-4E59-AA29-72F1227461F9}"/>
              </a:ext>
            </a:extLst>
          </p:cNvPr>
          <p:cNvSpPr/>
          <p:nvPr/>
        </p:nvSpPr>
        <p:spPr>
          <a:xfrm>
            <a:off x="6016473" y="1071154"/>
            <a:ext cx="2853207" cy="1102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latitude and longitude data to borough and neighborhood </a:t>
            </a:r>
            <a:r>
              <a:rPr lang="en-US" dirty="0" err="1"/>
              <a:t>datafram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DE6A0-5DBD-4052-8F6F-9FA95BF3BA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57" y="1612119"/>
            <a:ext cx="7259501" cy="28669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49CD5-75D0-4EC0-AEB7-1AC1A656D6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9719" y="1825625"/>
            <a:ext cx="615030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NUMBER of neighborhoods per borough</a:t>
            </a:r>
          </a:p>
        </p:txBody>
      </p:sp>
    </p:spTree>
    <p:extLst>
      <p:ext uri="{BB962C8B-B14F-4D97-AF65-F5344CB8AC3E}">
        <p14:creationId xmlns:p14="http://schemas.microsoft.com/office/powerpoint/2010/main" val="309623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16</TotalTime>
  <Words>523</Words>
  <Application>Microsoft Office PowerPoint</Application>
  <PresentationFormat>Widescreen</PresentationFormat>
  <Paragraphs>70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Symbol</vt:lpstr>
      <vt:lpstr>Office Theme</vt:lpstr>
      <vt:lpstr>Battle of the neighborhoods</vt:lpstr>
      <vt:lpstr>introduction </vt:lpstr>
      <vt:lpstr>problem</vt:lpstr>
      <vt:lpstr>DATA For this project, we need:</vt:lpstr>
      <vt:lpstr>location</vt:lpstr>
      <vt:lpstr>METHODS</vt:lpstr>
      <vt:lpstr>RESULTS</vt:lpstr>
      <vt:lpstr>Adding latitude and longitude data to borough and neighborhood datafram</vt:lpstr>
      <vt:lpstr>NUMBER of neighborhoods per borough</vt:lpstr>
      <vt:lpstr>SCRAPING venue names, categories, and locations</vt:lpstr>
      <vt:lpstr>Number of venues per neighborhood</vt:lpstr>
      <vt:lpstr>Top ten most common venues per neighborhood</vt:lpstr>
      <vt:lpstr>K-mean clustering of venues per neighborhood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Nina M. Martin, PhD</dc:creator>
  <cp:lastModifiedBy>Nina M. Martin, PhD</cp:lastModifiedBy>
  <cp:revision>2</cp:revision>
  <dcterms:created xsi:type="dcterms:W3CDTF">2021-05-19T20:43:09Z</dcterms:created>
  <dcterms:modified xsi:type="dcterms:W3CDTF">2021-05-19T20:59:25Z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