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68" r:id="rId2"/>
    <p:sldId id="29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7" r:id="rId17"/>
    <p:sldId id="288" r:id="rId18"/>
    <p:sldId id="283" r:id="rId19"/>
    <p:sldId id="284" r:id="rId20"/>
    <p:sldId id="285" r:id="rId21"/>
    <p:sldId id="286" r:id="rId22"/>
    <p:sldId id="289" r:id="rId23"/>
    <p:sldId id="290" r:id="rId24"/>
    <p:sldId id="291" r:id="rId25"/>
    <p:sldId id="300" r:id="rId26"/>
    <p:sldId id="292" r:id="rId27"/>
    <p:sldId id="293" r:id="rId28"/>
    <p:sldId id="294" r:id="rId29"/>
    <p:sldId id="295" r:id="rId30"/>
    <p:sldId id="301" r:id="rId31"/>
    <p:sldId id="302" r:id="rId32"/>
    <p:sldId id="303" r:id="rId33"/>
    <p:sldId id="304" r:id="rId34"/>
    <p:sldId id="305" r:id="rId35"/>
    <p:sldId id="296" r:id="rId36"/>
    <p:sldId id="297" r:id="rId37"/>
    <p:sldId id="306" r:id="rId38"/>
    <p:sldId id="298" r:id="rId39"/>
    <p:sldId id="333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1" r:id="rId64"/>
    <p:sldId id="330" r:id="rId65"/>
    <p:sldId id="332" r:id="rId66"/>
    <p:sldId id="334" r:id="rId67"/>
    <p:sldId id="335" r:id="rId68"/>
    <p:sldId id="33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A2657-F5E9-44C3-9E7D-683530764FF6}">
          <p14:sldIdLst>
            <p14:sldId id="268"/>
          </p14:sldIdLst>
        </p14:section>
        <p14:section name="Day1" id="{C7E75F09-F7EC-4F0E-9856-69E7CF536CF7}">
          <p14:sldIdLst>
            <p14:sldId id="29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7"/>
            <p14:sldId id="288"/>
            <p14:sldId id="283"/>
            <p14:sldId id="284"/>
            <p14:sldId id="285"/>
            <p14:sldId id="286"/>
            <p14:sldId id="289"/>
            <p14:sldId id="290"/>
            <p14:sldId id="291"/>
          </p14:sldIdLst>
        </p14:section>
        <p14:section name="Day2" id="{0ED4B56D-72D8-4CE3-B166-1529DA5EF813}">
          <p14:sldIdLst>
            <p14:sldId id="300"/>
            <p14:sldId id="292"/>
            <p14:sldId id="293"/>
            <p14:sldId id="294"/>
            <p14:sldId id="295"/>
            <p14:sldId id="301"/>
            <p14:sldId id="302"/>
            <p14:sldId id="303"/>
            <p14:sldId id="304"/>
            <p14:sldId id="305"/>
            <p14:sldId id="296"/>
            <p14:sldId id="297"/>
            <p14:sldId id="306"/>
            <p14:sldId id="298"/>
          </p14:sldIdLst>
        </p14:section>
        <p14:section name="Untitled Section" id="{9D38EEAB-24CE-4A0D-A015-B76E5F24007D}">
          <p14:sldIdLst>
            <p14:sldId id="33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0"/>
            <p14:sldId id="332"/>
            <p14:sldId id="334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8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.emf"/><Relationship Id="rId4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.emf"/><Relationship Id="rId4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EA314-37F3-4CB2-9027-575C81344996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FB73C-18F9-4DA0-B1ED-CE6715D79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1"/>
            <a:ext cx="8229600" cy="2286000"/>
          </a:xfrm>
          <a:solidFill>
            <a:schemeClr val="tx2"/>
          </a:solidFill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5600"/>
            <a:ext cx="8229600" cy="3230563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CE34-F7FA-4AD9-9861-0B3AD3CBA5A5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A5BF-F18F-443D-8DBB-832193E1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5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6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7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8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9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0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1.w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Microsoft_Word_97_-_2003_Document11.doc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22.wmf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1.emf"/><Relationship Id="rId10" Type="http://schemas.openxmlformats.org/officeDocument/2006/relationships/image" Target="../media/image23.wmf"/><Relationship Id="rId4" Type="http://schemas.openxmlformats.org/officeDocument/2006/relationships/oleObject" Target="../embeddings/Microsoft_Word_97_-_2003_Document12.doc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3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0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31.wmf"/><Relationship Id="rId9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5.png"/><Relationship Id="rId4" Type="http://schemas.openxmlformats.org/officeDocument/2006/relationships/image" Target="../media/image3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2.doc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3.doc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4.doc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4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6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97" y="1524000"/>
            <a:ext cx="8229600" cy="1524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Math 5364 Notes</a:t>
            </a:r>
            <a:br>
              <a:rPr lang="en-US" dirty="0" smtClean="0"/>
            </a:br>
            <a:r>
              <a:rPr lang="en-US" sz="2800" dirty="0" smtClean="0"/>
              <a:t>Chapter 4:  Classification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05100" y="3505200"/>
            <a:ext cx="3733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Jesse Crawford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Department </a:t>
            </a:r>
            <a:r>
              <a:rPr lang="en-US" sz="2000" dirty="0"/>
              <a:t>of Mathematics</a:t>
            </a:r>
          </a:p>
          <a:p>
            <a:pPr algn="ctr"/>
            <a:r>
              <a:rPr lang="en-US" sz="2000" dirty="0" smtClean="0"/>
              <a:t>Tarleton State University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31058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6851650" y="3762289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5721350" y="3762289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6367463" y="2968539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7578725" y="2968539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6529388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5156200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689725" y="2705014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5964238" y="3497177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6891338" y="4286164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6815138" y="4286164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" name="AutoShape 20"/>
          <p:cNvSpPr>
            <a:spLocks noChangeArrowheads="1"/>
          </p:cNvSpPr>
          <p:nvPr/>
        </p:nvSpPr>
        <p:spPr bwMode="auto">
          <a:xfrm>
            <a:off x="5399088" y="4303627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495925" y="4289339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" name="AutoShape 22"/>
          <p:cNvSpPr>
            <a:spLocks noChangeArrowheads="1"/>
          </p:cNvSpPr>
          <p:nvPr/>
        </p:nvSpPr>
        <p:spPr bwMode="auto">
          <a:xfrm>
            <a:off x="4833938" y="27193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4929188" y="27050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7729538" y="3524164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7805738" y="352416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4946650" y="2241464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6811963" y="2241464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7794625" y="3006639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Married</a:t>
            </a:r>
            <a:r>
              <a:rPr lang="en-US" alt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5578475" y="3035214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>
                <a:latin typeface="Arial" charset="0"/>
              </a:rPr>
              <a:t>Single, Divorced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199063" y="382737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&lt; 80K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973888" y="382737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&gt; 80K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62842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Hunt’s Algorithm (Basis of ID3, C4.5, and CART)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182939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</a:t>
            </a:r>
          </a:p>
          <a:p>
            <a:r>
              <a:rPr lang="en-US" dirty="0" smtClean="0"/>
              <a:t>(7, 3)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44949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Hunt’s Algorithm (Basis of ID3, C4.5, and CART)</a:t>
            </a:r>
            <a:endParaRPr lang="en-US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529388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5156200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833938" y="27193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929188" y="27050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4946650" y="2241464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811963" y="2241464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1475" y="150683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</a:t>
            </a:r>
          </a:p>
          <a:p>
            <a:r>
              <a:rPr lang="en-US" dirty="0" smtClean="0"/>
              <a:t>(7, 3)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33938" y="32003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6379" y="32003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7</a:t>
            </a:r>
          </a:p>
          <a:p>
            <a:r>
              <a:rPr lang="en-US" dirty="0" smtClean="0"/>
              <a:t>(4, 3)</a:t>
            </a:r>
            <a:endParaRPr lang="en-US" dirty="0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6731601" y="27447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6826851" y="27304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55762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Hunt’s Algorithm (Basis of ID3, C4.5, and CART)</a:t>
            </a:r>
            <a:endParaRPr lang="en-US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529388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5156200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833938" y="27193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929188" y="27050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4946650" y="2241464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811963" y="2241464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1475" y="150683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</a:t>
            </a:r>
          </a:p>
          <a:p>
            <a:r>
              <a:rPr lang="en-US" dirty="0" smtClean="0"/>
              <a:t>(7, 3)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33938" y="32003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35446" y="208944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7</a:t>
            </a:r>
          </a:p>
          <a:p>
            <a:r>
              <a:rPr lang="en-US" dirty="0" smtClean="0"/>
              <a:t>(4, 3)</a:t>
            </a:r>
            <a:endParaRPr lang="en-US" dirty="0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6403309" y="2968539"/>
            <a:ext cx="367377" cy="9366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578725" y="2968539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689725" y="2705014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7729538" y="3524164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805738" y="352416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794625" y="3006639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Married</a:t>
            </a:r>
            <a:r>
              <a:rPr lang="en-US" alt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912446" y="3216828"/>
            <a:ext cx="992579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Single</a:t>
            </a:r>
          </a:p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Divorced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6132113" y="3927388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6055913" y="392738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YES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88275" y="401851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0444" y="435848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4</a:t>
            </a:r>
          </a:p>
          <a:p>
            <a:r>
              <a:rPr lang="en-US" dirty="0" smtClean="0"/>
              <a:t>(1, 3)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83769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Hunt’s Algorithm (Basis of ID3, C4.5, and CART)</a:t>
            </a:r>
            <a:endParaRPr lang="en-US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529388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5156200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833938" y="27193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929188" y="27050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4946650" y="2241464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811963" y="2241464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3938" y="32003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6403309" y="2968539"/>
            <a:ext cx="367377" cy="9366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578725" y="2968539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689725" y="2705014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7729538" y="3524164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805738" y="352416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794625" y="3006639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Married</a:t>
            </a:r>
            <a:r>
              <a:rPr lang="en-US" alt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912446" y="3216828"/>
            <a:ext cx="992579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Single</a:t>
            </a:r>
          </a:p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Divorced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4138" y="394308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83" y="521455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</a:t>
            </a:r>
          </a:p>
          <a:p>
            <a:r>
              <a:rPr lang="en-US" dirty="0" smtClean="0"/>
              <a:t>(1, 0)</a:t>
            </a:r>
            <a:endParaRPr lang="en-US" dirty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6846845" y="4172504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5716545" y="4172504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959433" y="3907392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6886533" y="4696379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6810333" y="4696379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5394283" y="4713842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5491120" y="469955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5194258" y="4237592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&lt; 80K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6969083" y="4237592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&gt; 80K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0251" y="521454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(0, 3)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21475" y="150683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</a:t>
            </a:r>
          </a:p>
          <a:p>
            <a:r>
              <a:rPr lang="en-US" dirty="0" smtClean="0"/>
              <a:t>(7, 3)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35446" y="208944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7</a:t>
            </a:r>
          </a:p>
          <a:p>
            <a:r>
              <a:rPr lang="en-US" dirty="0" smtClean="0"/>
              <a:t>(4, 3)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Impurity Measures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267778"/>
              </p:ext>
            </p:extLst>
          </p:nvPr>
        </p:nvGraphicFramePr>
        <p:xfrm>
          <a:off x="609600" y="2286000"/>
          <a:ext cx="7261225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5" name="Equation" r:id="rId3" imgW="3974760" imgH="2044440" progId="Equation.DSMT4">
                  <p:embed/>
                </p:oleObj>
              </mc:Choice>
              <mc:Fallback>
                <p:oleObj name="Equation" r:id="rId3" imgW="3974760" imgH="2044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86000"/>
                        <a:ext cx="7261225" cy="373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5669692" y="1778431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789806"/>
              </p:ext>
            </p:extLst>
          </p:nvPr>
        </p:nvGraphicFramePr>
        <p:xfrm>
          <a:off x="7772400" y="1685298"/>
          <a:ext cx="838199" cy="88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6" name="Equation" r:id="rId5" imgW="457200" imgH="482400" progId="Equation.DSMT4">
                  <p:embed/>
                </p:oleObj>
              </mc:Choice>
              <mc:Fallback>
                <p:oleObj name="Equation" r:id="rId5" imgW="457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2400" y="1685298"/>
                        <a:ext cx="838199" cy="88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30598"/>
              </p:ext>
            </p:extLst>
          </p:nvPr>
        </p:nvGraphicFramePr>
        <p:xfrm>
          <a:off x="6858000" y="1778431"/>
          <a:ext cx="685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7" name="Equation" r:id="rId7" imgW="406080" imgH="431640" progId="Equation.DSMT4">
                  <p:embed/>
                </p:oleObj>
              </mc:Choice>
              <mc:Fallback>
                <p:oleObj name="Equation" r:id="rId7" imgW="406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0" y="1778431"/>
                        <a:ext cx="685800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10768"/>
              </p:ext>
            </p:extLst>
          </p:nvPr>
        </p:nvGraphicFramePr>
        <p:xfrm>
          <a:off x="609600" y="6477000"/>
          <a:ext cx="311573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8" name="Equation" r:id="rId9" imgW="2336760" imgH="228600" progId="Equation.DSMT4">
                  <p:embed/>
                </p:oleObj>
              </mc:Choice>
              <mc:Fallback>
                <p:oleObj name="Equation" r:id="rId9" imgW="2336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6477000"/>
                        <a:ext cx="3115733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6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40616"/>
              </p:ext>
            </p:extLst>
          </p:nvPr>
        </p:nvGraphicFramePr>
        <p:xfrm>
          <a:off x="1219200" y="1828800"/>
          <a:ext cx="665163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4" name="Equation" r:id="rId3" imgW="393480" imgH="2260440" progId="Equation.DSMT4">
                  <p:embed/>
                </p:oleObj>
              </mc:Choice>
              <mc:Fallback>
                <p:oleObj name="Equation" r:id="rId3" imgW="393480" imgH="226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65163" cy="381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Impurity Measures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60546"/>
              </p:ext>
            </p:extLst>
          </p:nvPr>
        </p:nvGraphicFramePr>
        <p:xfrm>
          <a:off x="2286000" y="1828800"/>
          <a:ext cx="213121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5" name="Equation" r:id="rId5" imgW="1587240" imgH="634680" progId="Equation.DSMT4">
                  <p:embed/>
                </p:oleObj>
              </mc:Choice>
              <mc:Fallback>
                <p:oleObj name="Equation" r:id="rId5" imgW="15872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828800"/>
                        <a:ext cx="2131218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22470"/>
              </p:ext>
            </p:extLst>
          </p:nvPr>
        </p:nvGraphicFramePr>
        <p:xfrm>
          <a:off x="2286000" y="3352800"/>
          <a:ext cx="23352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" name="Equation" r:id="rId7" imgW="1739880" imgH="634680" progId="Equation.DSMT4">
                  <p:embed/>
                </p:oleObj>
              </mc:Choice>
              <mc:Fallback>
                <p:oleObj name="Equation" r:id="rId7" imgW="173988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233521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66328"/>
              </p:ext>
            </p:extLst>
          </p:nvPr>
        </p:nvGraphicFramePr>
        <p:xfrm>
          <a:off x="2286000" y="4876800"/>
          <a:ext cx="19780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" name="Equation" r:id="rId9" imgW="1473120" imgH="634680" progId="Equation.DSMT4">
                  <p:embed/>
                </p:oleObj>
              </mc:Choice>
              <mc:Fallback>
                <p:oleObj name="Equation" r:id="rId9" imgW="1473120" imgH="634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19780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242515"/>
              </p:ext>
            </p:extLst>
          </p:nvPr>
        </p:nvGraphicFramePr>
        <p:xfrm>
          <a:off x="5410200" y="2743200"/>
          <a:ext cx="325770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" name="Equation" r:id="rId11" imgW="2120760" imgH="1587240" progId="Equation.DSMT4">
                  <p:embed/>
                </p:oleObj>
              </mc:Choice>
              <mc:Fallback>
                <p:oleObj name="Equation" r:id="rId11" imgW="212076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0200" y="2743200"/>
                        <a:ext cx="3257702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4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Impurity Measures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10" y="1524000"/>
            <a:ext cx="5804981" cy="369718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40887"/>
              </p:ext>
            </p:extLst>
          </p:nvPr>
        </p:nvGraphicFramePr>
        <p:xfrm>
          <a:off x="4572000" y="4953000"/>
          <a:ext cx="284517" cy="34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9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4953000"/>
                        <a:ext cx="284517" cy="34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616553"/>
              </p:ext>
            </p:extLst>
          </p:nvPr>
        </p:nvGraphicFramePr>
        <p:xfrm>
          <a:off x="2514600" y="2362200"/>
          <a:ext cx="819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0"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8191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375091"/>
              </p:ext>
            </p:extLst>
          </p:nvPr>
        </p:nvGraphicFramePr>
        <p:xfrm>
          <a:off x="3371850" y="3238500"/>
          <a:ext cx="4762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" name="Equation" r:id="rId8" imgW="317160" imgH="177480" progId="Equation.DSMT4">
                  <p:embed/>
                </p:oleObj>
              </mc:Choice>
              <mc:Fallback>
                <p:oleObj name="Equation" r:id="rId8" imgW="31716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238500"/>
                        <a:ext cx="4762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624457"/>
              </p:ext>
            </p:extLst>
          </p:nvPr>
        </p:nvGraphicFramePr>
        <p:xfrm>
          <a:off x="3429000" y="3962400"/>
          <a:ext cx="2171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" name="Equation" r:id="rId10" imgW="1447560" imgH="177480" progId="Equation.DSMT4">
                  <p:embed/>
                </p:oleObj>
              </mc:Choice>
              <mc:Fallback>
                <p:oleObj name="Equation" r:id="rId10" imgW="144756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2171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4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894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Hunt’s Algorithm (Basis of ID3, C4.5, and CART)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182939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</a:t>
            </a:r>
          </a:p>
          <a:p>
            <a:r>
              <a:rPr lang="en-US" dirty="0" smtClean="0"/>
              <a:t>(7, 3)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86243"/>
              </p:ext>
            </p:extLst>
          </p:nvPr>
        </p:nvGraphicFramePr>
        <p:xfrm>
          <a:off x="5662097" y="2743200"/>
          <a:ext cx="1793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Equation" r:id="rId6" imgW="1015920" imgH="203040" progId="Equation.DSMT4">
                  <p:embed/>
                </p:oleObj>
              </mc:Choice>
              <mc:Fallback>
                <p:oleObj name="Equation" r:id="rId6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62097" y="2743200"/>
                        <a:ext cx="17938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9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53583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0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Hunt’s Algorithm (Basis of ID3, C4.5, and CART)</a:t>
            </a:r>
            <a:endParaRPr lang="en-US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529388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5156200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833938" y="27193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929188" y="27050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4946650" y="2241464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811963" y="2241464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3938" y="32003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6379" y="32003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7</a:t>
            </a:r>
          </a:p>
          <a:p>
            <a:r>
              <a:rPr lang="en-US" dirty="0" smtClean="0"/>
              <a:t>(4, 3)</a:t>
            </a:r>
            <a:endParaRPr lang="en-US" dirty="0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6731601" y="27447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6826851" y="27304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rgbClr val="00FFFF"/>
              </a:solidFill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17396"/>
              </p:ext>
            </p:extLst>
          </p:nvPr>
        </p:nvGraphicFramePr>
        <p:xfrm>
          <a:off x="4652963" y="3962400"/>
          <a:ext cx="1068387" cy="28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"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962400"/>
                        <a:ext cx="1068387" cy="284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14714"/>
              </p:ext>
            </p:extLst>
          </p:nvPr>
        </p:nvGraphicFramePr>
        <p:xfrm>
          <a:off x="6372225" y="3962400"/>
          <a:ext cx="14430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2" name="Equation" r:id="rId8" imgW="1028520" imgH="203040" progId="Equation.DSMT4">
                  <p:embed/>
                </p:oleObj>
              </mc:Choice>
              <mc:Fallback>
                <p:oleObj name="Equation" r:id="rId8" imgW="102852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962400"/>
                        <a:ext cx="144303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59452"/>
              </p:ext>
            </p:extLst>
          </p:nvPr>
        </p:nvGraphicFramePr>
        <p:xfrm>
          <a:off x="4110038" y="4495800"/>
          <a:ext cx="48387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" name="Equation" r:id="rId10" imgW="3225600" imgH="1295280" progId="Equation.DSMT4">
                  <p:embed/>
                </p:oleObj>
              </mc:Choice>
              <mc:Fallback>
                <p:oleObj name="Equation" r:id="rId10" imgW="322560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10038" y="4495800"/>
                        <a:ext cx="48387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8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133600"/>
            <a:ext cx="32047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Preliminaries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Hunt's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Impurity measures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8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762604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7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Hunt’s Algorithm (Basis of ID3, C4.5, and CART)</a:t>
            </a:r>
            <a:endParaRPr lang="en-US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529388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5156200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833938" y="27193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929188" y="27050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4946650" y="2241464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811963" y="2241464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3938" y="32003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6403309" y="2968539"/>
            <a:ext cx="367377" cy="9366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578725" y="2968539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689725" y="2705014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7729538" y="3524164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805738" y="352416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794625" y="3006639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Married</a:t>
            </a:r>
            <a:r>
              <a:rPr lang="en-US" alt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912446" y="3216828"/>
            <a:ext cx="992579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Single</a:t>
            </a:r>
          </a:p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Divorced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6132113" y="3927388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6055913" y="392738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YES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88275" y="401851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0444" y="435848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4</a:t>
            </a:r>
          </a:p>
          <a:p>
            <a:r>
              <a:rPr lang="en-US" dirty="0" smtClean="0"/>
              <a:t>(1, 3)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16483"/>
              </p:ext>
            </p:extLst>
          </p:nvPr>
        </p:nvGraphicFramePr>
        <p:xfrm>
          <a:off x="4642644" y="3953581"/>
          <a:ext cx="106838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"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644" y="3953581"/>
                        <a:ext cx="106838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17239"/>
              </p:ext>
            </p:extLst>
          </p:nvPr>
        </p:nvGraphicFramePr>
        <p:xfrm>
          <a:off x="7624763" y="4710359"/>
          <a:ext cx="106838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" name="Equation" r:id="rId8" imgW="761760" imgH="203040" progId="Equation.DSMT4">
                  <p:embed/>
                </p:oleObj>
              </mc:Choice>
              <mc:Fallback>
                <p:oleObj name="Equation" r:id="rId8" imgW="76176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4710359"/>
                        <a:ext cx="106838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085834"/>
              </p:ext>
            </p:extLst>
          </p:nvPr>
        </p:nvGraphicFramePr>
        <p:xfrm>
          <a:off x="5734050" y="5105400"/>
          <a:ext cx="14224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" name="Equation" r:id="rId9" imgW="1015920" imgH="203040" progId="Equation.DSMT4">
                  <p:embed/>
                </p:oleObj>
              </mc:Choice>
              <mc:Fallback>
                <p:oleObj name="Equation" r:id="rId9" imgW="101592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5105400"/>
                        <a:ext cx="14224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74755"/>
              </p:ext>
            </p:extLst>
          </p:nvPr>
        </p:nvGraphicFramePr>
        <p:xfrm>
          <a:off x="4375968" y="5562600"/>
          <a:ext cx="442205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" name="Equation" r:id="rId11" imgW="3263760" imgH="393480" progId="Equation.DSMT4">
                  <p:embed/>
                </p:oleObj>
              </mc:Choice>
              <mc:Fallback>
                <p:oleObj name="Equation" r:id="rId11" imgW="326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5968" y="5562600"/>
                        <a:ext cx="442205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3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48054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Hunt’s Algorithm (Basis of ID3, C4.5, and CART)</a:t>
            </a:r>
            <a:endParaRPr lang="en-US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529388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5156200" y="224146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673725" y="1977939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833938" y="2719302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929188" y="270501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4946650" y="2241464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811963" y="2241464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3938" y="32003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6403309" y="2968539"/>
            <a:ext cx="367377" cy="9366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578725" y="2968539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689725" y="2705014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7729538" y="3524164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805738" y="352416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794625" y="3006639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Married</a:t>
            </a:r>
            <a:r>
              <a:rPr lang="en-US" alt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912446" y="3216828"/>
            <a:ext cx="992579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Single</a:t>
            </a:r>
          </a:p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Divorced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4138" y="394308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(3, 0)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83" y="521455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</a:t>
            </a:r>
          </a:p>
          <a:p>
            <a:r>
              <a:rPr lang="en-US" dirty="0" smtClean="0"/>
              <a:t>(1, 0)</a:t>
            </a:r>
            <a:endParaRPr lang="en-US" dirty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6846845" y="4172504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5716545" y="4172504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959433" y="3907392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6886533" y="4696379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6810333" y="4696379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5394283" y="4713842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5491120" y="4699554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5194258" y="4237592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&lt; 80K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6969083" y="4237592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>
                <a:latin typeface="Arial" charset="0"/>
              </a:rPr>
              <a:t>&gt; 80K</a:t>
            </a:r>
            <a:endParaRPr lang="en-US" alt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0251" y="521454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(0, 3)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56512"/>
              </p:ext>
            </p:extLst>
          </p:nvPr>
        </p:nvGraphicFramePr>
        <p:xfrm>
          <a:off x="4370388" y="5943600"/>
          <a:ext cx="431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Equation" r:id="rId6" imgW="3187440" imgH="393480" progId="Equation.DSMT4">
                  <p:embed/>
                </p:oleObj>
              </mc:Choice>
              <mc:Fallback>
                <p:oleObj name="Equation" r:id="rId6" imgW="31874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5943600"/>
                        <a:ext cx="431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0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Types of Splits</a:t>
            </a:r>
            <a:endParaRPr lang="en-US" dirty="0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H="1">
            <a:off x="3505198" y="2971800"/>
            <a:ext cx="457199" cy="5468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4897438" y="2990028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3962400" y="2337780"/>
            <a:ext cx="935038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Marital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Status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5067299" y="297180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>
                <a:latin typeface="Arial" charset="0"/>
              </a:rPr>
              <a:t>Married</a:t>
            </a:r>
            <a:r>
              <a:rPr lang="en-US" altLang="en-US" sz="1600" b="0" dirty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2819400" y="2674330"/>
            <a:ext cx="992579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Single,</a:t>
            </a:r>
          </a:p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Divorced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0" y="2209800"/>
            <a:ext cx="1881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Multi-way Split</a:t>
            </a:r>
            <a:endParaRPr lang="en-US" dirty="0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3555759" y="5358420"/>
            <a:ext cx="457199" cy="5468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4947999" y="5376648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012961" y="4724400"/>
            <a:ext cx="935038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Marital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Status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5117860" y="535842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>
                <a:latin typeface="Arial" charset="0"/>
              </a:rPr>
              <a:t>Married</a:t>
            </a:r>
            <a:r>
              <a:rPr lang="en-US" altLang="en-US" sz="1600" b="0" dirty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3059850" y="5302413"/>
            <a:ext cx="7521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Single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4470156" y="5358420"/>
            <a:ext cx="10323" cy="9661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00903" y="6172200"/>
            <a:ext cx="11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rial" charset="0"/>
              </a:rPr>
              <a:t>Divorced</a:t>
            </a:r>
            <a:endParaRPr lang="en-US" altLang="en-US" dirty="0">
              <a:solidFill>
                <a:schemeClr val="bg2"/>
              </a:solidFill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Types of Splits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331611"/>
              </p:ext>
            </p:extLst>
          </p:nvPr>
        </p:nvGraphicFramePr>
        <p:xfrm>
          <a:off x="762000" y="190500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Visio" r:id="rId3" imgW="8538667" imgH="3684287" progId="Visio.Drawing.6">
                  <p:embed/>
                </p:oleObj>
              </mc:Choice>
              <mc:Fallback>
                <p:oleObj name="Visio" r:id="rId3" imgW="8538667" imgH="368428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7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9050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variable should be used to split first?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Answer:  the one that decreases impurity the most.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should each variable be split?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Answer:  in the manner that minimizes the impurity measure.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Stopping conditions: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all records in a node have the same class label, it becomes a terminal node with that class label.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all records in a node have the same attributes, it becomes a terminal node with label determined by majority rule.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gain in impurity falls below a given threshold.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tree reaches a given depth.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other </a:t>
            </a:r>
            <a:r>
              <a:rPr lang="en-US" dirty="0" err="1" smtClean="0"/>
              <a:t>prespecified</a:t>
            </a:r>
            <a:r>
              <a:rPr lang="en-US" dirty="0" smtClean="0"/>
              <a:t> conditions are met.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Hunt’s Algorithm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1336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sets included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Decision trees with </a:t>
            </a:r>
            <a:r>
              <a:rPr lang="en-US" sz="2800" dirty="0" err="1" smtClean="0"/>
              <a:t>rpart</a:t>
            </a:r>
            <a:r>
              <a:rPr lang="en-US" sz="2800" dirty="0" smtClean="0"/>
              <a:t> and party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Using a tree to classify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Confusion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Classification 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24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723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Iris Flowers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Species:  </a:t>
            </a:r>
            <a:r>
              <a:rPr lang="en-US" dirty="0" err="1" smtClean="0"/>
              <a:t>Setosa</a:t>
            </a:r>
            <a:r>
              <a:rPr lang="en-US" dirty="0" smtClean="0"/>
              <a:t>, </a:t>
            </a:r>
            <a:r>
              <a:rPr lang="en-US" dirty="0" err="1" smtClean="0"/>
              <a:t>Versicolor</a:t>
            </a:r>
            <a:r>
              <a:rPr lang="en-US" dirty="0" smtClean="0"/>
              <a:t>, and </a:t>
            </a:r>
            <a:r>
              <a:rPr lang="en-US" dirty="0" err="1" smtClean="0"/>
              <a:t>Virginica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Variables:  </a:t>
            </a:r>
            <a:r>
              <a:rPr lang="en-US" dirty="0" err="1" smtClean="0"/>
              <a:t>Sepal.Length</a:t>
            </a:r>
            <a:r>
              <a:rPr lang="en-US" dirty="0" smtClean="0"/>
              <a:t>, </a:t>
            </a:r>
            <a:r>
              <a:rPr lang="en-US" dirty="0" err="1" smtClean="0"/>
              <a:t>Sepal.Width</a:t>
            </a:r>
            <a:r>
              <a:rPr lang="en-US" dirty="0" smtClean="0"/>
              <a:t>, </a:t>
            </a:r>
            <a:r>
              <a:rPr lang="en-US" dirty="0" err="1" smtClean="0"/>
              <a:t>Petal.Length</a:t>
            </a:r>
            <a:r>
              <a:rPr lang="en-US" dirty="0" smtClean="0"/>
              <a:t>, and </a:t>
            </a:r>
            <a:r>
              <a:rPr lang="en-US" dirty="0" err="1" smtClean="0"/>
              <a:t>Petal.Width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head(iris)</a:t>
            </a:r>
            <a:endParaRPr lang="en-US" dirty="0"/>
          </a:p>
          <a:p>
            <a:r>
              <a:rPr lang="en-US" dirty="0" smtClean="0"/>
              <a:t>attach(iris)</a:t>
            </a:r>
          </a:p>
          <a:p>
            <a:r>
              <a:rPr lang="en-US" dirty="0"/>
              <a:t>plot(</a:t>
            </a:r>
            <a:r>
              <a:rPr lang="en-US" dirty="0" err="1"/>
              <a:t>Petal.Length,Petal.Width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Petal.Length,Petal.Width,col</a:t>
            </a:r>
            <a:r>
              <a:rPr lang="en-US" dirty="0" smtClean="0"/>
              <a:t>=Species)</a:t>
            </a:r>
          </a:p>
          <a:p>
            <a:r>
              <a:rPr lang="en-US" dirty="0"/>
              <a:t>plot(</a:t>
            </a:r>
            <a:r>
              <a:rPr lang="en-US" dirty="0" err="1"/>
              <a:t>Petal.Length,Petal.Width,col</a:t>
            </a:r>
            <a:r>
              <a:rPr lang="en-US" dirty="0"/>
              <a:t>=c('</a:t>
            </a:r>
            <a:r>
              <a:rPr lang="en-US" dirty="0" err="1"/>
              <a:t>blue','red','purple</a:t>
            </a:r>
            <a:r>
              <a:rPr lang="en-US" dirty="0"/>
              <a:t>')[Species])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3" y="1828800"/>
            <a:ext cx="7537474" cy="4800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3701" y="182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plot(</a:t>
            </a:r>
            <a:r>
              <a:rPr lang="en-US" dirty="0" err="1" smtClean="0"/>
              <a:t>Petal.Length,Petal.Width,col</a:t>
            </a:r>
            <a:r>
              <a:rPr lang="en-US" dirty="0" smtClean="0"/>
              <a:t>=c</a:t>
            </a:r>
            <a:r>
              <a:rPr lang="en-US" dirty="0"/>
              <a:t>('</a:t>
            </a:r>
            <a:r>
              <a:rPr lang="en-US" dirty="0" err="1"/>
              <a:t>blue','red','purple</a:t>
            </a:r>
            <a:r>
              <a:rPr lang="en-US" dirty="0"/>
              <a:t>')[Species])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286000"/>
            <a:ext cx="6593919" cy="41996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rpart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library(rattle)</a:t>
            </a:r>
            <a:endParaRPr lang="en-US" dirty="0"/>
          </a:p>
          <a:p>
            <a:r>
              <a:rPr lang="en-US" dirty="0" err="1"/>
              <a:t>iristree</a:t>
            </a:r>
            <a:r>
              <a:rPr lang="en-US" dirty="0"/>
              <a:t>=</a:t>
            </a:r>
            <a:r>
              <a:rPr lang="en-US" dirty="0" err="1"/>
              <a:t>rpart</a:t>
            </a:r>
            <a:r>
              <a:rPr lang="en-US" dirty="0"/>
              <a:t>(</a:t>
            </a:r>
            <a:r>
              <a:rPr lang="en-US" dirty="0" err="1"/>
              <a:t>Species~Sepal.Length+Sepal.Width+Petal.Length+Petal.Width</a:t>
            </a:r>
            <a:r>
              <a:rPr lang="en-US" dirty="0" smtClean="0"/>
              <a:t>,	data=iris)</a:t>
            </a:r>
          </a:p>
          <a:p>
            <a:r>
              <a:rPr lang="en-US" dirty="0" err="1"/>
              <a:t>iristree</a:t>
            </a:r>
            <a:r>
              <a:rPr lang="en-US" dirty="0"/>
              <a:t>=</a:t>
            </a:r>
            <a:r>
              <a:rPr lang="en-US" dirty="0" err="1"/>
              <a:t>rpart</a:t>
            </a:r>
            <a:r>
              <a:rPr lang="en-US" dirty="0"/>
              <a:t>(</a:t>
            </a:r>
            <a:r>
              <a:rPr lang="en-US" dirty="0" err="1"/>
              <a:t>Species</a:t>
            </a:r>
            <a:r>
              <a:rPr lang="en-US" dirty="0" err="1" smtClean="0"/>
              <a:t>~.,data</a:t>
            </a:r>
            <a:r>
              <a:rPr lang="en-US" dirty="0" smtClean="0"/>
              <a:t>=iris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fancyRpartPlot</a:t>
            </a:r>
            <a:r>
              <a:rPr lang="en-US" dirty="0" smtClean="0"/>
              <a:t>(</a:t>
            </a:r>
            <a:r>
              <a:rPr lang="en-US" dirty="0" err="1" smtClean="0"/>
              <a:t>iristree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"/>
            <a:ext cx="6172201" cy="393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88" y="3352800"/>
            <a:ext cx="514462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31058"/>
              </p:ext>
            </p:extLst>
          </p:nvPr>
        </p:nvGraphicFramePr>
        <p:xfrm>
          <a:off x="687388" y="1985963"/>
          <a:ext cx="345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Document" r:id="rId4" imgW="5401790" imgH="5776939" progId="Word.Document.8">
                  <p:embed/>
                </p:oleObj>
              </mc:Choice>
              <mc:Fallback>
                <p:oleObj name="Document" r:id="rId4" imgW="5401790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85963"/>
                        <a:ext cx="3457575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213360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Data:  Table with </a:t>
            </a:r>
            <a:r>
              <a:rPr lang="en-US" dirty="0" smtClean="0">
                <a:solidFill>
                  <a:srgbClr val="7030A0"/>
                </a:solidFill>
              </a:rPr>
              <a:t>rows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Rows</a:t>
            </a:r>
            <a:r>
              <a:rPr lang="en-US" dirty="0" smtClean="0"/>
              <a:t>:  People or objects being studied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Columns</a:t>
            </a:r>
            <a:r>
              <a:rPr lang="en-US" dirty="0" smtClean="0"/>
              <a:t>:  Characteristics of those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Rows:  Objects, subjects, records, cases, observations, sample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Columns: Characteristics, attributes, variables,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2" y="2205681"/>
            <a:ext cx="7304656" cy="465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43" y="88915"/>
            <a:ext cx="4267200" cy="27177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predSpecies</a:t>
            </a:r>
            <a:r>
              <a:rPr lang="en-US" dirty="0" smtClean="0"/>
              <a:t>=predict(</a:t>
            </a:r>
            <a:r>
              <a:rPr lang="en-US" dirty="0" err="1" smtClean="0"/>
              <a:t>iristree,newdata</a:t>
            </a:r>
            <a:r>
              <a:rPr lang="en-US" dirty="0" smtClean="0"/>
              <a:t>=</a:t>
            </a:r>
            <a:r>
              <a:rPr lang="en-US" dirty="0" err="1" smtClean="0"/>
              <a:t>iris,type</a:t>
            </a:r>
            <a:r>
              <a:rPr lang="en-US" dirty="0"/>
              <a:t>="class")</a:t>
            </a:r>
          </a:p>
          <a:p>
            <a:r>
              <a:rPr lang="en-US" dirty="0" err="1"/>
              <a:t>confusionmatrix</a:t>
            </a:r>
            <a:r>
              <a:rPr lang="en-US" dirty="0"/>
              <a:t>=table(</a:t>
            </a:r>
            <a:r>
              <a:rPr lang="en-US" dirty="0" err="1"/>
              <a:t>Species,predSpecies</a:t>
            </a:r>
            <a:r>
              <a:rPr lang="en-US" dirty="0"/>
              <a:t>)</a:t>
            </a:r>
          </a:p>
          <a:p>
            <a:r>
              <a:rPr lang="en-US" dirty="0" err="1"/>
              <a:t>confusionmatrix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3962400" cy="9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216801"/>
            <a:ext cx="8105774" cy="5172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33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plot(jitter(</a:t>
            </a:r>
            <a:r>
              <a:rPr lang="en-US" dirty="0" err="1"/>
              <a:t>Petal.Length</a:t>
            </a:r>
            <a:r>
              <a:rPr lang="en-US" dirty="0"/>
              <a:t>),jitter(</a:t>
            </a:r>
            <a:r>
              <a:rPr lang="en-US" dirty="0" err="1"/>
              <a:t>Petal.Width</a:t>
            </a:r>
            <a:r>
              <a:rPr lang="en-US" dirty="0"/>
              <a:t>),col=c('</a:t>
            </a:r>
            <a:r>
              <a:rPr lang="en-US" dirty="0" err="1"/>
              <a:t>blue','red','purple</a:t>
            </a:r>
            <a:r>
              <a:rPr lang="en-US" dirty="0"/>
              <a:t>')[Species])</a:t>
            </a:r>
          </a:p>
          <a:p>
            <a:r>
              <a:rPr lang="en-US" dirty="0"/>
              <a:t>lines(1:7,rep(1.8,7),col='black</a:t>
            </a:r>
            <a:r>
              <a:rPr lang="en-US" dirty="0" smtClean="0"/>
              <a:t>')</a:t>
            </a:r>
          </a:p>
          <a:p>
            <a:r>
              <a:rPr lang="en-US" dirty="0"/>
              <a:t>lines(rep(2.4,4),0:3,col='black</a:t>
            </a:r>
            <a:r>
              <a:rPr lang="en-US" dirty="0" smtClean="0"/>
              <a:t>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8" y="2205681"/>
            <a:ext cx="7291203" cy="465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43" y="88915"/>
            <a:ext cx="4267200" cy="27177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predSpecies</a:t>
            </a:r>
            <a:r>
              <a:rPr lang="en-US" dirty="0" smtClean="0"/>
              <a:t>=predict(</a:t>
            </a:r>
            <a:r>
              <a:rPr lang="en-US" dirty="0" err="1" smtClean="0"/>
              <a:t>iristree,newdata</a:t>
            </a:r>
            <a:r>
              <a:rPr lang="en-US" dirty="0" smtClean="0"/>
              <a:t>=</a:t>
            </a:r>
            <a:r>
              <a:rPr lang="en-US" dirty="0" err="1" smtClean="0"/>
              <a:t>iris,type</a:t>
            </a:r>
            <a:r>
              <a:rPr lang="en-US" dirty="0"/>
              <a:t>="class")</a:t>
            </a:r>
          </a:p>
          <a:p>
            <a:r>
              <a:rPr lang="en-US" dirty="0" err="1"/>
              <a:t>confusionmatrix</a:t>
            </a:r>
            <a:r>
              <a:rPr lang="en-US" dirty="0"/>
              <a:t>=table(</a:t>
            </a:r>
            <a:r>
              <a:rPr lang="en-US" dirty="0" err="1"/>
              <a:t>Species,predSpecies</a:t>
            </a:r>
            <a:r>
              <a:rPr lang="en-US" dirty="0"/>
              <a:t>)</a:t>
            </a:r>
          </a:p>
          <a:p>
            <a:r>
              <a:rPr lang="en-US" dirty="0" err="1"/>
              <a:t>confusionmatrix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3962400" cy="92092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32837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414019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1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447488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22366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622042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22669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21539"/>
              </p:ext>
            </p:extLst>
          </p:nvPr>
        </p:nvGraphicFramePr>
        <p:xfrm>
          <a:off x="523102" y="533400"/>
          <a:ext cx="3886200" cy="13716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3429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Confusion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Matrix</a:t>
                      </a:r>
                    </a:p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Predicted 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Class =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Class =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 =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 =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16850"/>
              </p:ext>
            </p:extLst>
          </p:nvPr>
        </p:nvGraphicFramePr>
        <p:xfrm>
          <a:off x="4800600" y="762000"/>
          <a:ext cx="411334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5" name="Equation" r:id="rId8" imgW="2247840" imgH="457200" progId="Equation.DSMT4">
                  <p:embed/>
                </p:oleObj>
              </mc:Choice>
              <mc:Fallback>
                <p:oleObj name="Equation" r:id="rId8" imgW="2247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762000"/>
                        <a:ext cx="4113347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389788"/>
              </p:ext>
            </p:extLst>
          </p:nvPr>
        </p:nvGraphicFramePr>
        <p:xfrm>
          <a:off x="1524000" y="2819400"/>
          <a:ext cx="607633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" name="Equation" r:id="rId10" imgW="3924000" imgH="1574640" progId="Equation.DSMT4">
                  <p:embed/>
                </p:oleObj>
              </mc:Choice>
              <mc:Fallback>
                <p:oleObj name="Equation" r:id="rId10" imgW="39240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000" y="2819400"/>
                        <a:ext cx="607633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4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2057400"/>
            <a:ext cx="3962400" cy="92092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679624"/>
              </p:ext>
            </p:extLst>
          </p:nvPr>
        </p:nvGraphicFramePr>
        <p:xfrm>
          <a:off x="6138562" y="462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8562" y="462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96169"/>
              </p:ext>
            </p:extLst>
          </p:nvPr>
        </p:nvGraphicFramePr>
        <p:xfrm>
          <a:off x="6138562" y="462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8562" y="462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9962" y="3625334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accuracy=sum(</a:t>
            </a:r>
            <a:r>
              <a:rPr lang="en-US" dirty="0" err="1" smtClean="0"/>
              <a:t>diag</a:t>
            </a:r>
            <a:r>
              <a:rPr lang="en-US" dirty="0" smtClean="0"/>
              <a:t>(</a:t>
            </a:r>
            <a:r>
              <a:rPr lang="en-US" dirty="0" err="1" smtClean="0"/>
              <a:t>confusionmatrix</a:t>
            </a:r>
            <a:r>
              <a:rPr lang="en-US" dirty="0" smtClean="0"/>
              <a:t>))/sum(</a:t>
            </a:r>
            <a:r>
              <a:rPr lang="en-US" dirty="0" err="1" smtClean="0"/>
              <a:t>confusionmatrix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accuracy is 96%</a:t>
            </a:r>
          </a:p>
          <a:p>
            <a:endParaRPr lang="en-US" dirty="0"/>
          </a:p>
          <a:p>
            <a:r>
              <a:rPr lang="en-US" dirty="0" smtClean="0"/>
              <a:t>Error rate is 4%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Accuracy for Iris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The party Package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library(party)</a:t>
            </a:r>
          </a:p>
          <a:p>
            <a:r>
              <a:rPr lang="en-US" dirty="0" smtClean="0"/>
              <a:t>iristree2=</a:t>
            </a:r>
            <a:r>
              <a:rPr lang="en-US" dirty="0" err="1" smtClean="0"/>
              <a:t>ctree</a:t>
            </a:r>
            <a:r>
              <a:rPr lang="en-US" dirty="0" smtClean="0"/>
              <a:t>(</a:t>
            </a:r>
            <a:r>
              <a:rPr lang="en-US" dirty="0" err="1" smtClean="0"/>
              <a:t>Species~.,data</a:t>
            </a:r>
            <a:r>
              <a:rPr lang="en-US" dirty="0" smtClean="0"/>
              <a:t>=iris)</a:t>
            </a:r>
          </a:p>
          <a:p>
            <a:r>
              <a:rPr lang="en-US" dirty="0" smtClean="0"/>
              <a:t>plot(iristree2)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5805488" cy="37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The party Package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plot(iristree2,type='simple')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43197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57" y="2273304"/>
            <a:ext cx="6110287" cy="38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816" y="21336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predSpecies</a:t>
            </a:r>
            <a:r>
              <a:rPr lang="en-US" dirty="0"/>
              <a:t>=predict(iristree2,newdata=iris)</a:t>
            </a:r>
          </a:p>
          <a:p>
            <a:r>
              <a:rPr lang="en-US" dirty="0" err="1"/>
              <a:t>confusionmatrix</a:t>
            </a:r>
            <a:r>
              <a:rPr lang="en-US" dirty="0"/>
              <a:t>=table(</a:t>
            </a:r>
            <a:r>
              <a:rPr lang="en-US" dirty="0" err="1"/>
              <a:t>Species,predSpecies</a:t>
            </a:r>
            <a:r>
              <a:rPr lang="en-US" dirty="0"/>
              <a:t>)</a:t>
            </a:r>
          </a:p>
          <a:p>
            <a:r>
              <a:rPr lang="en-US" dirty="0" err="1"/>
              <a:t>confusionmatrix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6" y="3660121"/>
            <a:ext cx="3115110" cy="724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Predictions with </a:t>
            </a:r>
            <a:r>
              <a:rPr lang="en-US" dirty="0" err="1" smtClean="0"/>
              <a:t>ctree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9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399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iristree3=</a:t>
            </a:r>
            <a:r>
              <a:rPr lang="en-US" dirty="0" err="1" smtClean="0"/>
              <a:t>ctree</a:t>
            </a:r>
            <a:r>
              <a:rPr lang="en-US" dirty="0" smtClean="0"/>
              <a:t>(</a:t>
            </a:r>
            <a:r>
              <a:rPr lang="en-US" dirty="0" err="1" smtClean="0"/>
              <a:t>Species~.,data</a:t>
            </a:r>
            <a:r>
              <a:rPr lang="en-US" dirty="0" smtClean="0"/>
              <a:t>=iris, controls=</a:t>
            </a:r>
            <a:r>
              <a:rPr lang="en-US" dirty="0" err="1" smtClean="0"/>
              <a:t>ctree_control</a:t>
            </a:r>
            <a:r>
              <a:rPr lang="en-US" dirty="0" smtClean="0"/>
              <a:t>(</a:t>
            </a:r>
            <a:r>
              <a:rPr lang="en-US" dirty="0" err="1" smtClean="0"/>
              <a:t>maxdepth</a:t>
            </a:r>
            <a:r>
              <a:rPr lang="en-US" dirty="0" smtClean="0"/>
              <a:t>=2))</a:t>
            </a:r>
          </a:p>
          <a:p>
            <a:r>
              <a:rPr lang="en-US" dirty="0" smtClean="0"/>
              <a:t>plot(iristree3)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57" y="2057400"/>
            <a:ext cx="6491287" cy="41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Training and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Training error, test error, and generalization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Underfitting</a:t>
            </a:r>
            <a:r>
              <a:rPr lang="en-US" sz="2800" dirty="0" smtClean="0"/>
              <a:t> and </a:t>
            </a:r>
            <a:r>
              <a:rPr lang="en-US" sz="2800" dirty="0" err="1" smtClean="0"/>
              <a:t>Overfitting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Confidence intervals and hypothesis tests for classification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18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90890"/>
              </p:ext>
            </p:extLst>
          </p:nvPr>
        </p:nvGraphicFramePr>
        <p:xfrm>
          <a:off x="304800" y="461963"/>
          <a:ext cx="345757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Document" r:id="rId4" imgW="5401790" imgH="6567304" progId="Word.Document.8">
                  <p:embed/>
                </p:oleObj>
              </mc:Choice>
              <mc:Fallback>
                <p:oleObj name="Document" r:id="rId4" imgW="5401790" imgH="6567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1963"/>
                        <a:ext cx="3457575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0" y="457200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Dependent variable </a:t>
            </a:r>
            <a:r>
              <a:rPr lang="en-US" i="1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:  Variable being predicted.</a:t>
            </a:r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Independent variables </a:t>
            </a:r>
            <a:r>
              <a:rPr lang="en-US" i="1" dirty="0" err="1" smtClean="0">
                <a:solidFill>
                  <a:srgbClr val="7030A0"/>
                </a:solidFill>
              </a:rPr>
              <a:t>X</a:t>
            </a:r>
            <a:r>
              <a:rPr lang="en-US" i="1" baseline="-25000" dirty="0" err="1" smtClean="0">
                <a:solidFill>
                  <a:srgbClr val="7030A0"/>
                </a:solidFill>
              </a:rPr>
              <a:t>j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:  </a:t>
            </a:r>
            <a:r>
              <a:rPr lang="en-US" dirty="0" smtClean="0"/>
              <a:t>Variables used to make predictions.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Dependent variable:  Response or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variables:  Predictors, explanatory variables, control variables, covariates, or input 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Training and Testing Sets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60" y="1905000"/>
            <a:ext cx="6068281" cy="45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31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Training and Testing Sets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1216" y="16764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 data into </a:t>
            </a:r>
            <a:r>
              <a:rPr lang="en-US" dirty="0" smtClean="0">
                <a:solidFill>
                  <a:srgbClr val="7030A0"/>
                </a:solidFill>
              </a:rPr>
              <a:t>training data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test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Training data</a:t>
            </a:r>
            <a:r>
              <a:rPr lang="en-US" dirty="0" smtClean="0"/>
              <a:t>:  used to construct classifier/</a:t>
            </a:r>
            <a:r>
              <a:rPr lang="en-US" dirty="0" err="1" smtClean="0"/>
              <a:t>statisical</a:t>
            </a:r>
            <a:r>
              <a:rPr lang="en-US" dirty="0" smtClean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Test data</a:t>
            </a:r>
            <a:r>
              <a:rPr lang="en-US" dirty="0" smtClean="0"/>
              <a:t>:  used to test classifier/model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 of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Training error rate</a:t>
            </a:r>
            <a:r>
              <a:rPr lang="en-US" dirty="0" smtClean="0"/>
              <a:t>:  error rate on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Generalization error rate</a:t>
            </a:r>
            <a:r>
              <a:rPr lang="en-US" dirty="0" smtClean="0"/>
              <a:t>:  error rate on </a:t>
            </a:r>
            <a:r>
              <a:rPr lang="en-US" dirty="0" smtClean="0">
                <a:solidFill>
                  <a:srgbClr val="7030A0"/>
                </a:solidFill>
              </a:rPr>
              <a:t>all </a:t>
            </a:r>
            <a:r>
              <a:rPr lang="en-US" dirty="0" err="1" smtClean="0">
                <a:solidFill>
                  <a:srgbClr val="7030A0"/>
                </a:solidFill>
              </a:rPr>
              <a:t>nontraining</a:t>
            </a:r>
            <a:r>
              <a:rPr lang="en-US" dirty="0" smtClean="0">
                <a:solidFill>
                  <a:srgbClr val="7030A0"/>
                </a:solidFill>
              </a:rPr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Test error rate</a:t>
            </a:r>
            <a:r>
              <a:rPr lang="en-US" dirty="0" smtClean="0"/>
              <a:t>:  error rate on test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Generalization error is most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test error to estimate generalization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Entire process is called </a:t>
            </a:r>
            <a:r>
              <a:rPr lang="en-US" dirty="0" smtClean="0">
                <a:solidFill>
                  <a:srgbClr val="7030A0"/>
                </a:solidFill>
              </a:rPr>
              <a:t>cross-validation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09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93" y="1219200"/>
            <a:ext cx="5743575" cy="4876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82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40811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30% training data and 70% test data.</a:t>
            </a:r>
          </a:p>
          <a:p>
            <a:endParaRPr lang="en-US" dirty="0" smtClean="0"/>
          </a:p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~.,data</a:t>
            </a:r>
            <a:r>
              <a:rPr lang="en-US" dirty="0"/>
              <a:t>=</a:t>
            </a:r>
            <a:r>
              <a:rPr lang="en-US" dirty="0" err="1"/>
              <a:t>traindata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fancyRpartPlot</a:t>
            </a:r>
            <a:r>
              <a:rPr lang="en-US" dirty="0"/>
              <a:t>(</a:t>
            </a:r>
            <a:r>
              <a:rPr lang="en-US" dirty="0" err="1"/>
              <a:t>extree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extree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4397424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2211526"/>
            <a:ext cx="5005388" cy="4250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838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accuracy = 79%</a:t>
            </a:r>
          </a:p>
          <a:p>
            <a:endParaRPr lang="en-US" dirty="0"/>
          </a:p>
          <a:p>
            <a:r>
              <a:rPr lang="en-US" dirty="0" smtClean="0"/>
              <a:t>Training error = 21%</a:t>
            </a:r>
          </a:p>
          <a:p>
            <a:r>
              <a:rPr lang="en-US" dirty="0" smtClean="0"/>
              <a:t>Testing error = 29%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8519" y="584903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dim(</a:t>
            </a:r>
            <a:r>
              <a:rPr lang="en-US" dirty="0" err="1"/>
              <a:t>extree$frame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Tells us there are 27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33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86" y="2771856"/>
            <a:ext cx="2957428" cy="2894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57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Training </a:t>
            </a:r>
            <a:r>
              <a:rPr lang="en-US" dirty="0"/>
              <a:t>error = 40</a:t>
            </a:r>
            <a:r>
              <a:rPr lang="en-US" dirty="0" smtClean="0"/>
              <a:t>%</a:t>
            </a:r>
          </a:p>
          <a:p>
            <a:r>
              <a:rPr lang="en-US" dirty="0" smtClean="0"/>
              <a:t>Testing error = 40%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46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control=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maxdepth</a:t>
            </a:r>
            <a:r>
              <a:rPr lang="en-US" dirty="0"/>
              <a:t>=1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36%</a:t>
            </a:r>
          </a:p>
          <a:p>
            <a:r>
              <a:rPr lang="en-US" dirty="0" smtClean="0"/>
              <a:t>Testing error = 39%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3180953" cy="305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8171"/>
            <a:ext cx="4307681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22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</a:t>
            </a:r>
            <a:r>
              <a:rPr lang="en-US" dirty="0" smtClean="0"/>
              <a:t>control=</a:t>
            </a:r>
            <a:r>
              <a:rPr lang="en-US" dirty="0" err="1" smtClean="0"/>
              <a:t>rpart.control</a:t>
            </a:r>
            <a:r>
              <a:rPr lang="en-US" dirty="0" smtClean="0"/>
              <a:t>(</a:t>
            </a:r>
            <a:r>
              <a:rPr lang="en-US" dirty="0" err="1" smtClean="0"/>
              <a:t>maxdepth</a:t>
            </a:r>
            <a:r>
              <a:rPr lang="en-US" dirty="0" smtClean="0"/>
              <a:t>=2))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30%</a:t>
            </a:r>
          </a:p>
          <a:p>
            <a:r>
              <a:rPr lang="en-US" dirty="0" smtClean="0"/>
              <a:t>Testing error = 34%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6" y="1678124"/>
            <a:ext cx="5743575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28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</a:t>
            </a:r>
            <a:r>
              <a:rPr lang="en-US" dirty="0" smtClean="0"/>
              <a:t>control=</a:t>
            </a:r>
            <a:r>
              <a:rPr lang="en-US" dirty="0" err="1" smtClean="0"/>
              <a:t>rpart.control</a:t>
            </a:r>
            <a:r>
              <a:rPr lang="en-US" dirty="0" smtClean="0"/>
              <a:t>(</a:t>
            </a:r>
            <a:r>
              <a:rPr lang="en-US" dirty="0" err="1" smtClean="0"/>
              <a:t>maxdepth</a:t>
            </a:r>
            <a:r>
              <a:rPr lang="en-US" dirty="0" smtClean="0"/>
              <a:t>=4))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28%</a:t>
            </a:r>
          </a:p>
          <a:p>
            <a:r>
              <a:rPr lang="en-US" dirty="0" smtClean="0"/>
              <a:t>Testing error = 34%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6" y="1678124"/>
            <a:ext cx="5743574" cy="48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19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</a:t>
            </a:r>
            <a:r>
              <a:rPr lang="en-US" dirty="0" smtClean="0"/>
              <a:t>control=</a:t>
            </a:r>
            <a:r>
              <a:rPr lang="en-US" dirty="0" err="1" smtClean="0"/>
              <a:t>rpart.control</a:t>
            </a:r>
            <a:r>
              <a:rPr lang="en-US" dirty="0" smtClean="0"/>
              <a:t>(</a:t>
            </a:r>
            <a:r>
              <a:rPr lang="en-US" dirty="0" err="1" smtClean="0"/>
              <a:t>maxdepth</a:t>
            </a:r>
            <a:r>
              <a:rPr lang="en-US" dirty="0" smtClean="0"/>
              <a:t>=5))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24%</a:t>
            </a:r>
          </a:p>
          <a:p>
            <a:r>
              <a:rPr lang="en-US" dirty="0" smtClean="0"/>
              <a:t>Testing error = 30%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6" y="1678124"/>
            <a:ext cx="5743574" cy="4876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5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</a:t>
            </a:r>
            <a:r>
              <a:rPr lang="en-US" dirty="0" smtClean="0"/>
              <a:t>control=</a:t>
            </a:r>
            <a:r>
              <a:rPr lang="en-US" dirty="0" err="1" smtClean="0"/>
              <a:t>rpart.control</a:t>
            </a:r>
            <a:r>
              <a:rPr lang="en-US" dirty="0" smtClean="0"/>
              <a:t>(</a:t>
            </a:r>
            <a:r>
              <a:rPr lang="en-US" dirty="0" err="1" smtClean="0"/>
              <a:t>maxdepth</a:t>
            </a:r>
            <a:r>
              <a:rPr lang="en-US" dirty="0" smtClean="0"/>
              <a:t>=6))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21%</a:t>
            </a:r>
          </a:p>
          <a:p>
            <a:r>
              <a:rPr lang="en-US" dirty="0" smtClean="0"/>
              <a:t>Testing error = 29%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6" y="1678124"/>
            <a:ext cx="5743573" cy="4876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4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7357"/>
              </p:ext>
            </p:extLst>
          </p:nvPr>
        </p:nvGraphicFramePr>
        <p:xfrm>
          <a:off x="304800" y="461963"/>
          <a:ext cx="345757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Document" r:id="rId4" imgW="5401790" imgH="6567304" progId="Word.Document.8">
                  <p:embed/>
                </p:oleObj>
              </mc:Choice>
              <mc:Fallback>
                <p:oleObj name="Document" r:id="rId4" imgW="5401790" imgH="6567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1963"/>
                        <a:ext cx="3457575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0" y="457200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Nominal variable</a:t>
            </a:r>
            <a:r>
              <a:rPr lang="en-US" dirty="0" smtClean="0"/>
              <a:t>:  Values are names or categories with no ordinal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  Eye color, gender, refund, marital status, tax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Ordinal variable:  </a:t>
            </a:r>
            <a:r>
              <a:rPr lang="en-US" dirty="0" smtClean="0"/>
              <a:t>Values are names or categories with an ordinal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  T-shirt size (small, medium, large) or grade in a class (A, B, C, D, 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Binary/Dichotomous variable</a:t>
            </a:r>
            <a:r>
              <a:rPr lang="en-US" dirty="0" smtClean="0"/>
              <a:t>:  Only two possible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  Refund and tax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Categorical/qualitative variable</a:t>
            </a:r>
            <a:r>
              <a:rPr lang="en-US" dirty="0" smtClean="0"/>
              <a:t>:  Term that includes all nominal and ordinal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Quantitative variable</a:t>
            </a:r>
            <a:r>
              <a:rPr lang="en-US" dirty="0" smtClean="0"/>
              <a:t>:  Variable with numerical values for which meaningful arithmetic operations can be applied.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  Blood pressure, cholesterol, taxable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6" y="1678124"/>
            <a:ext cx="5743573" cy="4876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572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control=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minsplit</a:t>
            </a:r>
            <a:r>
              <a:rPr lang="en-US" dirty="0"/>
              <a:t>=1,cp=0.004))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Default value of </a:t>
            </a:r>
            <a:r>
              <a:rPr lang="en-US" dirty="0" err="1" smtClean="0"/>
              <a:t>cp</a:t>
            </a:r>
            <a:r>
              <a:rPr lang="en-US" dirty="0"/>
              <a:t> </a:t>
            </a:r>
            <a:r>
              <a:rPr lang="en-US" dirty="0" smtClean="0"/>
              <a:t>is 0.01</a:t>
            </a:r>
          </a:p>
          <a:p>
            <a:r>
              <a:rPr lang="en-US" dirty="0" smtClean="0"/>
              <a:t>Lower values of </a:t>
            </a:r>
            <a:r>
              <a:rPr lang="en-US" dirty="0" err="1" smtClean="0"/>
              <a:t>cp</a:t>
            </a:r>
            <a:r>
              <a:rPr lang="en-US" dirty="0" smtClean="0"/>
              <a:t> make tree more complex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16%</a:t>
            </a:r>
          </a:p>
          <a:p>
            <a:r>
              <a:rPr lang="en-US" dirty="0" smtClean="0"/>
              <a:t>Testing error = 30%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81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6" y="1678124"/>
            <a:ext cx="5743572" cy="4876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572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</a:t>
            </a:r>
            <a:r>
              <a:rPr lang="en-US" dirty="0" smtClean="0"/>
              <a:t>control=</a:t>
            </a:r>
            <a:r>
              <a:rPr lang="en-US" dirty="0" err="1" smtClean="0"/>
              <a:t>rpart.control</a:t>
            </a:r>
            <a:r>
              <a:rPr lang="en-US" dirty="0" smtClean="0"/>
              <a:t>(</a:t>
            </a:r>
            <a:r>
              <a:rPr lang="en-US" dirty="0" err="1" smtClean="0"/>
              <a:t>minsplit</a:t>
            </a:r>
            <a:r>
              <a:rPr lang="en-US" dirty="0" smtClean="0"/>
              <a:t>=1,cp=0.0025))</a:t>
            </a:r>
          </a:p>
          <a:p>
            <a:endParaRPr lang="en-US" dirty="0" smtClean="0"/>
          </a:p>
          <a:p>
            <a:r>
              <a:rPr lang="en-US" dirty="0" smtClean="0"/>
              <a:t>Default value of </a:t>
            </a:r>
            <a:r>
              <a:rPr lang="en-US" dirty="0" err="1" smtClean="0"/>
              <a:t>cp</a:t>
            </a:r>
            <a:r>
              <a:rPr lang="en-US" dirty="0"/>
              <a:t> </a:t>
            </a:r>
            <a:r>
              <a:rPr lang="en-US" dirty="0" smtClean="0"/>
              <a:t>is 0.01</a:t>
            </a:r>
          </a:p>
          <a:p>
            <a:r>
              <a:rPr lang="en-US" dirty="0" smtClean="0"/>
              <a:t>Lower values of </a:t>
            </a:r>
            <a:r>
              <a:rPr lang="en-US" dirty="0" err="1" smtClean="0"/>
              <a:t>cp</a:t>
            </a:r>
            <a:r>
              <a:rPr lang="en-US" dirty="0" smtClean="0"/>
              <a:t> make tree more complex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9%</a:t>
            </a:r>
          </a:p>
          <a:p>
            <a:r>
              <a:rPr lang="en-US" dirty="0" smtClean="0"/>
              <a:t>Testing error = 31%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195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76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6" y="1678124"/>
            <a:ext cx="5743572" cy="4876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572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</a:t>
            </a:r>
            <a:r>
              <a:rPr lang="en-US" dirty="0" smtClean="0"/>
              <a:t>control=</a:t>
            </a:r>
            <a:r>
              <a:rPr lang="en-US" dirty="0" err="1" smtClean="0"/>
              <a:t>rpart.control</a:t>
            </a:r>
            <a:r>
              <a:rPr lang="en-US" dirty="0" smtClean="0"/>
              <a:t>(</a:t>
            </a:r>
            <a:r>
              <a:rPr lang="en-US" dirty="0" err="1" smtClean="0"/>
              <a:t>minsplit</a:t>
            </a:r>
            <a:r>
              <a:rPr lang="en-US" dirty="0" smtClean="0"/>
              <a:t>=1,cp=0.0015))</a:t>
            </a:r>
          </a:p>
          <a:p>
            <a:endParaRPr lang="en-US" dirty="0" smtClean="0"/>
          </a:p>
          <a:p>
            <a:r>
              <a:rPr lang="en-US" dirty="0" smtClean="0"/>
              <a:t>Default value of </a:t>
            </a:r>
            <a:r>
              <a:rPr lang="en-US" dirty="0" err="1" smtClean="0"/>
              <a:t>cp</a:t>
            </a:r>
            <a:r>
              <a:rPr lang="en-US" dirty="0"/>
              <a:t> </a:t>
            </a:r>
            <a:r>
              <a:rPr lang="en-US" dirty="0" smtClean="0"/>
              <a:t>is 0.01</a:t>
            </a:r>
          </a:p>
          <a:p>
            <a:r>
              <a:rPr lang="en-US" dirty="0" smtClean="0"/>
              <a:t>Lower values of </a:t>
            </a:r>
            <a:r>
              <a:rPr lang="en-US" dirty="0" err="1" smtClean="0"/>
              <a:t>cp</a:t>
            </a:r>
            <a:r>
              <a:rPr lang="en-US" dirty="0" smtClean="0"/>
              <a:t> make tree more complex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6%</a:t>
            </a:r>
          </a:p>
          <a:p>
            <a:r>
              <a:rPr lang="en-US" dirty="0" smtClean="0"/>
              <a:t>Testing error = 33%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269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6" y="1678124"/>
            <a:ext cx="5743571" cy="4876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572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extree</a:t>
            </a:r>
            <a:r>
              <a:rPr lang="en-US" dirty="0" smtClean="0"/>
              <a:t>=</a:t>
            </a:r>
            <a:r>
              <a:rPr lang="en-US" dirty="0" err="1" smtClean="0"/>
              <a:t>rpart</a:t>
            </a:r>
            <a:r>
              <a:rPr lang="en-US" dirty="0" smtClean="0"/>
              <a:t>(</a:t>
            </a:r>
            <a:r>
              <a:rPr lang="en-US" dirty="0" err="1" smtClean="0"/>
              <a:t>class</a:t>
            </a:r>
            <a:r>
              <a:rPr lang="en-US" dirty="0" err="1"/>
              <a:t>~.,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traindata</a:t>
            </a:r>
            <a:r>
              <a:rPr lang="en-US" dirty="0"/>
              <a:t>, </a:t>
            </a:r>
            <a:r>
              <a:rPr lang="en-US" dirty="0" smtClean="0"/>
              <a:t>control=</a:t>
            </a:r>
            <a:r>
              <a:rPr lang="en-US" dirty="0" err="1" smtClean="0"/>
              <a:t>rpart.control</a:t>
            </a:r>
            <a:r>
              <a:rPr lang="en-US" dirty="0" smtClean="0"/>
              <a:t>(</a:t>
            </a:r>
            <a:r>
              <a:rPr lang="en-US" dirty="0" err="1" smtClean="0"/>
              <a:t>minsplit</a:t>
            </a:r>
            <a:r>
              <a:rPr lang="en-US" dirty="0" smtClean="0"/>
              <a:t>=1,cp=0))</a:t>
            </a:r>
          </a:p>
          <a:p>
            <a:endParaRPr lang="en-US" dirty="0" smtClean="0"/>
          </a:p>
          <a:p>
            <a:r>
              <a:rPr lang="en-US" dirty="0" smtClean="0"/>
              <a:t>Default value of </a:t>
            </a:r>
            <a:r>
              <a:rPr lang="en-US" dirty="0" err="1" smtClean="0"/>
              <a:t>cp</a:t>
            </a:r>
            <a:r>
              <a:rPr lang="en-US" dirty="0"/>
              <a:t> </a:t>
            </a:r>
            <a:r>
              <a:rPr lang="en-US" dirty="0" smtClean="0"/>
              <a:t>is 0.01</a:t>
            </a:r>
          </a:p>
          <a:p>
            <a:r>
              <a:rPr lang="en-US" dirty="0" smtClean="0"/>
              <a:t>Lower values of </a:t>
            </a:r>
            <a:r>
              <a:rPr lang="en-US" dirty="0" err="1" smtClean="0"/>
              <a:t>cp</a:t>
            </a:r>
            <a:r>
              <a:rPr lang="en-US" dirty="0" smtClean="0"/>
              <a:t> make tree more complex</a:t>
            </a:r>
          </a:p>
          <a:p>
            <a:endParaRPr lang="en-US" dirty="0"/>
          </a:p>
          <a:p>
            <a:r>
              <a:rPr lang="en-US" dirty="0"/>
              <a:t>Training error = </a:t>
            </a:r>
            <a:r>
              <a:rPr lang="en-US" dirty="0" smtClean="0"/>
              <a:t>0%</a:t>
            </a:r>
          </a:p>
          <a:p>
            <a:r>
              <a:rPr lang="en-US" dirty="0" smtClean="0"/>
              <a:t>Testing error = 34%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81450" y="6096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477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73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990600"/>
            <a:ext cx="5743575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3810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5778" y="2590800"/>
            <a:ext cx="13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75C9D"/>
                </a:solidFill>
              </a:rPr>
              <a:t>Testing Error</a:t>
            </a:r>
            <a:endParaRPr lang="en-US" dirty="0">
              <a:solidFill>
                <a:srgbClr val="275C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12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Underfitting</a:t>
            </a:r>
            <a:r>
              <a:rPr lang="en-US" dirty="0" smtClean="0"/>
              <a:t> and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86000"/>
            <a:ext cx="46227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</a:rPr>
              <a:t>Underfitting</a:t>
            </a:r>
            <a:r>
              <a:rPr lang="en-US" dirty="0" smtClean="0"/>
              <a:t>:   Model is not complex enough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training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generalization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</a:rPr>
              <a:t>Overfitting</a:t>
            </a:r>
            <a:r>
              <a:rPr lang="en-US" dirty="0" smtClean="0"/>
              <a:t>:  Model is too 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training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generalization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66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Linear Regression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5743575" cy="48768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54022"/>
              </p:ext>
            </p:extLst>
          </p:nvPr>
        </p:nvGraphicFramePr>
        <p:xfrm>
          <a:off x="6345799" y="2362200"/>
          <a:ext cx="2341001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4" imgW="1346040" imgH="431640" progId="Equation.DSMT4">
                  <p:embed/>
                </p:oleObj>
              </mc:Choice>
              <mc:Fallback>
                <p:oleObj name="Equation" r:id="rId4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5799" y="2362200"/>
                        <a:ext cx="2341001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3175" y="3657600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error = 0.0129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957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Linear Regression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5743574" cy="48768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351868"/>
              </p:ext>
            </p:extLst>
          </p:nvPr>
        </p:nvGraphicFramePr>
        <p:xfrm>
          <a:off x="6345799" y="2362200"/>
          <a:ext cx="2341001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4" imgW="1346040" imgH="431640" progId="Equation.DSMT4">
                  <p:embed/>
                </p:oleObj>
              </mc:Choice>
              <mc:Fallback>
                <p:oleObj name="Equation" r:id="rId4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5799" y="2362200"/>
                        <a:ext cx="2341001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3175" y="3657600"/>
            <a:ext cx="271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error = 0.0129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error = 0.00640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07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Linear Regression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5743574" cy="48768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50440"/>
              </p:ext>
            </p:extLst>
          </p:nvPr>
        </p:nvGraphicFramePr>
        <p:xfrm>
          <a:off x="6345799" y="2362200"/>
          <a:ext cx="2341001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4" imgW="1346040" imgH="431640" progId="Equation.DSMT4">
                  <p:embed/>
                </p:oleObj>
              </mc:Choice>
              <mc:Fallback>
                <p:oleObj name="Equation" r:id="rId4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5799" y="2362200"/>
                        <a:ext cx="2341001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3175" y="3657600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error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05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Linear Regression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5743574" cy="4876799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621379"/>
              </p:ext>
            </p:extLst>
          </p:nvPr>
        </p:nvGraphicFramePr>
        <p:xfrm>
          <a:off x="6345799" y="2362200"/>
          <a:ext cx="2341001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4" imgW="1346040" imgH="431640" progId="Equation.DSMT4">
                  <p:embed/>
                </p:oleObj>
              </mc:Choice>
              <mc:Fallback>
                <p:oleObj name="Equation" r:id="rId4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5799" y="2362200"/>
                        <a:ext cx="2341001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3175" y="3657600"/>
            <a:ext cx="271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error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error = 50458.33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36433"/>
              </p:ext>
            </p:extLst>
          </p:nvPr>
        </p:nvGraphicFramePr>
        <p:xfrm>
          <a:off x="304800" y="461963"/>
          <a:ext cx="345757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Document" r:id="rId4" imgW="5401790" imgH="6567304" progId="Word.Document.8">
                  <p:embed/>
                </p:oleObj>
              </mc:Choice>
              <mc:Fallback>
                <p:oleObj name="Document" r:id="rId4" imgW="5401790" imgH="6567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1963"/>
                        <a:ext cx="3457575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0" y="457200"/>
            <a:ext cx="533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Regression</a:t>
            </a:r>
            <a:r>
              <a:rPr lang="en-US" dirty="0"/>
              <a:t>:  Determining or predicting the value of a </a:t>
            </a:r>
            <a:r>
              <a:rPr lang="en-US" dirty="0">
                <a:solidFill>
                  <a:srgbClr val="7030A0"/>
                </a:solidFill>
              </a:rPr>
              <a:t>quantitative</a:t>
            </a:r>
            <a:r>
              <a:rPr lang="en-US" dirty="0"/>
              <a:t> variable using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Classification</a:t>
            </a:r>
            <a:r>
              <a:rPr lang="en-US" dirty="0" smtClean="0"/>
              <a:t>:  Determining or predicting the value of a </a:t>
            </a:r>
            <a:r>
              <a:rPr lang="en-US" dirty="0" smtClean="0">
                <a:solidFill>
                  <a:srgbClr val="7030A0"/>
                </a:solidFill>
              </a:rPr>
              <a:t>categorical </a:t>
            </a:r>
            <a:r>
              <a:rPr lang="en-US" dirty="0" smtClean="0"/>
              <a:t>variable using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Classifying tumors as benign or malignant.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Classifying credit card transactions as legitimate or fraudulent.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Classifying secondary structures of protein as alpha-helix, beta-sheet, or random coil.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Classifying a user of a website as a real person or a bot.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Predicting whether a student will be retained/academically successful at a university.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44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Occam's Razor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137" y="2362200"/>
            <a:ext cx="5371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Occam's Razor/Principle of Parsimony:</a:t>
            </a:r>
          </a:p>
          <a:p>
            <a:endParaRPr lang="en-US" dirty="0"/>
          </a:p>
          <a:p>
            <a:r>
              <a:rPr lang="en-US" dirty="0" smtClean="0"/>
              <a:t>Simpler models are preferred to more complex models,</a:t>
            </a:r>
          </a:p>
          <a:p>
            <a:r>
              <a:rPr lang="en-US" dirty="0" smtClean="0"/>
              <a:t>all other things being equal.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084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Confidence Interval for </a:t>
            </a:r>
          </a:p>
          <a:p>
            <a:r>
              <a:rPr lang="en-US" dirty="0" smtClean="0"/>
              <a:t>Classification Accuracy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4513"/>
              </p:ext>
            </p:extLst>
          </p:nvPr>
        </p:nvGraphicFramePr>
        <p:xfrm>
          <a:off x="914400" y="1676400"/>
          <a:ext cx="3556000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3" imgW="2438280" imgH="2108160" progId="Equation.DSMT4">
                  <p:embed/>
                </p:oleObj>
              </mc:Choice>
              <mc:Fallback>
                <p:oleObj name="Equation" r:id="rId3" imgW="243828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3556000" cy="307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97680"/>
              </p:ext>
            </p:extLst>
          </p:nvPr>
        </p:nvGraphicFramePr>
        <p:xfrm>
          <a:off x="914400" y="5181600"/>
          <a:ext cx="3008901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5" imgW="2082600" imgH="888840" progId="Equation.DSMT4">
                  <p:embed/>
                </p:oleObj>
              </mc:Choice>
              <mc:Fallback>
                <p:oleObj name="Equation" r:id="rId5" imgW="2082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5181600"/>
                        <a:ext cx="3008901" cy="128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61096"/>
              </p:ext>
            </p:extLst>
          </p:nvPr>
        </p:nvGraphicFramePr>
        <p:xfrm>
          <a:off x="4648200" y="4495800"/>
          <a:ext cx="37607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7" imgW="2209680" imgH="203040" progId="Equation.DSMT4">
                  <p:embed/>
                </p:oleObj>
              </mc:Choice>
              <mc:Fallback>
                <p:oleObj name="Equation" r:id="rId7" imgW="220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4495800"/>
                        <a:ext cx="3760787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86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17638"/>
            <a:ext cx="3276600" cy="278212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Confidence Interval for Example Data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41986"/>
              </p:ext>
            </p:extLst>
          </p:nvPr>
        </p:nvGraphicFramePr>
        <p:xfrm>
          <a:off x="914400" y="1676400"/>
          <a:ext cx="4389438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4" imgW="3009600" imgH="2108160" progId="Equation.DSMT4">
                  <p:embed/>
                </p:oleObj>
              </mc:Choice>
              <mc:Fallback>
                <p:oleObj name="Equation" r:id="rId4" imgW="300960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4389438" cy="307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57416"/>
              </p:ext>
            </p:extLst>
          </p:nvPr>
        </p:nvGraphicFramePr>
        <p:xfrm>
          <a:off x="914400" y="5181600"/>
          <a:ext cx="3008901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6" imgW="2082600" imgH="888840" progId="Equation.DSMT4">
                  <p:embed/>
                </p:oleObj>
              </mc:Choice>
              <mc:Fallback>
                <p:oleObj name="Equation" r:id="rId6" imgW="2082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5181600"/>
                        <a:ext cx="3008901" cy="128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0" y="4343400"/>
            <a:ext cx="1721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(0.6888, 0.7276)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(0.6891, 0.7280)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7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Exact Binomial Confidence Interval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874963"/>
              </p:ext>
            </p:extLst>
          </p:nvPr>
        </p:nvGraphicFramePr>
        <p:xfrm>
          <a:off x="838200" y="1828800"/>
          <a:ext cx="419258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2463480" imgH="660240" progId="Equation.DSMT4">
                  <p:embed/>
                </p:oleObj>
              </mc:Choice>
              <mc:Fallback>
                <p:oleObj name="Equation" r:id="rId3" imgW="246348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419258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360817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binom.test</a:t>
            </a:r>
            <a:r>
              <a:rPr lang="en-US" dirty="0" smtClean="0"/>
              <a:t>(1488,2100)</a:t>
            </a:r>
          </a:p>
          <a:p>
            <a:endParaRPr lang="en-US" dirty="0"/>
          </a:p>
          <a:p>
            <a:r>
              <a:rPr lang="en-US" dirty="0" smtClean="0"/>
              <a:t>(0.6886, 0.7279)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38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Comparing Two Classifiers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62213"/>
              </p:ext>
            </p:extLst>
          </p:nvPr>
        </p:nvGraphicFramePr>
        <p:xfrm>
          <a:off x="1409700" y="1905000"/>
          <a:ext cx="632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81200"/>
                <a:gridCol w="21336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Classifier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Correct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Classifier 2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 1 Correct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 1 Incorrect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55486"/>
              </p:ext>
            </p:extLst>
          </p:nvPr>
        </p:nvGraphicFramePr>
        <p:xfrm>
          <a:off x="1371600" y="3581400"/>
          <a:ext cx="3618896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3" imgW="2234880" imgH="1600200" progId="Equation.DSMT4">
                  <p:embed/>
                </p:oleObj>
              </mc:Choice>
              <mc:Fallback>
                <p:oleObj name="Equation" r:id="rId3" imgW="223488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581400"/>
                        <a:ext cx="3618896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3810000"/>
            <a:ext cx="354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c, and d </a:t>
            </a:r>
          </a:p>
          <a:p>
            <a:r>
              <a:rPr lang="en-US" dirty="0" smtClean="0"/>
              <a:t>Number of records in each category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38800" y="3124200"/>
            <a:ext cx="3810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01370"/>
              </p:ext>
            </p:extLst>
          </p:nvPr>
        </p:nvGraphicFramePr>
        <p:xfrm>
          <a:off x="5517292" y="4876800"/>
          <a:ext cx="2152651" cy="36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5" imgW="1206360" imgH="203040" progId="Equation.DSMT4">
                  <p:embed/>
                </p:oleObj>
              </mc:Choice>
              <mc:Fallback>
                <p:oleObj name="Equation" r:id="rId5" imgW="1206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7292" y="4876800"/>
                        <a:ext cx="2152651" cy="362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794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Exact </a:t>
            </a:r>
            <a:r>
              <a:rPr lang="en-US" dirty="0" err="1" smtClean="0"/>
              <a:t>McNemar</a:t>
            </a:r>
            <a:r>
              <a:rPr lang="en-US" dirty="0" smtClean="0"/>
              <a:t> Test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497593"/>
              </p:ext>
            </p:extLst>
          </p:nvPr>
        </p:nvGraphicFramePr>
        <p:xfrm>
          <a:off x="914400" y="1828800"/>
          <a:ext cx="28527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1676160" imgH="660240" progId="Equation.DSMT4">
                  <p:embed/>
                </p:oleObj>
              </mc:Choice>
              <mc:Fallback>
                <p:oleObj name="Equation" r:id="rId3" imgW="16761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28527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3608172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library(exact2x2)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mcnemar.exact</a:t>
            </a:r>
            <a:r>
              <a:rPr lang="en-US" dirty="0" smtClean="0"/>
              <a:t>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13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5" y="1689524"/>
            <a:ext cx="7948711" cy="42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130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Types of Cross-validation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752600"/>
            <a:ext cx="5486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Leave-one-out CV</a:t>
            </a:r>
            <a:r>
              <a:rPr lang="en-US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that record as a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all other records as a training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Afterwards, average all accuracies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(Equivalent to </a:t>
            </a:r>
            <a:r>
              <a:rPr lang="en-US" i="1" dirty="0" smtClean="0"/>
              <a:t>K</a:t>
            </a:r>
            <a:r>
              <a:rPr lang="en-US" dirty="0" smtClean="0"/>
              <a:t>-fold CV with </a:t>
            </a:r>
            <a:r>
              <a:rPr lang="en-US" i="1" dirty="0" smtClean="0"/>
              <a:t>K = 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Delete-</a:t>
            </a:r>
            <a:r>
              <a:rPr lang="en-US" i="1" dirty="0" smtClean="0">
                <a:solidFill>
                  <a:srgbClr val="7030A0"/>
                </a:solidFill>
              </a:rPr>
              <a:t>d</a:t>
            </a:r>
            <a:r>
              <a:rPr lang="en-US" dirty="0" smtClean="0">
                <a:solidFill>
                  <a:srgbClr val="7030A0"/>
                </a:solidFill>
              </a:rPr>
              <a:t> CV</a:t>
            </a:r>
            <a:r>
              <a:rPr lang="en-US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the following </a:t>
            </a:r>
            <a:r>
              <a:rPr lang="en-US" i="1" dirty="0" smtClean="0"/>
              <a:t>m</a:t>
            </a:r>
            <a:r>
              <a:rPr lang="en-US" dirty="0" smtClean="0"/>
              <a:t> times: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select </a:t>
            </a:r>
            <a:r>
              <a:rPr lang="en-US" i="1" dirty="0" smtClean="0"/>
              <a:t>d</a:t>
            </a:r>
            <a:r>
              <a:rPr lang="en-US" dirty="0" smtClean="0"/>
              <a:t>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those </a:t>
            </a:r>
            <a:r>
              <a:rPr lang="en-US" i="1" dirty="0" smtClean="0"/>
              <a:t>d</a:t>
            </a:r>
            <a:r>
              <a:rPr lang="en-US" dirty="0" smtClean="0"/>
              <a:t> records as a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all other records as a training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Afterwards, average all </a:t>
            </a:r>
            <a:r>
              <a:rPr lang="en-US" dirty="0" smtClean="0"/>
              <a:t>accuracies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39746" y="3200400"/>
            <a:ext cx="2347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n </a:t>
            </a:r>
            <a:r>
              <a:rPr lang="en-US" dirty="0" smtClean="0">
                <a:solidFill>
                  <a:srgbClr val="7030A0"/>
                </a:solidFill>
              </a:rPr>
              <a:t>= Number of records </a:t>
            </a:r>
          </a:p>
          <a:p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smtClean="0">
                <a:solidFill>
                  <a:srgbClr val="7030A0"/>
                </a:solidFill>
              </a:rPr>
              <a:t>      </a:t>
            </a:r>
            <a:r>
              <a:rPr lang="en-US" dirty="0" smtClean="0">
                <a:solidFill>
                  <a:srgbClr val="7030A0"/>
                </a:solidFill>
              </a:rPr>
              <a:t>in original data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06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Types of Cross-validation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7526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Bootstrap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the following </a:t>
            </a:r>
            <a:r>
              <a:rPr lang="en-US" i="1" dirty="0" smtClean="0"/>
              <a:t>b</a:t>
            </a:r>
            <a:r>
              <a:rPr lang="en-US" dirty="0" smtClean="0"/>
              <a:t> times: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select </a:t>
            </a:r>
            <a:r>
              <a:rPr lang="en-US" i="1" dirty="0" smtClean="0"/>
              <a:t>n </a:t>
            </a:r>
            <a:r>
              <a:rPr lang="en-US" dirty="0" smtClean="0"/>
              <a:t>records </a:t>
            </a:r>
            <a:r>
              <a:rPr lang="en-US" dirty="0" smtClean="0">
                <a:solidFill>
                  <a:srgbClr val="7030A0"/>
                </a:solidFill>
              </a:rPr>
              <a:t>with replacement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those </a:t>
            </a:r>
            <a:r>
              <a:rPr lang="en-US" i="1" dirty="0" smtClean="0"/>
              <a:t>n</a:t>
            </a:r>
            <a:r>
              <a:rPr lang="en-US" dirty="0" smtClean="0"/>
              <a:t> records as a </a:t>
            </a:r>
            <a:r>
              <a:rPr lang="en-US" dirty="0" smtClean="0"/>
              <a:t>training </a:t>
            </a:r>
            <a:r>
              <a:rPr lang="en-US" dirty="0" smtClean="0"/>
              <a:t>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all other records as a </a:t>
            </a:r>
            <a:r>
              <a:rPr lang="en-US" dirty="0" smtClean="0"/>
              <a:t>test </a:t>
            </a:r>
            <a:r>
              <a:rPr lang="en-US" dirty="0" smtClean="0"/>
              <a:t>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Afterwards, average all </a:t>
            </a:r>
            <a:r>
              <a:rPr lang="en-US" dirty="0" smtClean="0"/>
              <a:t>accuracies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39746" y="3200400"/>
            <a:ext cx="2347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n </a:t>
            </a:r>
            <a:r>
              <a:rPr lang="en-US" dirty="0" smtClean="0">
                <a:solidFill>
                  <a:srgbClr val="7030A0"/>
                </a:solidFill>
              </a:rPr>
              <a:t>= Number of records </a:t>
            </a:r>
          </a:p>
          <a:p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smtClean="0">
                <a:solidFill>
                  <a:srgbClr val="7030A0"/>
                </a:solidFill>
              </a:rPr>
              <a:t>      </a:t>
            </a:r>
            <a:r>
              <a:rPr lang="en-US" dirty="0" smtClean="0">
                <a:solidFill>
                  <a:srgbClr val="7030A0"/>
                </a:solidFill>
              </a:rPr>
              <a:t>in original data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Related fields:  Data mining/data science, machine learning, artificial intelligence, and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learning algorithms: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Rule-based classifiers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Nearest-neighbor classifiers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Bayesian classifiers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Artificial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1946878" y="557516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781236" y="5552989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634245" y="4728065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3065670" y="4728065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630820" y="4389511"/>
            <a:ext cx="2003425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Body Temperature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50103" y="5214435"/>
            <a:ext cx="1431133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Gives Birth?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5528079" y="5226709"/>
            <a:ext cx="1346844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493615" y="5226709"/>
            <a:ext cx="14157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Arial" charset="0"/>
              </a:rPr>
              <a:t>Non-mammal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1680178" y="555801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>
                <a:latin typeface="Arial" charset="0"/>
              </a:rPr>
              <a:t>Yes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813048" y="4621286"/>
            <a:ext cx="1401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Cold-blooded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826290" y="4626609"/>
            <a:ext cx="15219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Warm-blooded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1514682" y="6134103"/>
            <a:ext cx="918065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461007" y="6134103"/>
            <a:ext cx="9717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Arial" charset="0"/>
              </a:rPr>
              <a:t>Mammal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" name="AutoShape 24"/>
          <p:cNvSpPr>
            <a:spLocks noChangeArrowheads="1"/>
          </p:cNvSpPr>
          <p:nvPr/>
        </p:nvSpPr>
        <p:spPr bwMode="auto">
          <a:xfrm>
            <a:off x="3605022" y="6103803"/>
            <a:ext cx="1346844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3570558" y="6103803"/>
            <a:ext cx="14157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Arial" charset="0"/>
              </a:rPr>
              <a:t>Non-mammal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4040527" y="5560356"/>
            <a:ext cx="4459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No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31266"/>
              </p:ext>
            </p:extLst>
          </p:nvPr>
        </p:nvGraphicFramePr>
        <p:xfrm>
          <a:off x="1635332" y="1600200"/>
          <a:ext cx="570230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899"/>
                <a:gridCol w="1180443"/>
                <a:gridCol w="698111"/>
                <a:gridCol w="609261"/>
                <a:gridCol w="609261"/>
                <a:gridCol w="609261"/>
                <a:gridCol w="132006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Aquatic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Birth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Warm-blooded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mammal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Python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Cold-blooded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scales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non-mammal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Cold-blooded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scales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non-mammal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Warm-blooded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mammal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Penguin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Warm-blooded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feathers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semi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non-mammal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040527" y="25908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27" y="2590800"/>
                <a:ext cx="990600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46083" y="31242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083" y="3124200"/>
                <a:ext cx="9906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0407" y="2438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531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1973780" y="1566654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08138" y="1544478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661147" y="71955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3092572" y="719554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657722" y="381000"/>
            <a:ext cx="2003425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Body Temperature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77005" y="1205924"/>
            <a:ext cx="1431133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2D1993"/>
                </a:solidFill>
                <a:latin typeface="Arial" charset="0"/>
              </a:rPr>
              <a:t>Gives Birth?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5554981" y="1218198"/>
            <a:ext cx="1346844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520517" y="1218198"/>
            <a:ext cx="14157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Arial" charset="0"/>
              </a:rPr>
              <a:t>Non-mammal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1707080" y="1549501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>
                <a:latin typeface="Arial" charset="0"/>
              </a:rPr>
              <a:t>Yes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839950" y="612775"/>
            <a:ext cx="1401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Cold-blooded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853192" y="618098"/>
            <a:ext cx="15219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Warm-blooded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1541584" y="2125592"/>
            <a:ext cx="918065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487909" y="2125592"/>
            <a:ext cx="9717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Arial" charset="0"/>
              </a:rPr>
              <a:t>Mammal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" name="AutoShape 24"/>
          <p:cNvSpPr>
            <a:spLocks noChangeArrowheads="1"/>
          </p:cNvSpPr>
          <p:nvPr/>
        </p:nvSpPr>
        <p:spPr bwMode="auto">
          <a:xfrm>
            <a:off x="3631924" y="2095292"/>
            <a:ext cx="1346844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3597460" y="2095292"/>
            <a:ext cx="14157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Arial" charset="0"/>
              </a:rPr>
              <a:t>Non-mammal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4067429" y="1551845"/>
            <a:ext cx="4459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0" dirty="0" smtClean="0">
                <a:latin typeface="Arial" charset="0"/>
              </a:rPr>
              <a:t>No</a:t>
            </a:r>
            <a:endParaRPr lang="en-US" alt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3429000"/>
            <a:ext cx="640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Chicken </a:t>
            </a:r>
            <a:r>
              <a:rPr lang="en-US" dirty="0" smtClean="0">
                <a:sym typeface="Wingdings" panose="05000000000000000000" pitchFamily="2" charset="2"/>
              </a:rPr>
              <a:t> Classified as non-mammal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Dog  Classified as mammal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Frog  Classified as non-mammal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Duck-billed platypus  Classified as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non-mammal (mistake)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1856</Words>
  <Application>Microsoft Office PowerPoint</Application>
  <PresentationFormat>On-screen Show (4:3)</PresentationFormat>
  <Paragraphs>564</Paragraphs>
  <Slides>68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Office Theme</vt:lpstr>
      <vt:lpstr>Document</vt:lpstr>
      <vt:lpstr>Equation</vt:lpstr>
      <vt:lpstr>Visio</vt:lpstr>
      <vt:lpstr>Math 5364 Notes Chapter 4:  Classification</vt:lpstr>
      <vt:lpstr>Today's Topics</vt:lpstr>
      <vt:lpstr>Preliminaries</vt:lpstr>
      <vt:lpstr>PowerPoint Presentation</vt:lpstr>
      <vt:lpstr>PowerPoint Presentation</vt:lpstr>
      <vt:lpstr>PowerPoint Presentation</vt:lpstr>
      <vt:lpstr>PowerPoint Presentation</vt:lpstr>
      <vt:lpstr>Decision Trees</vt:lpstr>
      <vt:lpstr>PowerPoint Presentation</vt:lpstr>
      <vt:lpstr>PowerPoint Presentation</vt:lpstr>
      <vt:lpstr>Hunt’s Algorithm (Basis of ID3, C4.5, and CART)</vt:lpstr>
      <vt:lpstr>Hunt’s Algorithm (Basis of ID3, C4.5, and CART)</vt:lpstr>
      <vt:lpstr>Hunt’s Algorithm (Basis of ID3, C4.5, and CART)</vt:lpstr>
      <vt:lpstr>Hunt’s Algorithm (Basis of ID3, C4.5, and CART)</vt:lpstr>
      <vt:lpstr>Impurity Measures</vt:lpstr>
      <vt:lpstr>Impurity Measures</vt:lpstr>
      <vt:lpstr>Impurity Measures</vt:lpstr>
      <vt:lpstr>Hunt’s Algorithm (Basis of ID3, C4.5, and CART)</vt:lpstr>
      <vt:lpstr>Hunt’s Algorithm (Basis of ID3, C4.5, and CART)</vt:lpstr>
      <vt:lpstr>Hunt’s Algorithm (Basis of ID3, C4.5, and CART)</vt:lpstr>
      <vt:lpstr>Hunt’s Algorithm (Basis of ID3, C4.5, and CART)</vt:lpstr>
      <vt:lpstr>Types of Splits</vt:lpstr>
      <vt:lpstr>Types of Splits</vt:lpstr>
      <vt:lpstr>Hunt’s Algorithm Details</vt:lpstr>
      <vt:lpstr>Today's Topics</vt:lpstr>
      <vt:lpstr>Iris Data Set</vt:lpstr>
      <vt:lpstr>Iris Data Set</vt:lpstr>
      <vt:lpstr>The rpart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for Iris Decision Tree</vt:lpstr>
      <vt:lpstr>The party Package</vt:lpstr>
      <vt:lpstr>The party Package</vt:lpstr>
      <vt:lpstr>Predictions with ctree</vt:lpstr>
      <vt:lpstr>PowerPoint Presentation</vt:lpstr>
      <vt:lpstr>Today's Topics</vt:lpstr>
      <vt:lpstr>Training and Testing Sets</vt:lpstr>
      <vt:lpstr>Training and Testing Sets</vt:lpstr>
      <vt:lpstr>Example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Tarleton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- Binomial</dc:title>
  <dc:creator>jcrawford</dc:creator>
  <cp:lastModifiedBy>Crawford, Dr. Jesse B</cp:lastModifiedBy>
  <cp:revision>303</cp:revision>
  <dcterms:created xsi:type="dcterms:W3CDTF">2012-02-06T16:26:45Z</dcterms:created>
  <dcterms:modified xsi:type="dcterms:W3CDTF">2014-09-11T19:53:18Z</dcterms:modified>
</cp:coreProperties>
</file>