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1"/>
  </p:notesMasterIdLst>
  <p:sldIdLst>
    <p:sldId id="268" r:id="rId2"/>
    <p:sldId id="299" r:id="rId3"/>
    <p:sldId id="270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1" r:id="rId15"/>
    <p:sldId id="312" r:id="rId16"/>
    <p:sldId id="310" r:id="rId17"/>
    <p:sldId id="313" r:id="rId18"/>
    <p:sldId id="314" r:id="rId19"/>
    <p:sldId id="315" r:id="rId20"/>
    <p:sldId id="316" r:id="rId21"/>
    <p:sldId id="317" r:id="rId22"/>
    <p:sldId id="318" r:id="rId23"/>
    <p:sldId id="320" r:id="rId24"/>
    <p:sldId id="319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1" r:id="rId35"/>
    <p:sldId id="330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59" r:id="rId64"/>
    <p:sldId id="363" r:id="rId65"/>
    <p:sldId id="364" r:id="rId66"/>
    <p:sldId id="361" r:id="rId67"/>
    <p:sldId id="365" r:id="rId68"/>
    <p:sldId id="366" r:id="rId69"/>
    <p:sldId id="367" r:id="rId70"/>
    <p:sldId id="368" r:id="rId71"/>
    <p:sldId id="369" r:id="rId72"/>
    <p:sldId id="370" r:id="rId73"/>
    <p:sldId id="371" r:id="rId74"/>
    <p:sldId id="372" r:id="rId75"/>
    <p:sldId id="373" r:id="rId76"/>
    <p:sldId id="374" r:id="rId77"/>
    <p:sldId id="375" r:id="rId78"/>
    <p:sldId id="376" r:id="rId79"/>
    <p:sldId id="377" r:id="rId80"/>
    <p:sldId id="378" r:id="rId81"/>
    <p:sldId id="379" r:id="rId82"/>
    <p:sldId id="380" r:id="rId83"/>
    <p:sldId id="381" r:id="rId84"/>
    <p:sldId id="382" r:id="rId85"/>
    <p:sldId id="383" r:id="rId86"/>
    <p:sldId id="384" r:id="rId87"/>
    <p:sldId id="385" r:id="rId88"/>
    <p:sldId id="386" r:id="rId89"/>
    <p:sldId id="387" r:id="rId90"/>
    <p:sldId id="388" r:id="rId91"/>
    <p:sldId id="389" r:id="rId92"/>
    <p:sldId id="390" r:id="rId93"/>
    <p:sldId id="391" r:id="rId94"/>
    <p:sldId id="392" r:id="rId95"/>
    <p:sldId id="393" r:id="rId96"/>
    <p:sldId id="394" r:id="rId97"/>
    <p:sldId id="395" r:id="rId98"/>
    <p:sldId id="396" r:id="rId99"/>
    <p:sldId id="397" r:id="rId100"/>
    <p:sldId id="398" r:id="rId101"/>
    <p:sldId id="403" r:id="rId102"/>
    <p:sldId id="404" r:id="rId103"/>
    <p:sldId id="399" r:id="rId104"/>
    <p:sldId id="400" r:id="rId105"/>
    <p:sldId id="405" r:id="rId106"/>
    <p:sldId id="406" r:id="rId107"/>
    <p:sldId id="407" r:id="rId108"/>
    <p:sldId id="408" r:id="rId109"/>
    <p:sldId id="410" r:id="rId110"/>
    <p:sldId id="411" r:id="rId111"/>
    <p:sldId id="409" r:id="rId112"/>
    <p:sldId id="412" r:id="rId113"/>
    <p:sldId id="413" r:id="rId114"/>
    <p:sldId id="415" r:id="rId115"/>
    <p:sldId id="414" r:id="rId116"/>
    <p:sldId id="416" r:id="rId117"/>
    <p:sldId id="417" r:id="rId118"/>
    <p:sldId id="418" r:id="rId119"/>
    <p:sldId id="419" r:id="rId1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BA2657-F5E9-44C3-9E7D-683530764FF6}">
          <p14:sldIdLst>
            <p14:sldId id="268"/>
          </p14:sldIdLst>
        </p14:section>
        <p14:section name="Untitled Section" id="{2A2A1493-8965-424B-A21E-37EA1A6AEB41}">
          <p14:sldIdLst>
            <p14:sldId id="299"/>
            <p14:sldId id="270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Untitled Section" id="{D5B05F90-D81A-4C37-AF00-68E3CC78DB35}">
          <p14:sldIdLst>
            <p14:sldId id="309"/>
            <p14:sldId id="311"/>
            <p14:sldId id="312"/>
            <p14:sldId id="310"/>
            <p14:sldId id="313"/>
            <p14:sldId id="314"/>
            <p14:sldId id="315"/>
            <p14:sldId id="316"/>
            <p14:sldId id="317"/>
          </p14:sldIdLst>
        </p14:section>
        <p14:section name="Untitled Section" id="{D3C5DE22-83E6-4508-9A86-52167DE98094}">
          <p14:sldIdLst>
            <p14:sldId id="318"/>
            <p14:sldId id="320"/>
            <p14:sldId id="319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Untitled Section" id="{A04E7861-8040-44A3-9B8A-D954D2C87064}">
          <p14:sldIdLst>
            <p14:sldId id="329"/>
            <p14:sldId id="331"/>
            <p14:sldId id="330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Untitled Section" id="{768A8D1C-F166-4FA3-B970-C99783DF2583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  <p14:section name="Untitled Section" id="{C16FD402-41C7-49FD-B01D-2FFD864EFEF8}">
          <p14:sldIdLst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3"/>
            <p14:sldId id="364"/>
            <p14:sldId id="361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</p14:sldIdLst>
        </p14:section>
        <p14:section name="Untitled Section" id="{E1AC5BA4-19D2-4C6C-A0AB-2F15DEB58236}">
          <p14:sldIdLst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</p14:sldIdLst>
        </p14:section>
        <p14:section name="Untitled Section" id="{87B2EB10-5E27-4D2B-ACAA-FAD9E99EB4F3}">
          <p14:sldIdLst>
            <p14:sldId id="389"/>
            <p14:sldId id="390"/>
            <p14:sldId id="391"/>
            <p14:sldId id="392"/>
            <p14:sldId id="393"/>
            <p14:sldId id="394"/>
          </p14:sldIdLst>
        </p14:section>
        <p14:section name="Untitled Section" id="{22B2A33D-4DB7-44AB-9B70-9CBB01054EB4}">
          <p14:sldIdLst>
            <p14:sldId id="395"/>
            <p14:sldId id="396"/>
            <p14:sldId id="397"/>
            <p14:sldId id="398"/>
            <p14:sldId id="403"/>
            <p14:sldId id="404"/>
            <p14:sldId id="399"/>
            <p14:sldId id="400"/>
          </p14:sldIdLst>
        </p14:section>
        <p14:section name="Untitled Section" id="{2E3467B4-5106-47FA-9DC1-AA2CA77288DC}">
          <p14:sldIdLst>
            <p14:sldId id="405"/>
            <p14:sldId id="406"/>
            <p14:sldId id="407"/>
            <p14:sldId id="408"/>
            <p14:sldId id="410"/>
            <p14:sldId id="411"/>
            <p14:sldId id="409"/>
            <p14:sldId id="412"/>
          </p14:sldIdLst>
        </p14:section>
        <p14:section name="Untitled Section" id="{D72F385A-05EA-4584-9D27-D69D667012CD}">
          <p14:sldIdLst>
            <p14:sldId id="413"/>
            <p14:sldId id="415"/>
            <p14:sldId id="414"/>
            <p14:sldId id="416"/>
            <p14:sldId id="417"/>
            <p14:sldId id="418"/>
            <p14:sldId id="4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48" autoAdjust="0"/>
  </p:normalViewPr>
  <p:slideViewPr>
    <p:cSldViewPr>
      <p:cViewPr varScale="1">
        <p:scale>
          <a:sx n="116" d="100"/>
          <a:sy n="116" d="100"/>
        </p:scale>
        <p:origin x="-14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3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1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8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28.wmf"/><Relationship Id="rId1" Type="http://schemas.openxmlformats.org/officeDocument/2006/relationships/image" Target="../media/image21.wmf"/><Relationship Id="rId4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2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2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2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2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2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2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21.wmf"/><Relationship Id="rId4" Type="http://schemas.openxmlformats.org/officeDocument/2006/relationships/image" Target="../media/image4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6.wmf"/><Relationship Id="rId1" Type="http://schemas.openxmlformats.org/officeDocument/2006/relationships/image" Target="../media/image21.wmf"/><Relationship Id="rId4" Type="http://schemas.openxmlformats.org/officeDocument/2006/relationships/image" Target="../media/image4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9.wmf"/><Relationship Id="rId5" Type="http://schemas.openxmlformats.org/officeDocument/2006/relationships/image" Target="../media/image80.wmf"/><Relationship Id="rId4" Type="http://schemas.openxmlformats.org/officeDocument/2006/relationships/image" Target="../media/image75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8.wmf"/><Relationship Id="rId7" Type="http://schemas.openxmlformats.org/officeDocument/2006/relationships/image" Target="../media/image83.wmf"/><Relationship Id="rId2" Type="http://schemas.openxmlformats.org/officeDocument/2006/relationships/image" Target="../media/image77.wmf"/><Relationship Id="rId1" Type="http://schemas.openxmlformats.org/officeDocument/2006/relationships/image" Target="../media/image81.wmf"/><Relationship Id="rId6" Type="http://schemas.openxmlformats.org/officeDocument/2006/relationships/image" Target="../media/image21.wmf"/><Relationship Id="rId5" Type="http://schemas.openxmlformats.org/officeDocument/2006/relationships/image" Target="../media/image82.wmf"/><Relationship Id="rId4" Type="http://schemas.openxmlformats.org/officeDocument/2006/relationships/image" Target="../media/image7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85.wmf"/><Relationship Id="rId6" Type="http://schemas.openxmlformats.org/officeDocument/2006/relationships/image" Target="../media/image21.wmf"/><Relationship Id="rId5" Type="http://schemas.openxmlformats.org/officeDocument/2006/relationships/image" Target="../media/image82.wmf"/><Relationship Id="rId4" Type="http://schemas.openxmlformats.org/officeDocument/2006/relationships/image" Target="../media/image75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21.wmf"/><Relationship Id="rId1" Type="http://schemas.openxmlformats.org/officeDocument/2006/relationships/image" Target="../media/image90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21.wmf"/><Relationship Id="rId1" Type="http://schemas.openxmlformats.org/officeDocument/2006/relationships/image" Target="../media/image92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01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image" Target="../media/image136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12" Type="http://schemas.openxmlformats.org/officeDocument/2006/relationships/image" Target="../media/image135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11" Type="http://schemas.openxmlformats.org/officeDocument/2006/relationships/image" Target="../media/image134.wmf"/><Relationship Id="rId5" Type="http://schemas.openxmlformats.org/officeDocument/2006/relationships/image" Target="../media/image128.wmf"/><Relationship Id="rId10" Type="http://schemas.openxmlformats.org/officeDocument/2006/relationships/image" Target="../media/image133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Relationship Id="rId14" Type="http://schemas.openxmlformats.org/officeDocument/2006/relationships/image" Target="../media/image137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image" Target="../media/image140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12" Type="http://schemas.openxmlformats.org/officeDocument/2006/relationships/image" Target="../media/image139.wmf"/><Relationship Id="rId2" Type="http://schemas.openxmlformats.org/officeDocument/2006/relationships/image" Target="../media/image125.wmf"/><Relationship Id="rId16" Type="http://schemas.openxmlformats.org/officeDocument/2006/relationships/image" Target="../media/image143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11" Type="http://schemas.openxmlformats.org/officeDocument/2006/relationships/image" Target="../media/image138.wmf"/><Relationship Id="rId5" Type="http://schemas.openxmlformats.org/officeDocument/2006/relationships/image" Target="../media/image128.wmf"/><Relationship Id="rId15" Type="http://schemas.openxmlformats.org/officeDocument/2006/relationships/image" Target="../media/image142.wmf"/><Relationship Id="rId10" Type="http://schemas.openxmlformats.org/officeDocument/2006/relationships/image" Target="../media/image135.wmf"/><Relationship Id="rId4" Type="http://schemas.openxmlformats.org/officeDocument/2006/relationships/image" Target="../media/image127.wmf"/><Relationship Id="rId9" Type="http://schemas.openxmlformats.org/officeDocument/2006/relationships/image" Target="../media/image134.wmf"/><Relationship Id="rId14" Type="http://schemas.openxmlformats.org/officeDocument/2006/relationships/image" Target="../media/image141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10" Type="http://schemas.openxmlformats.org/officeDocument/2006/relationships/image" Target="../media/image153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image" Target="../media/image171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12" Type="http://schemas.openxmlformats.org/officeDocument/2006/relationships/image" Target="../media/image170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11" Type="http://schemas.openxmlformats.org/officeDocument/2006/relationships/image" Target="../media/image169.wmf"/><Relationship Id="rId5" Type="http://schemas.openxmlformats.org/officeDocument/2006/relationships/image" Target="../media/image163.wmf"/><Relationship Id="rId10" Type="http://schemas.openxmlformats.org/officeDocument/2006/relationships/image" Target="../media/image168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image" Target="../media/image175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12" Type="http://schemas.openxmlformats.org/officeDocument/2006/relationships/image" Target="../media/image174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11" Type="http://schemas.openxmlformats.org/officeDocument/2006/relationships/image" Target="../media/image173.wmf"/><Relationship Id="rId5" Type="http://schemas.openxmlformats.org/officeDocument/2006/relationships/image" Target="../media/image163.wmf"/><Relationship Id="rId10" Type="http://schemas.openxmlformats.org/officeDocument/2006/relationships/image" Target="../media/image172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3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w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5.wmf"/></Relationships>
</file>

<file path=ppt/drawings/_rels/vmlDrawing7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9.wmf"/></Relationships>
</file>

<file path=ppt/drawings/_rels/vmlDrawing7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EA314-37F3-4CB2-9027-575C81344996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FB73C-18F9-4DA0-B1ED-CE6715D799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1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E34-F7FA-4AD9-9861-0B3AD3CBA5A5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A5BF-F18F-443D-8DBB-832193E127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E34-F7FA-4AD9-9861-0B3AD3CBA5A5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A5BF-F18F-443D-8DBB-832193E127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E34-F7FA-4AD9-9861-0B3AD3CBA5A5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A5BF-F18F-443D-8DBB-832193E127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E34-F7FA-4AD9-9861-0B3AD3CBA5A5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A5BF-F18F-443D-8DBB-832193E127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E34-F7FA-4AD9-9861-0B3AD3CBA5A5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A5BF-F18F-443D-8DBB-832193E127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04801"/>
            <a:ext cx="8229600" cy="2286000"/>
          </a:xfrm>
          <a:solidFill>
            <a:schemeClr val="tx2"/>
          </a:solidFill>
        </p:spPr>
        <p:txBody>
          <a:bodyPr/>
          <a:lstStyle>
            <a:lvl1pPr>
              <a:buNone/>
              <a:defRPr sz="28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5600"/>
            <a:ext cx="8229600" cy="3230563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E34-F7FA-4AD9-9861-0B3AD3CBA5A5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A5BF-F18F-443D-8DBB-832193E127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E34-F7FA-4AD9-9861-0B3AD3CBA5A5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A5BF-F18F-443D-8DBB-832193E127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E34-F7FA-4AD9-9861-0B3AD3CBA5A5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A5BF-F18F-443D-8DBB-832193E127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E34-F7FA-4AD9-9861-0B3AD3CBA5A5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A5BF-F18F-443D-8DBB-832193E127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E34-F7FA-4AD9-9861-0B3AD3CBA5A5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A5BF-F18F-443D-8DBB-832193E127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E34-F7FA-4AD9-9861-0B3AD3CBA5A5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A5BF-F18F-443D-8DBB-832193E127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CE34-F7FA-4AD9-9861-0B3AD3CBA5A5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AA5BF-F18F-443D-8DBB-832193E127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166.wmf"/><Relationship Id="rId26" Type="http://schemas.openxmlformats.org/officeDocument/2006/relationships/image" Target="../media/image174.wmf"/><Relationship Id="rId3" Type="http://schemas.openxmlformats.org/officeDocument/2006/relationships/oleObject" Target="../embeddings/oleObject211.bin"/><Relationship Id="rId21" Type="http://schemas.openxmlformats.org/officeDocument/2006/relationships/oleObject" Target="../embeddings/oleObject220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218.bin"/><Relationship Id="rId25" Type="http://schemas.openxmlformats.org/officeDocument/2006/relationships/oleObject" Target="../embeddings/oleObject2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5.wmf"/><Relationship Id="rId20" Type="http://schemas.openxmlformats.org/officeDocument/2006/relationships/image" Target="../media/image167.wmf"/><Relationship Id="rId1" Type="http://schemas.openxmlformats.org/officeDocument/2006/relationships/vmlDrawing" Target="../drawings/vmlDrawing70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215.bin"/><Relationship Id="rId24" Type="http://schemas.openxmlformats.org/officeDocument/2006/relationships/image" Target="../media/image173.wmf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23" Type="http://schemas.openxmlformats.org/officeDocument/2006/relationships/oleObject" Target="../embeddings/oleObject221.bin"/><Relationship Id="rId28" Type="http://schemas.openxmlformats.org/officeDocument/2006/relationships/image" Target="../media/image175.wmf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219.bin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164.wmf"/><Relationship Id="rId22" Type="http://schemas.openxmlformats.org/officeDocument/2006/relationships/image" Target="../media/image172.wmf"/><Relationship Id="rId27" Type="http://schemas.openxmlformats.org/officeDocument/2006/relationships/oleObject" Target="../embeddings/oleObject223.bin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3" Type="http://schemas.openxmlformats.org/officeDocument/2006/relationships/image" Target="../media/image181.png"/><Relationship Id="rId7" Type="http://schemas.openxmlformats.org/officeDocument/2006/relationships/image" Target="../media/image1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oleObject" Target="../embeddings/oleObject225.bin"/><Relationship Id="rId5" Type="http://schemas.openxmlformats.org/officeDocument/2006/relationships/image" Target="../media/image178.wmf"/><Relationship Id="rId10" Type="http://schemas.openxmlformats.org/officeDocument/2006/relationships/image" Target="../media/image177.png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180.wmf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183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4" Type="http://schemas.openxmlformats.org/officeDocument/2006/relationships/image" Target="../media/image184.w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4" Type="http://schemas.openxmlformats.org/officeDocument/2006/relationships/image" Target="../media/image185.w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231.bin"/><Relationship Id="rId4" Type="http://schemas.openxmlformats.org/officeDocument/2006/relationships/image" Target="../media/image186.wmf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189.w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190.wm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4" Type="http://schemas.openxmlformats.org/officeDocument/2006/relationships/image" Target="../media/image19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web/packages/kknn/kknn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6.wmf"/><Relationship Id="rId3" Type="http://schemas.openxmlformats.org/officeDocument/2006/relationships/oleObject" Target="../embeddings/oleObject16.bin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21.wmf"/><Relationship Id="rId9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9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3.wmf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21.wmf"/><Relationship Id="rId9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41.bin"/><Relationship Id="rId4" Type="http://schemas.openxmlformats.org/officeDocument/2006/relationships/image" Target="../media/image2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43.bin"/><Relationship Id="rId4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image" Target="../media/image2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image" Target="../media/image2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image" Target="../media/image2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image" Target="../media/image2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image" Target="../media/image21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oleObject65.bin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45.wmf"/><Relationship Id="rId5" Type="http://schemas.openxmlformats.org/officeDocument/2006/relationships/oleObject" Target="../embeddings/oleObject66.bin"/><Relationship Id="rId10" Type="http://schemas.openxmlformats.org/officeDocument/2006/relationships/oleObject" Target="../embeddings/oleObject69.bin"/><Relationship Id="rId4" Type="http://schemas.openxmlformats.org/officeDocument/2006/relationships/image" Target="../media/image21.wmf"/><Relationship Id="rId9" Type="http://schemas.openxmlformats.org/officeDocument/2006/relationships/image" Target="../media/image4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oleObject" Target="../embeddings/oleObject70.bin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45.wmf"/><Relationship Id="rId5" Type="http://schemas.openxmlformats.org/officeDocument/2006/relationships/oleObject" Target="../embeddings/oleObject71.bin"/><Relationship Id="rId10" Type="http://schemas.openxmlformats.org/officeDocument/2006/relationships/oleObject" Target="../embeddings/oleObject74.bin"/><Relationship Id="rId4" Type="http://schemas.openxmlformats.org/officeDocument/2006/relationships/image" Target="../media/image21.wmf"/><Relationship Id="rId9" Type="http://schemas.openxmlformats.org/officeDocument/2006/relationships/image" Target="../media/image4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7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7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5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5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5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7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85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62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4.png"/><Relationship Id="rId5" Type="http://schemas.openxmlformats.org/officeDocument/2006/relationships/image" Target="../media/image59.png"/><Relationship Id="rId4" Type="http://schemas.openxmlformats.org/officeDocument/2006/relationships/image" Target="../media/image63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image" Target="../media/image71.png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74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image" Target="../media/image71.png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75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78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80.wmf"/><Relationship Id="rId3" Type="http://schemas.openxmlformats.org/officeDocument/2006/relationships/image" Target="../media/image71.png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75.wmf"/><Relationship Id="rId5" Type="http://schemas.openxmlformats.org/officeDocument/2006/relationships/image" Target="../media/image79.wmf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78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108.bin"/><Relationship Id="rId3" Type="http://schemas.openxmlformats.org/officeDocument/2006/relationships/image" Target="../media/image71.png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7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75.wmf"/><Relationship Id="rId5" Type="http://schemas.openxmlformats.org/officeDocument/2006/relationships/image" Target="../media/image81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84.w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106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82.wmf"/><Relationship Id="rId3" Type="http://schemas.openxmlformats.org/officeDocument/2006/relationships/image" Target="../media/image71.png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75.wmf"/><Relationship Id="rId5" Type="http://schemas.openxmlformats.org/officeDocument/2006/relationships/image" Target="../media/image85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11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86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87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88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90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92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94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95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127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98.wmf"/><Relationship Id="rId4" Type="http://schemas.openxmlformats.org/officeDocument/2006/relationships/oleObject" Target="../embeddings/oleObject12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99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3" Type="http://schemas.openxmlformats.org/officeDocument/2006/relationships/image" Target="../media/image97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131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102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03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03.wmf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0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09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111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1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12.w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47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120.wmf"/><Relationship Id="rId3" Type="http://schemas.openxmlformats.org/officeDocument/2006/relationships/image" Target="../media/image123.png"/><Relationship Id="rId7" Type="http://schemas.openxmlformats.org/officeDocument/2006/relationships/image" Target="../media/image117.wmf"/><Relationship Id="rId12" Type="http://schemas.openxmlformats.org/officeDocument/2006/relationships/oleObject" Target="../embeddings/oleObject152.bin"/><Relationship Id="rId17" Type="http://schemas.openxmlformats.org/officeDocument/2006/relationships/image" Target="../media/image1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4.bin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5" Type="http://schemas.openxmlformats.org/officeDocument/2006/relationships/image" Target="../media/image121.wmf"/><Relationship Id="rId10" Type="http://schemas.openxmlformats.org/officeDocument/2006/relationships/oleObject" Target="../embeddings/oleObject151.bin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18.wmf"/><Relationship Id="rId14" Type="http://schemas.openxmlformats.org/officeDocument/2006/relationships/oleObject" Target="../embeddings/oleObject153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28.wmf"/><Relationship Id="rId18" Type="http://schemas.openxmlformats.org/officeDocument/2006/relationships/oleObject" Target="../embeddings/oleObject162.bin"/><Relationship Id="rId26" Type="http://schemas.openxmlformats.org/officeDocument/2006/relationships/oleObject" Target="../embeddings/oleObject166.bin"/><Relationship Id="rId3" Type="http://schemas.openxmlformats.org/officeDocument/2006/relationships/image" Target="../media/image123.png"/><Relationship Id="rId21" Type="http://schemas.openxmlformats.org/officeDocument/2006/relationships/image" Target="../media/image132.wmf"/><Relationship Id="rId7" Type="http://schemas.openxmlformats.org/officeDocument/2006/relationships/image" Target="../media/image125.wmf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130.wmf"/><Relationship Id="rId25" Type="http://schemas.openxmlformats.org/officeDocument/2006/relationships/image" Target="../media/image13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1.bin"/><Relationship Id="rId20" Type="http://schemas.openxmlformats.org/officeDocument/2006/relationships/oleObject" Target="../embeddings/oleObject163.bin"/><Relationship Id="rId29" Type="http://schemas.openxmlformats.org/officeDocument/2006/relationships/image" Target="../media/image136.wmf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27.wmf"/><Relationship Id="rId24" Type="http://schemas.openxmlformats.org/officeDocument/2006/relationships/oleObject" Target="../embeddings/oleObject165.bin"/><Relationship Id="rId5" Type="http://schemas.openxmlformats.org/officeDocument/2006/relationships/image" Target="../media/image124.wmf"/><Relationship Id="rId15" Type="http://schemas.openxmlformats.org/officeDocument/2006/relationships/image" Target="../media/image129.wmf"/><Relationship Id="rId23" Type="http://schemas.openxmlformats.org/officeDocument/2006/relationships/image" Target="../media/image133.wmf"/><Relationship Id="rId28" Type="http://schemas.openxmlformats.org/officeDocument/2006/relationships/oleObject" Target="../embeddings/oleObject167.bin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131.wmf"/><Relationship Id="rId31" Type="http://schemas.openxmlformats.org/officeDocument/2006/relationships/image" Target="../media/image137.w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26.wmf"/><Relationship Id="rId14" Type="http://schemas.openxmlformats.org/officeDocument/2006/relationships/oleObject" Target="../embeddings/oleObject160.bin"/><Relationship Id="rId22" Type="http://schemas.openxmlformats.org/officeDocument/2006/relationships/oleObject" Target="../embeddings/oleObject164.bin"/><Relationship Id="rId27" Type="http://schemas.openxmlformats.org/officeDocument/2006/relationships/image" Target="../media/image135.wmf"/><Relationship Id="rId30" Type="http://schemas.openxmlformats.org/officeDocument/2006/relationships/oleObject" Target="../embeddings/oleObject168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28.wmf"/><Relationship Id="rId18" Type="http://schemas.openxmlformats.org/officeDocument/2006/relationships/oleObject" Target="../embeddings/oleObject176.bin"/><Relationship Id="rId26" Type="http://schemas.openxmlformats.org/officeDocument/2006/relationships/oleObject" Target="../embeddings/oleObject180.bin"/><Relationship Id="rId3" Type="http://schemas.openxmlformats.org/officeDocument/2006/relationships/image" Target="../media/image123.png"/><Relationship Id="rId21" Type="http://schemas.openxmlformats.org/officeDocument/2006/relationships/image" Target="../media/image134.wmf"/><Relationship Id="rId34" Type="http://schemas.openxmlformats.org/officeDocument/2006/relationships/oleObject" Target="../embeddings/oleObject184.bin"/><Relationship Id="rId7" Type="http://schemas.openxmlformats.org/officeDocument/2006/relationships/image" Target="../media/image125.w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30.wmf"/><Relationship Id="rId25" Type="http://schemas.openxmlformats.org/officeDocument/2006/relationships/image" Target="../media/image138.wmf"/><Relationship Id="rId33" Type="http://schemas.openxmlformats.org/officeDocument/2006/relationships/image" Target="../media/image14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29" Type="http://schemas.openxmlformats.org/officeDocument/2006/relationships/image" Target="../media/image140.wmf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27.wmf"/><Relationship Id="rId24" Type="http://schemas.openxmlformats.org/officeDocument/2006/relationships/oleObject" Target="../embeddings/oleObject179.bin"/><Relationship Id="rId32" Type="http://schemas.openxmlformats.org/officeDocument/2006/relationships/oleObject" Target="../embeddings/oleObject183.bin"/><Relationship Id="rId5" Type="http://schemas.openxmlformats.org/officeDocument/2006/relationships/image" Target="../media/image124.wmf"/><Relationship Id="rId15" Type="http://schemas.openxmlformats.org/officeDocument/2006/relationships/image" Target="../media/image129.wmf"/><Relationship Id="rId23" Type="http://schemas.openxmlformats.org/officeDocument/2006/relationships/image" Target="../media/image135.wmf"/><Relationship Id="rId28" Type="http://schemas.openxmlformats.org/officeDocument/2006/relationships/oleObject" Target="../embeddings/oleObject181.bin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31.wmf"/><Relationship Id="rId31" Type="http://schemas.openxmlformats.org/officeDocument/2006/relationships/image" Target="../media/image141.wmf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26.wmf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8.bin"/><Relationship Id="rId27" Type="http://schemas.openxmlformats.org/officeDocument/2006/relationships/image" Target="../media/image139.wmf"/><Relationship Id="rId30" Type="http://schemas.openxmlformats.org/officeDocument/2006/relationships/oleObject" Target="../embeddings/oleObject182.bin"/><Relationship Id="rId35" Type="http://schemas.openxmlformats.org/officeDocument/2006/relationships/image" Target="../media/image143.w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13" Type="http://schemas.openxmlformats.org/officeDocument/2006/relationships/image" Target="../media/image148.wmf"/><Relationship Id="rId18" Type="http://schemas.openxmlformats.org/officeDocument/2006/relationships/oleObject" Target="../embeddings/oleObject192.bin"/><Relationship Id="rId3" Type="http://schemas.openxmlformats.org/officeDocument/2006/relationships/image" Target="../media/image154.png"/><Relationship Id="rId21" Type="http://schemas.openxmlformats.org/officeDocument/2006/relationships/image" Target="../media/image152.wmf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189.bin"/><Relationship Id="rId17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1.bin"/><Relationship Id="rId20" Type="http://schemas.openxmlformats.org/officeDocument/2006/relationships/oleObject" Target="../embeddings/oleObject193.bin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186.bin"/><Relationship Id="rId11" Type="http://schemas.openxmlformats.org/officeDocument/2006/relationships/image" Target="../media/image147.wmf"/><Relationship Id="rId5" Type="http://schemas.openxmlformats.org/officeDocument/2006/relationships/image" Target="../media/image144.wmf"/><Relationship Id="rId15" Type="http://schemas.openxmlformats.org/officeDocument/2006/relationships/image" Target="../media/image149.wmf"/><Relationship Id="rId23" Type="http://schemas.openxmlformats.org/officeDocument/2006/relationships/image" Target="../media/image153.wmf"/><Relationship Id="rId10" Type="http://schemas.openxmlformats.org/officeDocument/2006/relationships/oleObject" Target="../embeddings/oleObject188.bin"/><Relationship Id="rId19" Type="http://schemas.openxmlformats.org/officeDocument/2006/relationships/image" Target="../media/image151.wmf"/><Relationship Id="rId4" Type="http://schemas.openxmlformats.org/officeDocument/2006/relationships/oleObject" Target="../embeddings/oleObject185.bin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190.bin"/><Relationship Id="rId22" Type="http://schemas.openxmlformats.org/officeDocument/2006/relationships/oleObject" Target="../embeddings/oleObject194.bin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7" Type="http://schemas.openxmlformats.org/officeDocument/2006/relationships/image" Target="../media/image1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196.bin"/><Relationship Id="rId5" Type="http://schemas.openxmlformats.org/officeDocument/2006/relationships/image" Target="../media/image155.wmf"/><Relationship Id="rId4" Type="http://schemas.openxmlformats.org/officeDocument/2006/relationships/oleObject" Target="../embeddings/oleObject195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158.w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203.bin"/><Relationship Id="rId18" Type="http://schemas.openxmlformats.org/officeDocument/2006/relationships/image" Target="../media/image166.wmf"/><Relationship Id="rId26" Type="http://schemas.openxmlformats.org/officeDocument/2006/relationships/image" Target="../media/image170.wmf"/><Relationship Id="rId3" Type="http://schemas.openxmlformats.org/officeDocument/2006/relationships/oleObject" Target="../embeddings/oleObject198.bin"/><Relationship Id="rId21" Type="http://schemas.openxmlformats.org/officeDocument/2006/relationships/oleObject" Target="../embeddings/oleObject207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205.bin"/><Relationship Id="rId25" Type="http://schemas.openxmlformats.org/officeDocument/2006/relationships/oleObject" Target="../embeddings/oleObject2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5.wmf"/><Relationship Id="rId20" Type="http://schemas.openxmlformats.org/officeDocument/2006/relationships/image" Target="../media/image167.w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202.bin"/><Relationship Id="rId24" Type="http://schemas.openxmlformats.org/officeDocument/2006/relationships/image" Target="../media/image169.wmf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23" Type="http://schemas.openxmlformats.org/officeDocument/2006/relationships/oleObject" Target="../embeddings/oleObject208.bin"/><Relationship Id="rId28" Type="http://schemas.openxmlformats.org/officeDocument/2006/relationships/image" Target="../media/image171.wmf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206.bin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164.wmf"/><Relationship Id="rId22" Type="http://schemas.openxmlformats.org/officeDocument/2006/relationships/image" Target="../media/image168.wmf"/><Relationship Id="rId27" Type="http://schemas.openxmlformats.org/officeDocument/2006/relationships/oleObject" Target="../embeddings/oleObject2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97" y="1524000"/>
            <a:ext cx="8229600" cy="1524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Math 5364 Notes</a:t>
            </a:r>
            <a:br>
              <a:rPr lang="en-US" dirty="0" smtClean="0"/>
            </a:br>
            <a:r>
              <a:rPr lang="en-US" sz="2800" dirty="0" smtClean="0"/>
              <a:t>Chapter 5:  Alternative Classification Techniques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05100" y="3505200"/>
            <a:ext cx="3733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Jesse Crawford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Department </a:t>
            </a:r>
            <a:r>
              <a:rPr lang="en-US" sz="2000" dirty="0"/>
              <a:t>of Mathematics</a:t>
            </a:r>
          </a:p>
          <a:p>
            <a:pPr algn="ctr"/>
            <a:r>
              <a:rPr lang="en-US" sz="2000" dirty="0" smtClean="0"/>
              <a:t>Tarleton State University</a:t>
            </a:r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Leave-one-out CV with knn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2039034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predSpecies=knn.cv(train=z,cl=Species,k=3)</a:t>
            </a:r>
          </a:p>
          <a:p>
            <a:r>
              <a:rPr lang="en-US" dirty="0"/>
              <a:t>confmatrix(Species,predSpecies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CV estimate for accuracy is 94.67%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Gradient for Neural Network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60273" y="2087262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633181"/>
              </p:ext>
            </p:extLst>
          </p:nvPr>
        </p:nvGraphicFramePr>
        <p:xfrm>
          <a:off x="5777736" y="2057400"/>
          <a:ext cx="439737" cy="564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0" name="Equation" r:id="rId3" imgW="177480" imgH="228600" progId="Equation.DSMT4">
                  <p:embed/>
                </p:oleObj>
              </mc:Choice>
              <mc:Fallback>
                <p:oleObj name="Equation" r:id="rId3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7736" y="2057400"/>
                        <a:ext cx="439737" cy="564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5760273" y="2734962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61646" y="4055847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421359"/>
              </p:ext>
            </p:extLst>
          </p:nvPr>
        </p:nvGraphicFramePr>
        <p:xfrm>
          <a:off x="5914046" y="3429000"/>
          <a:ext cx="304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1" name="Equation" r:id="rId5" imgW="75960" imgH="177480" progId="Equation.DSMT4">
                  <p:embed/>
                </p:oleObj>
              </mc:Choice>
              <mc:Fallback>
                <p:oleObj name="Equation" r:id="rId5" imgW="75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14046" y="3429000"/>
                        <a:ext cx="30480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7122949" y="297180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endCxn id="13" idx="1"/>
          </p:cNvCxnSpPr>
          <p:nvPr/>
        </p:nvCxnSpPr>
        <p:spPr>
          <a:xfrm>
            <a:off x="6217473" y="2514600"/>
            <a:ext cx="972431" cy="5353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3" idx="2"/>
          </p:cNvCxnSpPr>
          <p:nvPr/>
        </p:nvCxnSpPr>
        <p:spPr>
          <a:xfrm>
            <a:off x="6218846" y="3049915"/>
            <a:ext cx="904103" cy="1885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3" idx="3"/>
          </p:cNvCxnSpPr>
          <p:nvPr/>
        </p:nvCxnSpPr>
        <p:spPr>
          <a:xfrm flipV="1">
            <a:off x="6238937" y="3427085"/>
            <a:ext cx="950967" cy="89450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172727"/>
              </p:ext>
            </p:extLst>
          </p:nvPr>
        </p:nvGraphicFramePr>
        <p:xfrm>
          <a:off x="8458200" y="2933700"/>
          <a:ext cx="40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2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2933700"/>
                        <a:ext cx="40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226456"/>
              </p:ext>
            </p:extLst>
          </p:nvPr>
        </p:nvGraphicFramePr>
        <p:xfrm>
          <a:off x="5737287" y="2689225"/>
          <a:ext cx="5016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3" name="Equation" r:id="rId9" imgW="203040" imgH="228600" progId="Equation.DSMT4">
                  <p:embed/>
                </p:oleObj>
              </mc:Choice>
              <mc:Fallback>
                <p:oleObj name="Equation" r:id="rId9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87" y="2689225"/>
                        <a:ext cx="5016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89624"/>
              </p:ext>
            </p:extLst>
          </p:nvPr>
        </p:nvGraphicFramePr>
        <p:xfrm>
          <a:off x="5724759" y="3992347"/>
          <a:ext cx="533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4" name="Equation" r:id="rId11" imgW="215640" imgH="241200" progId="Equation.DSMT4">
                  <p:embed/>
                </p:oleObj>
              </mc:Choice>
              <mc:Fallback>
                <p:oleObj name="Equation" r:id="rId11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759" y="3992347"/>
                        <a:ext cx="533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Arrow Connector 26"/>
          <p:cNvCxnSpPr>
            <a:stCxn id="13" idx="6"/>
          </p:cNvCxnSpPr>
          <p:nvPr/>
        </p:nvCxnSpPr>
        <p:spPr>
          <a:xfrm>
            <a:off x="7580149" y="3238500"/>
            <a:ext cx="89792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221057"/>
              </p:ext>
            </p:extLst>
          </p:nvPr>
        </p:nvGraphicFramePr>
        <p:xfrm>
          <a:off x="7872592" y="2767501"/>
          <a:ext cx="313038" cy="500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5" name="Equation" r:id="rId13" imgW="126720" imgH="203040" progId="Equation.DSMT4">
                  <p:embed/>
                </p:oleObj>
              </mc:Choice>
              <mc:Fallback>
                <p:oleObj name="Equation" r:id="rId13" imgW="126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72592" y="2767501"/>
                        <a:ext cx="313038" cy="500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82022"/>
              </p:ext>
            </p:extLst>
          </p:nvPr>
        </p:nvGraphicFramePr>
        <p:xfrm>
          <a:off x="6518497" y="2318657"/>
          <a:ext cx="304800" cy="391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6" name="Equation" r:id="rId15" imgW="177480" imgH="228600" progId="Equation.DSMT4">
                  <p:embed/>
                </p:oleObj>
              </mc:Choice>
              <mc:Fallback>
                <p:oleObj name="Equation" r:id="rId15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18497" y="2318657"/>
                        <a:ext cx="304800" cy="391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618497"/>
              </p:ext>
            </p:extLst>
          </p:nvPr>
        </p:nvGraphicFramePr>
        <p:xfrm>
          <a:off x="6507986" y="2846388"/>
          <a:ext cx="3270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7" name="Equation" r:id="rId17" imgW="190440" imgH="228600" progId="Equation.DSMT4">
                  <p:embed/>
                </p:oleObj>
              </mc:Choice>
              <mc:Fallback>
                <p:oleObj name="Equation" r:id="rId17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986" y="2846388"/>
                        <a:ext cx="3270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582120"/>
              </p:ext>
            </p:extLst>
          </p:nvPr>
        </p:nvGraphicFramePr>
        <p:xfrm>
          <a:off x="6541323" y="3867150"/>
          <a:ext cx="3476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8" name="Equation" r:id="rId19" imgW="203040" imgH="241200" progId="Equation.DSMT4">
                  <p:embed/>
                </p:oleObj>
              </mc:Choice>
              <mc:Fallback>
                <p:oleObj name="Equation" r:id="rId19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1323" y="3867150"/>
                        <a:ext cx="3476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864217"/>
              </p:ext>
            </p:extLst>
          </p:nvPr>
        </p:nvGraphicFramePr>
        <p:xfrm>
          <a:off x="457200" y="1981200"/>
          <a:ext cx="4886325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9" name="Equation" r:id="rId21" imgW="2717640" imgH="2489040" progId="Equation.DSMT4">
                  <p:embed/>
                </p:oleObj>
              </mc:Choice>
              <mc:Fallback>
                <p:oleObj name="Equation" r:id="rId21" imgW="2717640" imgH="248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7200" y="1981200"/>
                        <a:ext cx="4886325" cy="448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709858"/>
              </p:ext>
            </p:extLst>
          </p:nvPr>
        </p:nvGraphicFramePr>
        <p:xfrm>
          <a:off x="5691796" y="4800600"/>
          <a:ext cx="596900" cy="65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90" name="Equation" r:id="rId23" imgW="393480" imgH="431640" progId="Equation.DSMT4">
                  <p:embed/>
                </p:oleObj>
              </mc:Choice>
              <mc:Fallback>
                <p:oleObj name="Equation" r:id="rId23" imgW="393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91796" y="4800600"/>
                        <a:ext cx="596900" cy="65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470299"/>
              </p:ext>
            </p:extLst>
          </p:nvPr>
        </p:nvGraphicFramePr>
        <p:xfrm>
          <a:off x="7122949" y="3728822"/>
          <a:ext cx="7112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91" name="Equation" r:id="rId25" imgW="469800" imgH="431640" progId="Equation.DSMT4">
                  <p:embed/>
                </p:oleObj>
              </mc:Choice>
              <mc:Fallback>
                <p:oleObj name="Equation" r:id="rId25" imgW="469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2949" y="3728822"/>
                        <a:ext cx="7112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36565"/>
              </p:ext>
            </p:extLst>
          </p:nvPr>
        </p:nvGraphicFramePr>
        <p:xfrm>
          <a:off x="5889181" y="5791200"/>
          <a:ext cx="292473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92" name="Equation" r:id="rId27" imgW="1841400" imgH="431640" progId="Equation.DSMT4">
                  <p:embed/>
                </p:oleObj>
              </mc:Choice>
              <mc:Fallback>
                <p:oleObj name="Equation" r:id="rId27" imgW="1841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889181" y="5791200"/>
                        <a:ext cx="2924736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8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1" y="388198"/>
            <a:ext cx="4396741" cy="3861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526" y="372762"/>
            <a:ext cx="4472940" cy="3928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98758" y="4419600"/>
            <a:ext cx="4032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Neural network with one hidden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30 neurons in hidden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Classification accuracy = 98.7%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117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459" y="3633582"/>
            <a:ext cx="3655927" cy="32199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Two-layer Neural Networks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709536"/>
              </p:ext>
            </p:extLst>
          </p:nvPr>
        </p:nvGraphicFramePr>
        <p:xfrm>
          <a:off x="5264150" y="4343400"/>
          <a:ext cx="5969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4" name="Equation" r:id="rId4" imgW="393480" imgH="431640" progId="Equation.DSMT4">
                  <p:embed/>
                </p:oleObj>
              </mc:Choice>
              <mc:Fallback>
                <p:oleObj name="Equation" r:id="rId4" imgW="393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4343400"/>
                        <a:ext cx="5969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630762"/>
              </p:ext>
            </p:extLst>
          </p:nvPr>
        </p:nvGraphicFramePr>
        <p:xfrm>
          <a:off x="8198186" y="4343400"/>
          <a:ext cx="7112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5" name="Equation" r:id="rId6" imgW="469800" imgH="431640" progId="Equation.DSMT4">
                  <p:embed/>
                </p:oleObj>
              </mc:Choice>
              <mc:Fallback>
                <p:oleObj name="Equation" r:id="rId6" imgW="469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8186" y="4343400"/>
                        <a:ext cx="7112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884158"/>
              </p:ext>
            </p:extLst>
          </p:nvPr>
        </p:nvGraphicFramePr>
        <p:xfrm>
          <a:off x="6629400" y="3306557"/>
          <a:ext cx="7683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6" name="Equation" r:id="rId8" imgW="507960" imgH="431640" progId="Equation.DSMT4">
                  <p:embed/>
                </p:oleObj>
              </mc:Choice>
              <mc:Fallback>
                <p:oleObj name="Equation" r:id="rId8" imgW="507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306557"/>
                        <a:ext cx="7683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9600" y="1905000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Two-layer Neural Network (One hidden layer)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two-layer neural network with sigmoid (logistic) activation functions can model any decision boundary 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59" y="3633582"/>
            <a:ext cx="355725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Multi-layer Perceptron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45213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24600" y="5936838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91%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Gradient Descent </a:t>
            </a:r>
            <a:br>
              <a:rPr lang="en-US" dirty="0" smtClean="0"/>
            </a:br>
            <a:r>
              <a:rPr lang="en-US" dirty="0" smtClean="0"/>
              <a:t>for Multi-layer Perceptron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133598"/>
            <a:ext cx="502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Back Propagation Algorithm</a:t>
            </a:r>
          </a:p>
          <a:p>
            <a:endParaRPr lang="en-US" dirty="0"/>
          </a:p>
          <a:p>
            <a:r>
              <a:rPr lang="en-US" dirty="0" smtClean="0"/>
              <a:t>At each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Feed inputs forward through the neural network using current weights.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 recursion formula (back propagation) to obtain the gradient with respect to all weights in the neural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the weights using gradient descent.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Today's Topics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133600"/>
            <a:ext cx="32861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Ensemble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Bagging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19056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Ensemble Methods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283708"/>
              </p:ext>
            </p:extLst>
          </p:nvPr>
        </p:nvGraphicFramePr>
        <p:xfrm>
          <a:off x="685800" y="1676400"/>
          <a:ext cx="5724525" cy="494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0" name="Equation" r:id="rId3" imgW="3441600" imgH="2971800" progId="Equation.DSMT4">
                  <p:embed/>
                </p:oleObj>
              </mc:Choice>
              <mc:Fallback>
                <p:oleObj name="Equation" r:id="rId3" imgW="3441600" imgH="297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676400"/>
                        <a:ext cx="5724525" cy="4941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0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Bagging (Bootstrap Aggregating)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952367"/>
              </p:ext>
            </p:extLst>
          </p:nvPr>
        </p:nvGraphicFramePr>
        <p:xfrm>
          <a:off x="762000" y="1905000"/>
          <a:ext cx="6121011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1" name="Equation" r:id="rId3" imgW="4025880" imgH="2489040" progId="Equation.DSMT4">
                  <p:embed/>
                </p:oleObj>
              </mc:Choice>
              <mc:Fallback>
                <p:oleObj name="Equation" r:id="rId3" imgW="4025880" imgH="248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905000"/>
                        <a:ext cx="6121011" cy="378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24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996298"/>
            <a:ext cx="52650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Bagging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Features used to split decision tree are randomized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676400"/>
            <a:ext cx="441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classifiers sequentially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Later classifiers focus on mistakes of previous classifiers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Optimizing </a:t>
            </a:r>
            <a:r>
              <a:rPr lang="en-US" i="1" dirty="0" smtClean="0"/>
              <a:t>k </a:t>
            </a:r>
            <a:r>
              <a:rPr lang="en-US" dirty="0" smtClean="0"/>
              <a:t>with knn.cv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2039034"/>
            <a:ext cx="6019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accvect=1:10</a:t>
            </a:r>
          </a:p>
          <a:p>
            <a:endParaRPr lang="en-US" dirty="0"/>
          </a:p>
          <a:p>
            <a:r>
              <a:rPr lang="en-US" dirty="0"/>
              <a:t>for(k in 1:10){</a:t>
            </a:r>
          </a:p>
          <a:p>
            <a:r>
              <a:rPr lang="en-US" dirty="0"/>
              <a:t>  predSpecies=knn.cv(train=z,cl=Species,k=k)</a:t>
            </a:r>
          </a:p>
          <a:p>
            <a:r>
              <a:rPr lang="en-US" dirty="0"/>
              <a:t>  accvect[k]=confmatrix(Species,predSpecies)$accuracy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which.max(accvect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binary classification problems, odd values of </a:t>
            </a:r>
            <a:r>
              <a:rPr lang="en-US" i="1" dirty="0" smtClean="0"/>
              <a:t>k</a:t>
            </a:r>
            <a:r>
              <a:rPr lang="en-US" dirty="0" smtClean="0"/>
              <a:t> avoid 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676400"/>
            <a:ext cx="441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classifiers sequentially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Later classifiers focus on mistakes of previous classifiers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47783"/>
              </p:ext>
            </p:extLst>
          </p:nvPr>
        </p:nvGraphicFramePr>
        <p:xfrm>
          <a:off x="762000" y="3192463"/>
          <a:ext cx="3330575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8" name="Equation" r:id="rId3" imgW="2361960" imgH="2336760" progId="Equation.DSMT4">
                  <p:embed/>
                </p:oleObj>
              </mc:Choice>
              <mc:Fallback>
                <p:oleObj name="Equation" r:id="rId3" imgW="2361960" imgH="2336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3192463"/>
                        <a:ext cx="3330575" cy="329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25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676400"/>
            <a:ext cx="441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classifiers sequentially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Later classifiers focus on mistakes of previous classifiers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300007"/>
              </p:ext>
            </p:extLst>
          </p:nvPr>
        </p:nvGraphicFramePr>
        <p:xfrm>
          <a:off x="762000" y="3192463"/>
          <a:ext cx="3330575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2" name="Equation" r:id="rId3" imgW="2361960" imgH="2336760" progId="Equation.DSMT4">
                  <p:embed/>
                </p:oleObj>
              </mc:Choice>
              <mc:Fallback>
                <p:oleObj name="Equation" r:id="rId3" imgW="2361960" imgH="2336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3192463"/>
                        <a:ext cx="3330575" cy="329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854632"/>
              </p:ext>
            </p:extLst>
          </p:nvPr>
        </p:nvGraphicFramePr>
        <p:xfrm>
          <a:off x="4953000" y="3200400"/>
          <a:ext cx="310609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3" name="Equation" r:id="rId5" imgW="1968480" imgH="1930320" progId="Equation.DSMT4">
                  <p:embed/>
                </p:oleObj>
              </mc:Choice>
              <mc:Fallback>
                <p:oleObj name="Equation" r:id="rId5" imgW="1968480" imgH="1930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3000" y="3200400"/>
                        <a:ext cx="3106090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6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0" y="413916"/>
            <a:ext cx="8907119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2492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Today's Topics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133600"/>
            <a:ext cx="43408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Multiclass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One-against-one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One-against-rest approach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467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The Multiclass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16285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</a:rPr>
              <a:t>Binary</a:t>
            </a:r>
            <a:r>
              <a:rPr lang="en-US" sz="2000" dirty="0" smtClean="0"/>
              <a:t> dependent variable </a:t>
            </a:r>
            <a:r>
              <a:rPr lang="en-US" sz="2000" i="1" dirty="0" smtClean="0"/>
              <a:t>y</a:t>
            </a:r>
            <a:r>
              <a:rPr lang="en-US" sz="2000" dirty="0" smtClean="0"/>
              <a:t>:  Only two possible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</a:rPr>
              <a:t>Multiclass</a:t>
            </a:r>
            <a:r>
              <a:rPr lang="en-US" sz="2000" dirty="0" smtClean="0"/>
              <a:t> dependent variable </a:t>
            </a:r>
            <a:r>
              <a:rPr lang="en-US" sz="2000" i="1" dirty="0" smtClean="0"/>
              <a:t>y</a:t>
            </a:r>
            <a:r>
              <a:rPr lang="en-US" sz="2000" dirty="0" smtClean="0"/>
              <a:t>:  More than two possible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How can we deal with multiclass variables?</a:t>
            </a:r>
          </a:p>
        </p:txBody>
      </p:sp>
    </p:spTree>
    <p:extLst>
      <p:ext uri="{BB962C8B-B14F-4D97-AF65-F5344CB8AC3E}">
        <p14:creationId xmlns:p14="http://schemas.microsoft.com/office/powerpoint/2010/main" val="17977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Classification Algorithms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2133600"/>
            <a:ext cx="8001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k</a:t>
            </a:r>
            <a:r>
              <a:rPr lang="en-US" sz="2400" dirty="0" smtClean="0"/>
              <a:t>-Nearest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Support Vector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can we extend SVM to multiclass problems?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can we extend other algorithms to multiclass problems?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Right Brace 2"/>
          <p:cNvSpPr/>
          <p:nvPr/>
        </p:nvSpPr>
        <p:spPr>
          <a:xfrm>
            <a:off x="4191000" y="2286000"/>
            <a:ext cx="381000" cy="1338828"/>
          </a:xfrm>
          <a:prstGeom prst="rightBrace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2667000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Deals with </a:t>
            </a:r>
            <a:r>
              <a:rPr lang="en-US" dirty="0" smtClean="0">
                <a:solidFill>
                  <a:srgbClr val="7030A0"/>
                </a:solidFill>
              </a:rPr>
              <a:t>multiclass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output by default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8265" y="3962400"/>
            <a:ext cx="2327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deals with </a:t>
            </a:r>
            <a:r>
              <a:rPr lang="en-US" dirty="0" smtClean="0">
                <a:solidFill>
                  <a:srgbClr val="7030A0"/>
                </a:solidFill>
              </a:rPr>
              <a:t>binary </a:t>
            </a:r>
          </a:p>
          <a:p>
            <a:r>
              <a:rPr lang="en-US" dirty="0" smtClean="0"/>
              <a:t>classification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Classification Algorithms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2133600"/>
            <a:ext cx="8001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k</a:t>
            </a:r>
            <a:r>
              <a:rPr lang="en-US" sz="2400" dirty="0" smtClean="0"/>
              <a:t>-Nearest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Support Vector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can we extend SVM to multiclass problems?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can we extend other algorithms to multiclass problems?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Right Brace 2"/>
          <p:cNvSpPr/>
          <p:nvPr/>
        </p:nvSpPr>
        <p:spPr>
          <a:xfrm>
            <a:off x="4191000" y="2286000"/>
            <a:ext cx="381000" cy="1338828"/>
          </a:xfrm>
          <a:prstGeom prst="rightBrace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2667000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Deals with </a:t>
            </a:r>
            <a:r>
              <a:rPr lang="en-US" dirty="0" smtClean="0">
                <a:solidFill>
                  <a:srgbClr val="7030A0"/>
                </a:solidFill>
              </a:rPr>
              <a:t>multiclass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output by default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8265" y="3962400"/>
            <a:ext cx="2327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deals with </a:t>
            </a:r>
            <a:r>
              <a:rPr lang="en-US" dirty="0" smtClean="0">
                <a:solidFill>
                  <a:srgbClr val="7030A0"/>
                </a:solidFill>
              </a:rPr>
              <a:t>binary </a:t>
            </a:r>
          </a:p>
          <a:p>
            <a:r>
              <a:rPr lang="en-US" dirty="0" smtClean="0"/>
              <a:t>classification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One-against-one Approach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90028"/>
              </p:ext>
            </p:extLst>
          </p:nvPr>
        </p:nvGraphicFramePr>
        <p:xfrm>
          <a:off x="782638" y="1905000"/>
          <a:ext cx="64452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4" name="Equation" r:id="rId3" imgW="3708360" imgH="2323800" progId="Equation.DSMT4">
                  <p:embed/>
                </p:oleObj>
              </mc:Choice>
              <mc:Fallback>
                <p:oleObj name="Equation" r:id="rId3" imgW="3708360" imgH="232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2638" y="1905000"/>
                        <a:ext cx="6445250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1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One-against-one Approach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588946"/>
              </p:ext>
            </p:extLst>
          </p:nvPr>
        </p:nvGraphicFramePr>
        <p:xfrm>
          <a:off x="762000" y="1905000"/>
          <a:ext cx="6445251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4" name="Equation" r:id="rId3" imgW="3708360" imgH="2323800" progId="Equation.DSMT4">
                  <p:embed/>
                </p:oleObj>
              </mc:Choice>
              <mc:Fallback>
                <p:oleObj name="Equation" r:id="rId3" imgW="3708360" imgH="232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905000"/>
                        <a:ext cx="6445251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869050"/>
              </p:ext>
            </p:extLst>
          </p:nvPr>
        </p:nvGraphicFramePr>
        <p:xfrm>
          <a:off x="6324600" y="3200400"/>
          <a:ext cx="1841500" cy="1057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5" name="Equation" r:id="rId5" imgW="1193760" imgH="685800" progId="Equation.DSMT4">
                  <p:embed/>
                </p:oleObj>
              </mc:Choice>
              <mc:Fallback>
                <p:oleObj name="Equation" r:id="rId5" imgW="11937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4600" y="3200400"/>
                        <a:ext cx="1841500" cy="1057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30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One-against-rest Approach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90533"/>
              </p:ext>
            </p:extLst>
          </p:nvPr>
        </p:nvGraphicFramePr>
        <p:xfrm>
          <a:off x="762000" y="1751013"/>
          <a:ext cx="6445250" cy="434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5" name="Equation" r:id="rId3" imgW="3708360" imgH="2501640" progId="Equation.DSMT4">
                  <p:embed/>
                </p:oleObj>
              </mc:Choice>
              <mc:Fallback>
                <p:oleObj name="Equation" r:id="rId3" imgW="3708360" imgH="250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751013"/>
                        <a:ext cx="6445250" cy="434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28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General Comments about </a:t>
            </a:r>
            <a:r>
              <a:rPr lang="en-US" i="1" dirty="0" smtClean="0"/>
              <a:t>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2039034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Smaller values of </a:t>
            </a:r>
            <a:r>
              <a:rPr lang="en-US" i="1" dirty="0" smtClean="0"/>
              <a:t>k</a:t>
            </a:r>
            <a:r>
              <a:rPr lang="en-US" dirty="0" smtClean="0"/>
              <a:t> result in greater model complexity.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i="1" dirty="0" smtClean="0"/>
              <a:t>k</a:t>
            </a:r>
            <a:r>
              <a:rPr lang="en-US" dirty="0" smtClean="0"/>
              <a:t> is too small, model is sensitive to noise.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i="1" dirty="0" smtClean="0"/>
              <a:t>k</a:t>
            </a:r>
            <a:r>
              <a:rPr lang="en-US" dirty="0" smtClean="0"/>
              <a:t> is too large, many records will start to be classified simply into the most frequent class.</a:t>
            </a:r>
          </a:p>
        </p:txBody>
      </p:sp>
    </p:spTree>
    <p:extLst>
      <p:ext uri="{BB962C8B-B14F-4D97-AF65-F5344CB8AC3E}">
        <p14:creationId xmlns:p14="http://schemas.microsoft.com/office/powerpoint/2010/main" val="39650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Today's Topics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133600"/>
            <a:ext cx="646920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Weighted </a:t>
            </a:r>
            <a:r>
              <a:rPr lang="en-US" sz="2800" i="1" dirty="0" smtClean="0"/>
              <a:t>k</a:t>
            </a:r>
            <a:r>
              <a:rPr lang="en-US" sz="2800" dirty="0" smtClean="0"/>
              <a:t>-Nearest Neighbors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Kernels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kknn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Minkowski Distance </a:t>
            </a:r>
            <a:r>
              <a:rPr lang="en-US" sz="2800" dirty="0" smtClean="0"/>
              <a:t>Metric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538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Indicator Functions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272392"/>
              </p:ext>
            </p:extLst>
          </p:nvPr>
        </p:nvGraphicFramePr>
        <p:xfrm>
          <a:off x="1219200" y="1981200"/>
          <a:ext cx="1930400" cy="4031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9" name="Equation" r:id="rId3" imgW="863280" imgH="1803240" progId="Equation.DSMT4">
                  <p:embed/>
                </p:oleObj>
              </mc:Choice>
              <mc:Fallback>
                <p:oleObj name="Equation" r:id="rId3" imgW="86328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981200"/>
                        <a:ext cx="1930400" cy="4031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88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max and argmax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934869"/>
              </p:ext>
            </p:extLst>
          </p:nvPr>
        </p:nvGraphicFramePr>
        <p:xfrm>
          <a:off x="838200" y="1905000"/>
          <a:ext cx="334680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2" name="Equation" r:id="rId3" imgW="1409400" imgH="1155600" progId="Equation.DSMT4">
                  <p:embed/>
                </p:oleObj>
              </mc:Choice>
              <mc:Fallback>
                <p:oleObj name="Equation" r:id="rId3" imgW="1409400" imgH="11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905000"/>
                        <a:ext cx="3346805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895600"/>
            <a:ext cx="4831773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-Nearest Neighbors Algorithm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0" y="1905000"/>
            <a:ext cx="825989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50092"/>
            <a:ext cx="4408585" cy="28323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1234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Kernel Functions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962400"/>
            <a:ext cx="4408585" cy="2832331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314652"/>
              </p:ext>
            </p:extLst>
          </p:nvPr>
        </p:nvGraphicFramePr>
        <p:xfrm>
          <a:off x="1247775" y="2209800"/>
          <a:ext cx="23987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92" name="Equation" r:id="rId5" imgW="1244520" imgH="393480" progId="Equation.DSMT4">
                  <p:embed/>
                </p:oleObj>
              </mc:Choice>
              <mc:Fallback>
                <p:oleObj name="Equation" r:id="rId5" imgW="1244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7775" y="2209800"/>
                        <a:ext cx="2398713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035792"/>
              </p:ext>
            </p:extLst>
          </p:nvPr>
        </p:nvGraphicFramePr>
        <p:xfrm>
          <a:off x="968375" y="5060950"/>
          <a:ext cx="31099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93" name="Equation" r:id="rId7" imgW="1612800" imgH="203040" progId="Equation.DSMT4">
                  <p:embed/>
                </p:oleObj>
              </mc:Choice>
              <mc:Fallback>
                <p:oleObj name="Equation" r:id="rId7" imgW="16128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5060950"/>
                        <a:ext cx="31099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33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50092"/>
            <a:ext cx="4408584" cy="28323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1234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Kernel Functions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962400"/>
            <a:ext cx="4408584" cy="2832331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570443"/>
              </p:ext>
            </p:extLst>
          </p:nvPr>
        </p:nvGraphicFramePr>
        <p:xfrm>
          <a:off x="808038" y="2209800"/>
          <a:ext cx="32797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4" name="Equation" r:id="rId5" imgW="1701720" imgH="393480" progId="Equation.DSMT4">
                  <p:embed/>
                </p:oleObj>
              </mc:Choice>
              <mc:Fallback>
                <p:oleObj name="Equation" r:id="rId5" imgW="1701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8038" y="2209800"/>
                        <a:ext cx="32797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4937"/>
              </p:ext>
            </p:extLst>
          </p:nvPr>
        </p:nvGraphicFramePr>
        <p:xfrm>
          <a:off x="762000" y="4953000"/>
          <a:ext cx="35242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5" name="Equation" r:id="rId7" imgW="1828800" imgH="393480" progId="Equation.DSMT4">
                  <p:embed/>
                </p:oleObj>
              </mc:Choice>
              <mc:Fallback>
                <p:oleObj name="Equation" r:id="rId7" imgW="182880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53000"/>
                        <a:ext cx="35242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48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Weighted</a:t>
            </a:r>
            <a:r>
              <a:rPr lang="en-US" i="1" dirty="0" smtClean="0"/>
              <a:t> k</a:t>
            </a:r>
            <a:r>
              <a:rPr lang="en-US" dirty="0" smtClean="0"/>
              <a:t>-Nearest Neighbors 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07289"/>
            <a:ext cx="6553200" cy="477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Today's Topics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133600"/>
            <a:ext cx="57270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i="1" dirty="0" smtClean="0"/>
              <a:t>k</a:t>
            </a:r>
            <a:r>
              <a:rPr lang="en-US" sz="2800" dirty="0" smtClean="0"/>
              <a:t>-Nearest Neighbors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Methods for Standardizing Data in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class package, knn, and knn.cv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8768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1234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kknn Package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828800"/>
            <a:ext cx="739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train.kknn</a:t>
            </a:r>
            <a:r>
              <a:rPr lang="en-US" dirty="0" smtClean="0"/>
              <a:t> uses leave-one-out cross-validation to optimize </a:t>
            </a:r>
            <a:r>
              <a:rPr lang="en-US" i="1" dirty="0" smtClean="0"/>
              <a:t>k</a:t>
            </a:r>
            <a:r>
              <a:rPr lang="en-US" dirty="0" smtClean="0"/>
              <a:t> and the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kknn</a:t>
            </a:r>
            <a:r>
              <a:rPr lang="en-US" dirty="0" smtClean="0"/>
              <a:t> gives predictions for a specific choice of </a:t>
            </a:r>
            <a:r>
              <a:rPr lang="en-US" i="1" dirty="0" smtClean="0"/>
              <a:t>k</a:t>
            </a:r>
            <a:r>
              <a:rPr lang="en-US" dirty="0" smtClean="0"/>
              <a:t> and kernel (see R script)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cran.r-project.org/web/packages/kknn/kknn.pdf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Hechenbichler, K. and Schliep, K.P. (2004)  "Weighted </a:t>
            </a:r>
            <a:r>
              <a:rPr lang="en-US" dirty="0"/>
              <a:t>k-Nearest-Neighbor Techniques and </a:t>
            </a:r>
            <a:r>
              <a:rPr lang="en-US" dirty="0" smtClean="0"/>
              <a:t>Ordinal Classification".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http://epub.ub.uni-muenchen.de/1769/1/paper_399.pdf</a:t>
            </a:r>
          </a:p>
        </p:txBody>
      </p:sp>
    </p:spTree>
    <p:extLst>
      <p:ext uri="{BB962C8B-B14F-4D97-AF65-F5344CB8AC3E}">
        <p14:creationId xmlns:p14="http://schemas.microsoft.com/office/powerpoint/2010/main" val="102846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Minkowski Distance Metric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304239"/>
              </p:ext>
            </p:extLst>
          </p:nvPr>
        </p:nvGraphicFramePr>
        <p:xfrm>
          <a:off x="990600" y="1905000"/>
          <a:ext cx="3505200" cy="429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6" name="Equation" r:id="rId3" imgW="1739880" imgH="2133360" progId="Equation.DSMT4">
                  <p:embed/>
                </p:oleObj>
              </mc:Choice>
              <mc:Fallback>
                <p:oleObj name="Equation" r:id="rId3" imgW="1739880" imgH="2133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905000"/>
                        <a:ext cx="3505200" cy="429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81600" y="3352800"/>
            <a:ext cx="3001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Euclidean distance is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Minkowski distance with </a:t>
            </a:r>
            <a:r>
              <a:rPr lang="en-US" i="1" dirty="0" smtClean="0">
                <a:solidFill>
                  <a:srgbClr val="7030A0"/>
                </a:solidFill>
              </a:rPr>
              <a:t>q</a:t>
            </a:r>
            <a:r>
              <a:rPr lang="en-US" dirty="0" smtClean="0">
                <a:solidFill>
                  <a:srgbClr val="7030A0"/>
                </a:solidFill>
              </a:rPr>
              <a:t> = 2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Today's Topics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133600"/>
            <a:ext cx="4192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Naïve Bayes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398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HouseVotes84 Data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186159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815555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5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2362200"/>
            <a:ext cx="762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Want to calculate</a:t>
            </a:r>
          </a:p>
          <a:p>
            <a:endParaRPr lang="en-US" dirty="0"/>
          </a:p>
          <a:p>
            <a:r>
              <a:rPr lang="en-US" dirty="0" smtClean="0"/>
              <a:t>P(Y = Republican | X</a:t>
            </a:r>
            <a:r>
              <a:rPr lang="en-US" baseline="-25000" dirty="0" smtClean="0"/>
              <a:t>1</a:t>
            </a:r>
            <a:r>
              <a:rPr lang="en-US" dirty="0" smtClean="0"/>
              <a:t> = no, X</a:t>
            </a:r>
            <a:r>
              <a:rPr lang="en-US" baseline="-25000" dirty="0" smtClean="0"/>
              <a:t>2 </a:t>
            </a:r>
            <a:r>
              <a:rPr lang="en-US" dirty="0" smtClean="0"/>
              <a:t>= yes, …, X</a:t>
            </a:r>
            <a:r>
              <a:rPr lang="en-US" baseline="-25000" dirty="0" smtClean="0"/>
              <a:t>16</a:t>
            </a:r>
            <a:r>
              <a:rPr lang="en-US" dirty="0" smtClean="0"/>
              <a:t> = yes)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Possible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Look at all records where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smtClean="0"/>
              <a:t>no, </a:t>
            </a:r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= </a:t>
            </a:r>
            <a:r>
              <a:rPr lang="en-US" dirty="0" smtClean="0"/>
              <a:t>yes, </a:t>
            </a:r>
            <a:r>
              <a:rPr lang="en-US" dirty="0"/>
              <a:t>…., X</a:t>
            </a:r>
            <a:r>
              <a:rPr lang="en-US" baseline="-25000" dirty="0"/>
              <a:t>16</a:t>
            </a:r>
            <a:r>
              <a:rPr lang="en-US" dirty="0"/>
              <a:t> = </a:t>
            </a:r>
            <a:r>
              <a:rPr lang="en-US" dirty="0" smtClean="0"/>
              <a:t>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Calculate the proportion of those records with Y = Republican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Problem:  There are 2</a:t>
            </a:r>
            <a:r>
              <a:rPr lang="en-US" baseline="30000" dirty="0" smtClean="0"/>
              <a:t>16</a:t>
            </a:r>
            <a:r>
              <a:rPr lang="en-US" dirty="0" smtClean="0"/>
              <a:t> = 65,536 combinations of X</a:t>
            </a:r>
            <a:r>
              <a:rPr lang="en-US" baseline="-25000" dirty="0" smtClean="0"/>
              <a:t>j</a:t>
            </a:r>
            <a:r>
              <a:rPr lang="en-US" dirty="0" smtClean="0"/>
              <a:t>'s, but only 435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Possible solution:  Use Bayes' Theorem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Setting for Naïve Bayes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085062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440598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7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520931"/>
              </p:ext>
            </p:extLst>
          </p:nvPr>
        </p:nvGraphicFramePr>
        <p:xfrm>
          <a:off x="762000" y="1905000"/>
          <a:ext cx="53340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8" name="Equation" r:id="rId6" imgW="2920680" imgH="2336760" progId="Equation.DSMT4">
                  <p:embed/>
                </p:oleObj>
              </mc:Choice>
              <mc:Fallback>
                <p:oleObj name="Equation" r:id="rId6" imgW="2920680" imgH="2336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1905000"/>
                        <a:ext cx="5334000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1742303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p.m.f. for Y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Prior distribution for 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8400" y="30480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Joint conditional distribution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of X</a:t>
            </a:r>
            <a:r>
              <a:rPr lang="en-US" baseline="-25000" dirty="0" smtClean="0">
                <a:solidFill>
                  <a:srgbClr val="7030A0"/>
                </a:solidFill>
              </a:rPr>
              <a:t>j</a:t>
            </a:r>
            <a:r>
              <a:rPr lang="en-US" dirty="0" smtClean="0">
                <a:solidFill>
                  <a:srgbClr val="7030A0"/>
                </a:solidFill>
              </a:rPr>
              <a:t>'s given 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79031" y="4495800"/>
            <a:ext cx="399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Conditional distribution of X</a:t>
            </a:r>
            <a:r>
              <a:rPr lang="en-US" baseline="-25000" dirty="0" smtClean="0">
                <a:solidFill>
                  <a:srgbClr val="7030A0"/>
                </a:solidFill>
              </a:rPr>
              <a:t>j</a:t>
            </a:r>
            <a:r>
              <a:rPr lang="en-US" dirty="0" smtClean="0">
                <a:solidFill>
                  <a:srgbClr val="7030A0"/>
                </a:solidFill>
              </a:rPr>
              <a:t> given Y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7800" y="5486400"/>
            <a:ext cx="2699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Assumption: 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X</a:t>
            </a:r>
            <a:r>
              <a:rPr lang="en-US" baseline="-25000" dirty="0" smtClean="0">
                <a:solidFill>
                  <a:srgbClr val="7030A0"/>
                </a:solidFill>
              </a:rPr>
              <a:t>j</a:t>
            </a:r>
            <a:r>
              <a:rPr lang="en-US" dirty="0" smtClean="0">
                <a:solidFill>
                  <a:srgbClr val="7030A0"/>
                </a:solidFill>
              </a:rPr>
              <a:t>'s are conditionally independent given 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815497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3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514775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4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532540"/>
              </p:ext>
            </p:extLst>
          </p:nvPr>
        </p:nvGraphicFramePr>
        <p:xfrm>
          <a:off x="304800" y="228600"/>
          <a:ext cx="793945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5" name="Equation" r:id="rId6" imgW="3822480" imgH="660240" progId="Equation.DSMT4">
                  <p:embed/>
                </p:oleObj>
              </mc:Choice>
              <mc:Fallback>
                <p:oleObj name="Equation" r:id="rId6" imgW="38224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" y="228600"/>
                        <a:ext cx="7939453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619246"/>
              </p:ext>
            </p:extLst>
          </p:nvPr>
        </p:nvGraphicFramePr>
        <p:xfrm>
          <a:off x="4190999" y="1447800"/>
          <a:ext cx="4953001" cy="123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6" name="Equation" r:id="rId8" imgW="2705040" imgH="672840" progId="Equation.DSMT4">
                  <p:embed/>
                </p:oleObj>
              </mc:Choice>
              <mc:Fallback>
                <p:oleObj name="Equation" r:id="rId8" imgW="270504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90999" y="1447800"/>
                        <a:ext cx="4953001" cy="123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875997"/>
              </p:ext>
            </p:extLst>
          </p:nvPr>
        </p:nvGraphicFramePr>
        <p:xfrm>
          <a:off x="4191000" y="3048000"/>
          <a:ext cx="28368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7" name="Equation" r:id="rId10" imgW="1549080" imgH="672840" progId="Equation.DSMT4">
                  <p:embed/>
                </p:oleObj>
              </mc:Choice>
              <mc:Fallback>
                <p:oleObj name="Equation" r:id="rId10" imgW="1549080" imgH="6728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048000"/>
                        <a:ext cx="2836863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738638"/>
              </p:ext>
            </p:extLst>
          </p:nvPr>
        </p:nvGraphicFramePr>
        <p:xfrm>
          <a:off x="2457450" y="4648200"/>
          <a:ext cx="52308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8" name="Equation" r:id="rId12" imgW="2857320" imgH="672840" progId="Equation.DSMT4">
                  <p:embed/>
                </p:oleObj>
              </mc:Choice>
              <mc:Fallback>
                <p:oleObj name="Equation" r:id="rId12" imgW="2857320" imgH="6728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4648200"/>
                        <a:ext cx="5230813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52800" y="6087762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Bayes' Theorem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6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4278231" y="1447800"/>
            <a:ext cx="293769" cy="9144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5715762" y="698423"/>
            <a:ext cx="533400" cy="2058924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3463" y="2133599"/>
            <a:ext cx="13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Prior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Probabilities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7693" y="2133599"/>
            <a:ext cx="13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Conditional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Probabilities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676400" y="1066800"/>
            <a:ext cx="674769" cy="457201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1348254"/>
            <a:ext cx="1195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Posterior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Probability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692" y="3352800"/>
            <a:ext cx="403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can we estimate </a:t>
            </a:r>
            <a:r>
              <a:rPr lang="en-US" dirty="0" smtClean="0">
                <a:solidFill>
                  <a:srgbClr val="7030A0"/>
                </a:solidFill>
              </a:rPr>
              <a:t>prior</a:t>
            </a:r>
            <a:r>
              <a:rPr lang="en-US" dirty="0" smtClean="0"/>
              <a:t> probabilities?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401384"/>
              </p:ext>
            </p:extLst>
          </p:nvPr>
        </p:nvGraphicFramePr>
        <p:xfrm>
          <a:off x="762000" y="4114800"/>
          <a:ext cx="3753751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3" name="Equation" r:id="rId3" imgW="2260440" imgH="1117440" progId="Equation.DSMT4">
                  <p:embed/>
                </p:oleObj>
              </mc:Choice>
              <mc:Fallback>
                <p:oleObj name="Equation" r:id="rId3" imgW="226044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4114800"/>
                        <a:ext cx="3753751" cy="1855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746001"/>
              </p:ext>
            </p:extLst>
          </p:nvPr>
        </p:nvGraphicFramePr>
        <p:xfrm>
          <a:off x="2032793" y="427162"/>
          <a:ext cx="52308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4" name="Equation" r:id="rId5" imgW="2857320" imgH="672840" progId="Equation.DSMT4">
                  <p:embed/>
                </p:oleObj>
              </mc:Choice>
              <mc:Fallback>
                <p:oleObj name="Equation" r:id="rId5" imgW="2857320" imgH="6728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793" y="427162"/>
                        <a:ext cx="5230813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274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4278231" y="1447800"/>
            <a:ext cx="293769" cy="9144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5715762" y="698423"/>
            <a:ext cx="533400" cy="2058924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3463" y="2133599"/>
            <a:ext cx="13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Prior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Probabilities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7693" y="2133599"/>
            <a:ext cx="13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Conditional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Probabilities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676400" y="1066800"/>
            <a:ext cx="674769" cy="457201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1348254"/>
            <a:ext cx="1195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Posterior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Probability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692" y="3352800"/>
            <a:ext cx="462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can we estimate </a:t>
            </a:r>
            <a:r>
              <a:rPr lang="en-US" dirty="0" smtClean="0">
                <a:solidFill>
                  <a:srgbClr val="7030A0"/>
                </a:solidFill>
              </a:rPr>
              <a:t>conditional</a:t>
            </a:r>
            <a:r>
              <a:rPr lang="en-US" dirty="0" smtClean="0"/>
              <a:t> probabilities?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878412"/>
              </p:ext>
            </p:extLst>
          </p:nvPr>
        </p:nvGraphicFramePr>
        <p:xfrm>
          <a:off x="796925" y="4105275"/>
          <a:ext cx="4156075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5" name="Equation" r:id="rId3" imgW="2501640" imgH="1155600" progId="Equation.DSMT4">
                  <p:embed/>
                </p:oleObj>
              </mc:Choice>
              <mc:Fallback>
                <p:oleObj name="Equation" r:id="rId3" imgW="2501640" imgH="11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925" y="4105275"/>
                        <a:ext cx="4156075" cy="191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623966"/>
              </p:ext>
            </p:extLst>
          </p:nvPr>
        </p:nvGraphicFramePr>
        <p:xfrm>
          <a:off x="2032793" y="427162"/>
          <a:ext cx="52308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6" name="Equation" r:id="rId5" imgW="2857320" imgH="672840" progId="Equation.DSMT4">
                  <p:embed/>
                </p:oleObj>
              </mc:Choice>
              <mc:Fallback>
                <p:oleObj name="Equation" r:id="rId5" imgW="285732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793" y="427162"/>
                        <a:ext cx="5230813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043888"/>
              </p:ext>
            </p:extLst>
          </p:nvPr>
        </p:nvGraphicFramePr>
        <p:xfrm>
          <a:off x="4297363" y="4876800"/>
          <a:ext cx="297497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7" name="Equation" r:id="rId7" imgW="1790640" imgH="685800" progId="Equation.DSMT4">
                  <p:embed/>
                </p:oleObj>
              </mc:Choice>
              <mc:Fallback>
                <p:oleObj name="Equation" r:id="rId7" imgW="1790640" imgH="685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3" y="4876800"/>
                        <a:ext cx="2974975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724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4278231" y="1447800"/>
            <a:ext cx="293769" cy="9144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5715762" y="698423"/>
            <a:ext cx="533400" cy="2058924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3463" y="2133599"/>
            <a:ext cx="13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Prior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Probabilities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7693" y="2133599"/>
            <a:ext cx="13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Conditional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Probabilities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676400" y="1066800"/>
            <a:ext cx="674769" cy="457201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1348254"/>
            <a:ext cx="1195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Posterior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Probability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692" y="3352800"/>
            <a:ext cx="444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can we calculate </a:t>
            </a:r>
            <a:r>
              <a:rPr lang="en-US" dirty="0" smtClean="0">
                <a:solidFill>
                  <a:srgbClr val="7030A0"/>
                </a:solidFill>
              </a:rPr>
              <a:t>posterior</a:t>
            </a:r>
            <a:r>
              <a:rPr lang="en-US" dirty="0" smtClean="0"/>
              <a:t> probabilities?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590524"/>
              </p:ext>
            </p:extLst>
          </p:nvPr>
        </p:nvGraphicFramePr>
        <p:xfrm>
          <a:off x="716692" y="4267200"/>
          <a:ext cx="6792913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27" name="Equation" r:id="rId3" imgW="4089240" imgH="1180800" progId="Equation.DSMT4">
                  <p:embed/>
                </p:oleObj>
              </mc:Choice>
              <mc:Fallback>
                <p:oleObj name="Equation" r:id="rId3" imgW="4089240" imgH="1180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692" y="4267200"/>
                        <a:ext cx="6792913" cy="195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59366"/>
              </p:ext>
            </p:extLst>
          </p:nvPr>
        </p:nvGraphicFramePr>
        <p:xfrm>
          <a:off x="2032793" y="427162"/>
          <a:ext cx="52308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28" name="Equation" r:id="rId5" imgW="2857320" imgH="672840" progId="Equation.DSMT4">
                  <p:embed/>
                </p:oleObj>
              </mc:Choice>
              <mc:Fallback>
                <p:oleObj name="Equation" r:id="rId5" imgW="285732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793" y="427162"/>
                        <a:ext cx="5230813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10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Naïve Bayes Classification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045940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41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426068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42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177825"/>
              </p:ext>
            </p:extLst>
          </p:nvPr>
        </p:nvGraphicFramePr>
        <p:xfrm>
          <a:off x="609600" y="1981200"/>
          <a:ext cx="52308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43" name="Equation" r:id="rId6" imgW="2857500" imgH="673100" progId="Equation.DSMT4">
                  <p:embed/>
                </p:oleObj>
              </mc:Choice>
              <mc:Fallback>
                <p:oleObj name="Equation" r:id="rId6" imgW="2857500" imgH="673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5230813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56914"/>
              </p:ext>
            </p:extLst>
          </p:nvPr>
        </p:nvGraphicFramePr>
        <p:xfrm>
          <a:off x="609600" y="3886200"/>
          <a:ext cx="3124201" cy="1316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44" name="Equation" r:id="rId8" imgW="1777680" imgH="749160" progId="Equation.DSMT4">
                  <p:embed/>
                </p:oleObj>
              </mc:Choice>
              <mc:Fallback>
                <p:oleObj name="Equation" r:id="rId8" imgW="177768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" y="3886200"/>
                        <a:ext cx="3124201" cy="1316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955852"/>
              </p:ext>
            </p:extLst>
          </p:nvPr>
        </p:nvGraphicFramePr>
        <p:xfrm>
          <a:off x="4572000" y="3810000"/>
          <a:ext cx="4006850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45" name="Equation" r:id="rId10" imgW="2412720" imgH="1180800" progId="Equation.DSMT4">
                  <p:embed/>
                </p:oleObj>
              </mc:Choice>
              <mc:Fallback>
                <p:oleObj name="Equation" r:id="rId10" imgW="2412720" imgH="1180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10000"/>
                        <a:ext cx="4006850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67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139" y="1752600"/>
            <a:ext cx="4702861" cy="435601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-Nearest Neighbors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8869" y="1688757"/>
            <a:ext cx="449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Divide data into training and test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record in the test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the </a:t>
            </a:r>
            <a:r>
              <a:rPr lang="en-US" i="1" dirty="0" smtClean="0"/>
              <a:t>k</a:t>
            </a:r>
            <a:r>
              <a:rPr lang="en-US" dirty="0"/>
              <a:t> </a:t>
            </a:r>
            <a:r>
              <a:rPr lang="en-US" dirty="0" smtClean="0"/>
              <a:t>closest training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the most frequently occurring class label among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test record is classified into that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Ties are broken at random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i="1" dirty="0" smtClean="0"/>
              <a:t>k </a:t>
            </a:r>
            <a:r>
              <a:rPr lang="en-US" dirty="0" smtClean="0"/>
              <a:t>= 1, classify green point as </a:t>
            </a:r>
            <a:r>
              <a:rPr lang="en-US" dirty="0" smtClean="0">
                <a:solidFill>
                  <a:srgbClr val="275C9D"/>
                </a:solidFill>
                <a:latin typeface="Wingdings 3" panose="05040102010807070707" pitchFamily="18" charset="2"/>
              </a:rPr>
              <a:t>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i="1" dirty="0" smtClean="0"/>
              <a:t>k </a:t>
            </a:r>
            <a:r>
              <a:rPr lang="en-US" dirty="0" smtClean="0"/>
              <a:t>= 3, </a:t>
            </a:r>
            <a:r>
              <a:rPr lang="en-US" dirty="0"/>
              <a:t>classify green point as </a:t>
            </a:r>
            <a:r>
              <a:rPr lang="en-US" dirty="0" smtClean="0">
                <a:solidFill>
                  <a:srgbClr val="FF0000"/>
                </a:solidFill>
                <a:latin typeface="Wingdings" panose="05000000000000000000" pitchFamily="2" charset="2"/>
              </a:rPr>
              <a:t>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i="1" dirty="0" smtClean="0"/>
              <a:t>k</a:t>
            </a:r>
            <a:r>
              <a:rPr lang="en-US" dirty="0" smtClean="0"/>
              <a:t> = 2, classify green point as</a:t>
            </a: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rgbClr val="275C9D"/>
                </a:solidFill>
                <a:latin typeface="Wingdings 3" panose="05040102010807070707" pitchFamily="18" charset="2"/>
              </a:rPr>
              <a:t>p</a:t>
            </a:r>
            <a:r>
              <a:rPr lang="en-US" dirty="0" smtClean="0">
                <a:solidFill>
                  <a:srgbClr val="275C9D"/>
                </a:solidFill>
              </a:rPr>
              <a:t>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275C9D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Wingdings" panose="05000000000000000000" pitchFamily="2" charset="2"/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(chosen randomly)</a:t>
            </a:r>
          </a:p>
        </p:txBody>
      </p:sp>
    </p:spTree>
    <p:extLst>
      <p:ext uri="{BB962C8B-B14F-4D97-AF65-F5344CB8AC3E}">
        <p14:creationId xmlns:p14="http://schemas.microsoft.com/office/powerpoint/2010/main" val="366602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Naïve Bayes with </a:t>
            </a:r>
            <a:br>
              <a:rPr lang="en-US" dirty="0" smtClean="0"/>
            </a:br>
            <a:r>
              <a:rPr lang="en-US" dirty="0" smtClean="0"/>
              <a:t>Quantitative Predictors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041221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6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552452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65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798777"/>
              </p:ext>
            </p:extLst>
          </p:nvPr>
        </p:nvGraphicFramePr>
        <p:xfrm>
          <a:off x="838200" y="2057400"/>
          <a:ext cx="3822700" cy="345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66" name="Equation" r:id="rId6" imgW="2666880" imgH="2412720" progId="Equation.DSMT4">
                  <p:embed/>
                </p:oleObj>
              </mc:Choice>
              <mc:Fallback>
                <p:oleObj name="Equation" r:id="rId6" imgW="2666880" imgH="241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2057400"/>
                        <a:ext cx="3822700" cy="345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62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Testing Normality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664631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5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516190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6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343534"/>
              </p:ext>
            </p:extLst>
          </p:nvPr>
        </p:nvGraphicFramePr>
        <p:xfrm>
          <a:off x="838200" y="2057400"/>
          <a:ext cx="768507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7" name="Equation" r:id="rId6" imgW="5181480" imgH="1130040" progId="Equation.DSMT4">
                  <p:embed/>
                </p:oleObj>
              </mc:Choice>
              <mc:Fallback>
                <p:oleObj name="Equation" r:id="rId6" imgW="5181480" imgH="1130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2057400"/>
                        <a:ext cx="768507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4495800"/>
            <a:ext cx="6035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qq Plots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Straight line: evidence of normality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Deviates from straight line: evidence against normality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Naïve Bayes with </a:t>
            </a:r>
            <a:br>
              <a:rPr lang="en-US" dirty="0" smtClean="0"/>
            </a:br>
            <a:r>
              <a:rPr lang="en-US" dirty="0" smtClean="0"/>
              <a:t>Quantitative Predictors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711799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2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883568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3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2209800"/>
            <a:ext cx="6433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2:  Discretize predictor variables using cut function.</a:t>
            </a:r>
          </a:p>
          <a:p>
            <a:endParaRPr lang="en-US" dirty="0"/>
          </a:p>
          <a:p>
            <a:r>
              <a:rPr lang="en-US" dirty="0" smtClean="0"/>
              <a:t>(convert variable into a categorical variables by breaking into bins)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1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Today's Topics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133600"/>
            <a:ext cx="66950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Class Imbalance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Sensitivity, Specificity, Precision, and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Tuning probability thresholds</a:t>
            </a:r>
          </a:p>
        </p:txBody>
      </p:sp>
    </p:spTree>
    <p:extLst>
      <p:ext uri="{BB962C8B-B14F-4D97-AF65-F5344CB8AC3E}">
        <p14:creationId xmlns:p14="http://schemas.microsoft.com/office/powerpoint/2010/main" val="33641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Class Imbalance Problem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672998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2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862166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3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56081"/>
              </p:ext>
            </p:extLst>
          </p:nvPr>
        </p:nvGraphicFramePr>
        <p:xfrm>
          <a:off x="1295400" y="3962400"/>
          <a:ext cx="6324600" cy="1988820"/>
        </p:xfrm>
        <a:graphic>
          <a:graphicData uri="http://schemas.openxmlformats.org/drawingml/2006/table">
            <a:tbl>
              <a:tblPr/>
              <a:tblGrid>
                <a:gridCol w="1581150"/>
                <a:gridCol w="1581150"/>
                <a:gridCol w="1581150"/>
                <a:gridCol w="1581150"/>
              </a:tblGrid>
              <a:tr h="342900">
                <a:tc rowSpan="2" gridSpan="2"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Confusion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Matrix</a:t>
                      </a:r>
                    </a:p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Predicted Class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 gridSpan="2"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+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Actual</a:t>
                      </a:r>
                    </a:p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r>
                        <a:rPr lang="en-US" sz="3200" b="0" i="0" u="none" strike="noStrike" baseline="-25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++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32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+-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32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-+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3200" b="0" i="1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--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9200" y="18288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Imbalance:  One class is much less frequent than the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Rare class</a:t>
            </a:r>
            <a:r>
              <a:rPr lang="en-US" dirty="0"/>
              <a:t>:  </a:t>
            </a:r>
            <a:r>
              <a:rPr lang="en-US" dirty="0" smtClean="0"/>
              <a:t>Presence of an anomaly (fraud, disease, loan default, flight delay, defective product).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+  Anomaly is present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-   Anomaly is absent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449110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1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854749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2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670263"/>
              </p:ext>
            </p:extLst>
          </p:nvPr>
        </p:nvGraphicFramePr>
        <p:xfrm>
          <a:off x="1371600" y="762000"/>
          <a:ext cx="6324600" cy="1988820"/>
        </p:xfrm>
        <a:graphic>
          <a:graphicData uri="http://schemas.openxmlformats.org/drawingml/2006/table">
            <a:tbl>
              <a:tblPr/>
              <a:tblGrid>
                <a:gridCol w="1581150"/>
                <a:gridCol w="1581150"/>
                <a:gridCol w="1581150"/>
                <a:gridCol w="1581150"/>
              </a:tblGrid>
              <a:tr h="342900">
                <a:tc rowSpan="2" gridSpan="2"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Confusion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Matrix</a:t>
                      </a:r>
                    </a:p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Predicted Class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 gridSpan="2"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+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Actual</a:t>
                      </a:r>
                    </a:p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r>
                        <a:rPr lang="en-US" sz="3200" b="0" i="0" u="none" strike="noStrike" baseline="-25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++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(TP)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32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+- 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(FN)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32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-+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(FP)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3200" b="0" i="1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--</a:t>
                      </a:r>
                      <a:r>
                        <a:rPr lang="en-US" sz="3200" b="0" i="1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(TN)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3810000"/>
            <a:ext cx="586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TP = True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FP = False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TN = True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FN = False Negative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445188"/>
              </p:ext>
            </p:extLst>
          </p:nvPr>
        </p:nvGraphicFramePr>
        <p:xfrm>
          <a:off x="3962400" y="3657600"/>
          <a:ext cx="40941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3" name="Equation" r:id="rId6" imgW="2692080" imgH="609480" progId="Equation.DSMT4">
                  <p:embed/>
                </p:oleObj>
              </mc:Choice>
              <mc:Fallback>
                <p:oleObj name="Equation" r:id="rId6" imgW="2692080" imgH="609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657600"/>
                        <a:ext cx="409416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7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534793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7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596836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8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870613"/>
              </p:ext>
            </p:extLst>
          </p:nvPr>
        </p:nvGraphicFramePr>
        <p:xfrm>
          <a:off x="1371600" y="762000"/>
          <a:ext cx="6324600" cy="1988820"/>
        </p:xfrm>
        <a:graphic>
          <a:graphicData uri="http://schemas.openxmlformats.org/drawingml/2006/table">
            <a:tbl>
              <a:tblPr/>
              <a:tblGrid>
                <a:gridCol w="1581150"/>
                <a:gridCol w="1581150"/>
                <a:gridCol w="1581150"/>
                <a:gridCol w="1581150"/>
              </a:tblGrid>
              <a:tr h="342900">
                <a:tc rowSpan="2" gridSpan="2"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Confusion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Matrix</a:t>
                      </a:r>
                    </a:p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Predicted Class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 gridSpan="2"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+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Actual</a:t>
                      </a:r>
                    </a:p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r>
                        <a:rPr lang="en-US" sz="3200" b="0" i="0" u="none" strike="noStrike" baseline="-25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++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(TP)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32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+- 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(FN)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32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-+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(FP)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3200" b="0" i="1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--</a:t>
                      </a:r>
                      <a:r>
                        <a:rPr lang="en-US" sz="3200" b="0" i="1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(TN)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3810000"/>
            <a:ext cx="586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TP = True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FP = False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TN = True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FN = False Negative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54289"/>
              </p:ext>
            </p:extLst>
          </p:nvPr>
        </p:nvGraphicFramePr>
        <p:xfrm>
          <a:off x="4495800" y="3531056"/>
          <a:ext cx="3244850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9" name="Equation" r:id="rId6" imgW="2133360" imgH="1701720" progId="Equation.DSMT4">
                  <p:embed/>
                </p:oleObj>
              </mc:Choice>
              <mc:Fallback>
                <p:oleObj name="Equation" r:id="rId6" imgW="2133360" imgH="1701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95800" y="3531056"/>
                        <a:ext cx="3244850" cy="2589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2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626930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058137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7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76390"/>
              </p:ext>
            </p:extLst>
          </p:nvPr>
        </p:nvGraphicFramePr>
        <p:xfrm>
          <a:off x="1371600" y="762000"/>
          <a:ext cx="6324600" cy="1988820"/>
        </p:xfrm>
        <a:graphic>
          <a:graphicData uri="http://schemas.openxmlformats.org/drawingml/2006/table">
            <a:tbl>
              <a:tblPr/>
              <a:tblGrid>
                <a:gridCol w="1581150"/>
                <a:gridCol w="1581150"/>
                <a:gridCol w="1581150"/>
                <a:gridCol w="1581150"/>
              </a:tblGrid>
              <a:tr h="342900">
                <a:tc rowSpan="2" gridSpan="2"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Confusion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Matrix</a:t>
                      </a:r>
                    </a:p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Predicted Class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 gridSpan="2"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+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Actual</a:t>
                      </a:r>
                    </a:p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r>
                        <a:rPr lang="en-US" sz="3200" b="0" i="0" u="none" strike="noStrike" baseline="-25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++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(TP)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32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+- 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(FN)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32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-+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(FP)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3200" b="0" i="1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--</a:t>
                      </a:r>
                      <a:r>
                        <a:rPr lang="en-US" sz="3200" b="0" i="1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(TN)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3810000"/>
            <a:ext cx="586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TP = True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FP = False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TN = True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FN = False Negative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630669"/>
              </p:ext>
            </p:extLst>
          </p:nvPr>
        </p:nvGraphicFramePr>
        <p:xfrm>
          <a:off x="4476750" y="3530600"/>
          <a:ext cx="3282950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8" name="Equation" r:id="rId6" imgW="2158920" imgH="1701720" progId="Equation.DSMT4">
                  <p:embed/>
                </p:oleObj>
              </mc:Choice>
              <mc:Fallback>
                <p:oleObj name="Equation" r:id="rId6" imgW="2158920" imgH="1701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76750" y="3530600"/>
                        <a:ext cx="3282950" cy="2589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67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055758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4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329519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45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66781"/>
              </p:ext>
            </p:extLst>
          </p:nvPr>
        </p:nvGraphicFramePr>
        <p:xfrm>
          <a:off x="1371600" y="762000"/>
          <a:ext cx="6324600" cy="1988820"/>
        </p:xfrm>
        <a:graphic>
          <a:graphicData uri="http://schemas.openxmlformats.org/drawingml/2006/table">
            <a:tbl>
              <a:tblPr/>
              <a:tblGrid>
                <a:gridCol w="1581150"/>
                <a:gridCol w="1581150"/>
                <a:gridCol w="1581150"/>
                <a:gridCol w="1581150"/>
              </a:tblGrid>
              <a:tr h="342900">
                <a:tc rowSpan="2" gridSpan="2"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Confusion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Matrix</a:t>
                      </a:r>
                    </a:p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Predicted Class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 gridSpan="2"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+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Actual</a:t>
                      </a:r>
                    </a:p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r>
                        <a:rPr lang="en-US" sz="3200" b="0" i="0" u="none" strike="noStrike" baseline="-25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++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(TP)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32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+- 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(FN)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32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-+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(FP)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3200" b="0" i="1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--</a:t>
                      </a:r>
                      <a:r>
                        <a:rPr lang="en-US" sz="3200" b="0" i="1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(TN)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3810000"/>
            <a:ext cx="586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TP = True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FP = False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TN = True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FN = False Negative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534418"/>
              </p:ext>
            </p:extLst>
          </p:nvPr>
        </p:nvGraphicFramePr>
        <p:xfrm>
          <a:off x="4322763" y="3530600"/>
          <a:ext cx="3592512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46" name="Equation" r:id="rId6" imgW="2361960" imgH="1701720" progId="Equation.DSMT4">
                  <p:embed/>
                </p:oleObj>
              </mc:Choice>
              <mc:Fallback>
                <p:oleObj name="Equation" r:id="rId6" imgW="2361960" imgH="1701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22763" y="3530600"/>
                        <a:ext cx="3592512" cy="2589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99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469059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1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749211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2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152113"/>
              </p:ext>
            </p:extLst>
          </p:nvPr>
        </p:nvGraphicFramePr>
        <p:xfrm>
          <a:off x="533400" y="914400"/>
          <a:ext cx="3592513" cy="436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3" name="Equation" r:id="rId6" imgW="2361960" imgH="2869920" progId="Equation.DSMT4">
                  <p:embed/>
                </p:oleObj>
              </mc:Choice>
              <mc:Fallback>
                <p:oleObj name="Equation" r:id="rId6" imgW="2361960" imgH="286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914400"/>
                        <a:ext cx="3592513" cy="4365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5657668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is the harmonic mean of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values of </a:t>
            </a:r>
            <a:r>
              <a:rPr lang="en-US" i="1" dirty="0" smtClean="0"/>
              <a:t>F</a:t>
            </a:r>
            <a:r>
              <a:rPr lang="en-US" baseline="-25000" dirty="0" smtClean="0"/>
              <a:t>1 </a:t>
            </a:r>
            <a:r>
              <a:rPr lang="en-US" dirty="0" smtClean="0"/>
              <a:t>ensure reasonably large values of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29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-Nearest Neighbors Algorithm</a:t>
            </a:r>
            <a:endParaRPr lang="en-US" i="1" dirty="0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09936"/>
            <a:ext cx="8273622" cy="323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9144" y="5486400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Algorithm depends on a distance metric </a:t>
            </a:r>
            <a:r>
              <a:rPr lang="en-US" i="1" dirty="0" smtClean="0">
                <a:solidFill>
                  <a:srgbClr val="7030A0"/>
                </a:solidFill>
              </a:rPr>
              <a:t>d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632707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83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814123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84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553753"/>
              </p:ext>
            </p:extLst>
          </p:nvPr>
        </p:nvGraphicFramePr>
        <p:xfrm>
          <a:off x="609600" y="609600"/>
          <a:ext cx="6565900" cy="525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85" name="Equation" r:id="rId6" imgW="4317840" imgH="3454200" progId="Equation.DSMT4">
                  <p:embed/>
                </p:oleObj>
              </mc:Choice>
              <mc:Fallback>
                <p:oleObj name="Equation" r:id="rId6" imgW="4317840" imgH="345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609600"/>
                        <a:ext cx="6565900" cy="525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5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Probability Threshold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138351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1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291173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2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870619"/>
              </p:ext>
            </p:extLst>
          </p:nvPr>
        </p:nvGraphicFramePr>
        <p:xfrm>
          <a:off x="914400" y="2057400"/>
          <a:ext cx="449897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3" name="Equation" r:id="rId6" imgW="2743200" imgH="2184120" progId="Equation.DSMT4">
                  <p:embed/>
                </p:oleObj>
              </mc:Choice>
              <mc:Fallback>
                <p:oleObj name="Equation" r:id="rId6" imgW="2743200" imgH="218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2057400"/>
                        <a:ext cx="4498975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93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Probability Threshold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262424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2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689265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3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203910"/>
              </p:ext>
            </p:extLst>
          </p:nvPr>
        </p:nvGraphicFramePr>
        <p:xfrm>
          <a:off x="914400" y="2057400"/>
          <a:ext cx="449897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4" name="Equation" r:id="rId6" imgW="2743200" imgH="2184120" progId="Equation.DSMT4">
                  <p:embed/>
                </p:oleObj>
              </mc:Choice>
              <mc:Fallback>
                <p:oleObj name="Equation" r:id="rId6" imgW="2743200" imgH="218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2057400"/>
                        <a:ext cx="4498975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222497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5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458655"/>
              </p:ext>
            </p:extLst>
          </p:nvPr>
        </p:nvGraphicFramePr>
        <p:xfrm>
          <a:off x="4876800" y="4038600"/>
          <a:ext cx="2743200" cy="232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6" name="Equation" r:id="rId10" imgW="1676160" imgH="1422360" progId="Equation.DSMT4">
                  <p:embed/>
                </p:oleObj>
              </mc:Choice>
              <mc:Fallback>
                <p:oleObj name="Equation" r:id="rId10" imgW="167616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76800" y="4038600"/>
                        <a:ext cx="2743200" cy="232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557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Probability Threshold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077077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297127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7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530481"/>
              </p:ext>
            </p:extLst>
          </p:nvPr>
        </p:nvGraphicFramePr>
        <p:xfrm>
          <a:off x="914400" y="2057400"/>
          <a:ext cx="449897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8" name="Equation" r:id="rId6" imgW="2743200" imgH="2184120" progId="Equation.DSMT4">
                  <p:embed/>
                </p:oleObj>
              </mc:Choice>
              <mc:Fallback>
                <p:oleObj name="Equation" r:id="rId6" imgW="2743200" imgH="218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2057400"/>
                        <a:ext cx="4498975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438241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9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256249"/>
              </p:ext>
            </p:extLst>
          </p:nvPr>
        </p:nvGraphicFramePr>
        <p:xfrm>
          <a:off x="4876800" y="4038600"/>
          <a:ext cx="2743200" cy="232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0" name="Equation" r:id="rId10" imgW="1676160" imgH="1422360" progId="Equation.DSMT4">
                  <p:embed/>
                </p:oleObj>
              </mc:Choice>
              <mc:Fallback>
                <p:oleObj name="Equation" r:id="rId10" imgW="167616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76800" y="4038600"/>
                        <a:ext cx="2743200" cy="232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593467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We can modify the probability threshold </a:t>
            </a:r>
            <a:r>
              <a:rPr lang="en-US" i="1" dirty="0" smtClean="0">
                <a:solidFill>
                  <a:srgbClr val="7030A0"/>
                </a:solidFill>
              </a:rPr>
              <a:t>p</a:t>
            </a:r>
            <a:r>
              <a:rPr lang="en-US" baseline="-25000" dirty="0" smtClean="0">
                <a:solidFill>
                  <a:srgbClr val="7030A0"/>
                </a:solidFill>
              </a:rPr>
              <a:t>0</a:t>
            </a:r>
            <a:r>
              <a:rPr lang="en-US" i="1" baseline="-250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to optimize performance metrics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5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Today's Topics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133600"/>
            <a:ext cx="540423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Receiver Operating Curves (ROC)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Cost Sensitive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Oversampling and Undersampling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729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667000"/>
            <a:ext cx="4760205" cy="38862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Receiver Operating Curves (ROC)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752600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Plot of </a:t>
            </a:r>
            <a:r>
              <a:rPr lang="en-US" dirty="0" smtClean="0">
                <a:solidFill>
                  <a:srgbClr val="7030A0"/>
                </a:solidFill>
              </a:rPr>
              <a:t>True Positive Rate</a:t>
            </a:r>
            <a:r>
              <a:rPr lang="en-US" dirty="0" smtClean="0"/>
              <a:t> vs </a:t>
            </a:r>
            <a:r>
              <a:rPr lang="en-US" dirty="0" smtClean="0">
                <a:solidFill>
                  <a:srgbClr val="7030A0"/>
                </a:solidFill>
              </a:rPr>
              <a:t>False Positive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of </a:t>
            </a:r>
            <a:r>
              <a:rPr lang="en-US" dirty="0" smtClean="0">
                <a:solidFill>
                  <a:srgbClr val="7030A0"/>
                </a:solidFill>
              </a:rPr>
              <a:t>Sensitivity</a:t>
            </a:r>
            <a:r>
              <a:rPr lang="en-US" dirty="0" smtClean="0"/>
              <a:t> </a:t>
            </a:r>
            <a:r>
              <a:rPr lang="en-US" dirty="0"/>
              <a:t>vs </a:t>
            </a:r>
            <a:r>
              <a:rPr lang="en-US" dirty="0" smtClean="0">
                <a:solidFill>
                  <a:srgbClr val="7030A0"/>
                </a:solidFill>
              </a:rPr>
              <a:t>1 – Specificity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AUC = Area under curve</a:t>
            </a:r>
          </a:p>
        </p:txBody>
      </p:sp>
    </p:spTree>
    <p:extLst>
      <p:ext uri="{BB962C8B-B14F-4D97-AF65-F5344CB8AC3E}">
        <p14:creationId xmlns:p14="http://schemas.microsoft.com/office/powerpoint/2010/main" val="20658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94" y="0"/>
            <a:ext cx="4760205" cy="388620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50462"/>
              </p:ext>
            </p:extLst>
          </p:nvPr>
        </p:nvGraphicFramePr>
        <p:xfrm>
          <a:off x="533400" y="381000"/>
          <a:ext cx="3524250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8" name="Equation" r:id="rId4" imgW="2755800" imgH="3200400" progId="Equation.DSMT4">
                  <p:embed/>
                </p:oleObj>
              </mc:Choice>
              <mc:Fallback>
                <p:oleObj name="Equation" r:id="rId4" imgW="2755800" imgH="3200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"/>
                        <a:ext cx="3524250" cy="409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5410200"/>
            <a:ext cx="6163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AUC is a measure of </a:t>
            </a:r>
            <a:r>
              <a:rPr lang="en-US" dirty="0" smtClean="0">
                <a:solidFill>
                  <a:srgbClr val="7030A0"/>
                </a:solidFill>
              </a:rPr>
              <a:t>model discrimination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good is the model at discriminating between +'s and –'s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6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4311"/>
            <a:ext cx="8269488" cy="26670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975706"/>
              </p:ext>
            </p:extLst>
          </p:nvPr>
        </p:nvGraphicFramePr>
        <p:xfrm>
          <a:off x="2886075" y="533400"/>
          <a:ext cx="3371850" cy="700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8" name="Equation" r:id="rId4" imgW="977760" imgH="203040" progId="Equation.DSMT4">
                  <p:embed/>
                </p:oleObj>
              </mc:Choice>
              <mc:Fallback>
                <p:oleObj name="Equation" r:id="rId4" imgW="977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6075" y="533400"/>
                        <a:ext cx="3371850" cy="700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03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 Cost Sensitive Learning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36687"/>
              </p:ext>
            </p:extLst>
          </p:nvPr>
        </p:nvGraphicFramePr>
        <p:xfrm>
          <a:off x="1371600" y="1676400"/>
          <a:ext cx="6324600" cy="1988820"/>
        </p:xfrm>
        <a:graphic>
          <a:graphicData uri="http://schemas.openxmlformats.org/drawingml/2006/table">
            <a:tbl>
              <a:tblPr/>
              <a:tblGrid>
                <a:gridCol w="1581150"/>
                <a:gridCol w="1581150"/>
                <a:gridCol w="1581150"/>
                <a:gridCol w="1581150"/>
              </a:tblGrid>
              <a:tr h="342900">
                <a:tc rowSpan="2" gridSpan="2"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Confusion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Matrix</a:t>
                      </a:r>
                    </a:p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Predicted Class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 gridSpan="2"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+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Actual</a:t>
                      </a:r>
                    </a:p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r>
                        <a:rPr lang="en-US" sz="3200" b="0" i="0" u="none" strike="noStrike" baseline="-25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++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(TP)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32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+- 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(FN)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32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-+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(FP)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3200" b="0" i="1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--</a:t>
                      </a:r>
                      <a:r>
                        <a:rPr lang="en-US" sz="3200" b="0" i="1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(TN)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221443"/>
              </p:ext>
            </p:extLst>
          </p:nvPr>
        </p:nvGraphicFramePr>
        <p:xfrm>
          <a:off x="1443043" y="4343400"/>
          <a:ext cx="6257914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42" name="Equation" r:id="rId3" imgW="3454200" imgH="1117440" progId="Equation.DSMT4">
                  <p:embed/>
                </p:oleObj>
              </mc:Choice>
              <mc:Fallback>
                <p:oleObj name="Equation" r:id="rId3" imgW="345420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3043" y="4343400"/>
                        <a:ext cx="6257914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211240"/>
              </p:ext>
            </p:extLst>
          </p:nvPr>
        </p:nvGraphicFramePr>
        <p:xfrm>
          <a:off x="3886200" y="5562600"/>
          <a:ext cx="1255059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43" name="Equation" r:id="rId5" imgW="711000" imgH="431640" progId="Equation.DSMT4">
                  <p:embed/>
                </p:oleObj>
              </mc:Choice>
              <mc:Fallback>
                <p:oleObj name="Equation" r:id="rId5" imgW="711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6200" y="5562600"/>
                        <a:ext cx="1255059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70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 Example:  Flight Delays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59392"/>
              </p:ext>
            </p:extLst>
          </p:nvPr>
        </p:nvGraphicFramePr>
        <p:xfrm>
          <a:off x="1371600" y="1676400"/>
          <a:ext cx="6324600" cy="1979295"/>
        </p:xfrm>
        <a:graphic>
          <a:graphicData uri="http://schemas.openxmlformats.org/drawingml/2006/table">
            <a:tbl>
              <a:tblPr/>
              <a:tblGrid>
                <a:gridCol w="1581150"/>
                <a:gridCol w="1581150"/>
                <a:gridCol w="1581150"/>
                <a:gridCol w="1581150"/>
              </a:tblGrid>
              <a:tr h="342900">
                <a:tc rowSpan="2" gridSpan="2"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Confusion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Matrix</a:t>
                      </a:r>
                    </a:p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Predicted Class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 gridSpan="2"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Delay +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Ontime -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Actual</a:t>
                      </a:r>
                    </a:p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Delay +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r>
                        <a:rPr lang="en-US" sz="3200" b="0" i="0" u="none" strike="noStrike" baseline="-25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++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(TP)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32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+- 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(FN)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Ontime -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32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-+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(FP)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US" sz="3200" b="0" i="1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--</a:t>
                      </a:r>
                      <a:r>
                        <a:rPr lang="en-US" sz="3200" b="0" i="1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(TN)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657908"/>
              </p:ext>
            </p:extLst>
          </p:nvPr>
        </p:nvGraphicFramePr>
        <p:xfrm>
          <a:off x="1449388" y="4267200"/>
          <a:ext cx="1803400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64" name="Equation" r:id="rId3" imgW="723600" imgH="888840" progId="Equation.DSMT4">
                  <p:embed/>
                </p:oleObj>
              </mc:Choice>
              <mc:Fallback>
                <p:oleObj name="Equation" r:id="rId3" imgW="7236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9388" y="4267200"/>
                        <a:ext cx="1803400" cy="221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814718"/>
              </p:ext>
            </p:extLst>
          </p:nvPr>
        </p:nvGraphicFramePr>
        <p:xfrm>
          <a:off x="4267200" y="4419600"/>
          <a:ext cx="405737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65" name="Equation" r:id="rId5" imgW="2120760" imgH="876240" progId="Equation.DSMT4">
                  <p:embed/>
                </p:oleObj>
              </mc:Choice>
              <mc:Fallback>
                <p:oleObj name="Equation" r:id="rId5" imgW="212076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7200" y="4419600"/>
                        <a:ext cx="4057373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Euclidean Distance Metric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301254"/>
              </p:ext>
            </p:extLst>
          </p:nvPr>
        </p:nvGraphicFramePr>
        <p:xfrm>
          <a:off x="457200" y="3124200"/>
          <a:ext cx="43053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6" name="Equation" r:id="rId3" imgW="2552400" imgH="838080" progId="Equation.DSMT4">
                  <p:embed/>
                </p:oleObj>
              </mc:Choice>
              <mc:Fallback>
                <p:oleObj name="Equation" r:id="rId3" imgW="25524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3124200"/>
                        <a:ext cx="4305300" cy="141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574046"/>
              </p:ext>
            </p:extLst>
          </p:nvPr>
        </p:nvGraphicFramePr>
        <p:xfrm>
          <a:off x="457200" y="1828800"/>
          <a:ext cx="1975614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7" name="Equation" r:id="rId5" imgW="1066680" imgH="672840" progId="Equation.DSMT4">
                  <p:embed/>
                </p:oleObj>
              </mc:Choice>
              <mc:Fallback>
                <p:oleObj name="Equation" r:id="rId5" imgW="1066680" imgH="6728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1975614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0" y="2209800"/>
            <a:ext cx="320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 = (percentile rank, SAT)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= (90, 1300)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= (85, 1200)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d(x</a:t>
            </a:r>
            <a:r>
              <a:rPr lang="en-US" baseline="-25000" dirty="0" smtClean="0"/>
              <a:t>1,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) = 100.12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Example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smtClean="0"/>
              <a:t>(70, 950)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 smtClean="0"/>
              <a:t>(40, 880)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d(x</a:t>
            </a:r>
            <a:r>
              <a:rPr lang="en-US" baseline="-25000" dirty="0"/>
              <a:t>1, 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) = </a:t>
            </a:r>
            <a:r>
              <a:rPr lang="en-US" dirty="0" smtClean="0"/>
              <a:t>76.16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43000" y="5752238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Euclidean distance is sensitive to measurement scales.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Need to standardize variables!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0878"/>
              </p:ext>
            </p:extLst>
          </p:nvPr>
        </p:nvGraphicFramePr>
        <p:xfrm>
          <a:off x="838200" y="381000"/>
          <a:ext cx="5354638" cy="614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84" name="Equation" r:id="rId3" imgW="3619440" imgH="4152600" progId="Equation.DSMT4">
                  <p:embed/>
                </p:oleObj>
              </mc:Choice>
              <mc:Fallback>
                <p:oleObj name="Equation" r:id="rId3" imgW="3619440" imgH="415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81000"/>
                        <a:ext cx="5354638" cy="614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676314"/>
              </p:ext>
            </p:extLst>
          </p:nvPr>
        </p:nvGraphicFramePr>
        <p:xfrm>
          <a:off x="4267200" y="1752600"/>
          <a:ext cx="3694582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85" name="Equation" r:id="rId5" imgW="2133360" imgH="431640" progId="Equation.DSMT4">
                  <p:embed/>
                </p:oleObj>
              </mc:Choice>
              <mc:Fallback>
                <p:oleObj name="Equation" r:id="rId5" imgW="2133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7200" y="1752600"/>
                        <a:ext cx="3694582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8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378336"/>
              </p:ext>
            </p:extLst>
          </p:nvPr>
        </p:nvGraphicFramePr>
        <p:xfrm>
          <a:off x="762000" y="1219200"/>
          <a:ext cx="4560555" cy="23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0" name="Equation" r:id="rId3" imgW="2552400" imgH="1333440" progId="Equation.DSMT4">
                  <p:embed/>
                </p:oleObj>
              </mc:Choice>
              <mc:Fallback>
                <p:oleObj name="Equation" r:id="rId3" imgW="255240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219200"/>
                        <a:ext cx="4560555" cy="238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52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Undersampling</a:t>
            </a:r>
            <a:r>
              <a:rPr lang="en-US" dirty="0" smtClean="0"/>
              <a:t> and Oversampling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286000"/>
            <a:ext cx="60399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training data into cases with </a:t>
            </a:r>
            <a:r>
              <a:rPr lang="en-US" i="1" dirty="0" smtClean="0"/>
              <a:t>Y </a:t>
            </a:r>
            <a:r>
              <a:rPr lang="en-US" dirty="0" smtClean="0"/>
              <a:t>= + and </a:t>
            </a:r>
            <a:r>
              <a:rPr lang="en-US" i="1" dirty="0" smtClean="0"/>
              <a:t>Y</a:t>
            </a:r>
            <a:r>
              <a:rPr lang="en-US" dirty="0" smtClean="0"/>
              <a:t> =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a random sample with replacement from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Combine samples </a:t>
            </a:r>
            <a:r>
              <a:rPr lang="en-US" dirty="0" smtClean="0"/>
              <a:t>together </a:t>
            </a:r>
            <a:r>
              <a:rPr lang="en-US" dirty="0" smtClean="0"/>
              <a:t>to create new training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Undersampling</a:t>
            </a:r>
            <a:r>
              <a:rPr lang="en-US" dirty="0" smtClean="0"/>
              <a:t>:  decreasing frequency of one of the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Oversampling:  increasing frequency of one of the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Today's Topics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133600"/>
            <a:ext cx="4161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30850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393188"/>
              </p:ext>
            </p:extLst>
          </p:nvPr>
        </p:nvGraphicFramePr>
        <p:xfrm>
          <a:off x="457200" y="1828800"/>
          <a:ext cx="5765800" cy="389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0" name="Equation" r:id="rId3" imgW="3009600" imgH="2031840" progId="Equation.DSMT4">
                  <p:embed/>
                </p:oleObj>
              </mc:Choice>
              <mc:Fallback>
                <p:oleObj name="Equation" r:id="rId3" imgW="3009600" imgH="2031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828800"/>
                        <a:ext cx="5765800" cy="389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Hyperplanes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09800"/>
            <a:ext cx="3429000" cy="2124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30" y="4169992"/>
            <a:ext cx="3405187" cy="268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4305471" cy="2667000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397545"/>
              </p:ext>
            </p:extLst>
          </p:nvPr>
        </p:nvGraphicFramePr>
        <p:xfrm>
          <a:off x="609600" y="1927225"/>
          <a:ext cx="2362200" cy="458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1" name="Equation" r:id="rId4" imgW="1320480" imgH="2565360" progId="Equation.DSMT4">
                  <p:embed/>
                </p:oleObj>
              </mc:Choice>
              <mc:Fallback>
                <p:oleObj name="Equation" r:id="rId4" imgW="1320480" imgH="2565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1927225"/>
                        <a:ext cx="2362200" cy="458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Equation of a Hyperplane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2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Rank-nullity Theorem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157200"/>
              </p:ext>
            </p:extLst>
          </p:nvPr>
        </p:nvGraphicFramePr>
        <p:xfrm>
          <a:off x="609600" y="1905000"/>
          <a:ext cx="4486275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3" name="Equation" r:id="rId3" imgW="2374560" imgH="2311200" progId="Equation.DSMT4">
                  <p:embed/>
                </p:oleObj>
              </mc:Choice>
              <mc:Fallback>
                <p:oleObj name="Equation" r:id="rId3" imgW="2374560" imgH="23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905000"/>
                        <a:ext cx="4486275" cy="436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60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104031"/>
              </p:ext>
            </p:extLst>
          </p:nvPr>
        </p:nvGraphicFramePr>
        <p:xfrm>
          <a:off x="1447800" y="1676400"/>
          <a:ext cx="1893888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1" name="Equation" r:id="rId3" imgW="1002960" imgH="2031840" progId="Equation.DSMT4">
                  <p:embed/>
                </p:oleObj>
              </mc:Choice>
              <mc:Fallback>
                <p:oleObj name="Equation" r:id="rId3" imgW="1002960" imgH="2031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1676400"/>
                        <a:ext cx="1893888" cy="383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810000"/>
            <a:ext cx="342900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819665"/>
            <a:ext cx="3429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676400"/>
            <a:ext cx="4876397" cy="4602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1981200"/>
            <a:ext cx="317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  Separate different classes</a:t>
            </a:r>
          </a:p>
          <a:p>
            <a:r>
              <a:rPr lang="en-US" dirty="0" smtClean="0"/>
              <a:t>with a hyperplane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676400"/>
            <a:ext cx="4876397" cy="4602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1981200"/>
            <a:ext cx="34783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  Separate different classes</a:t>
            </a:r>
          </a:p>
          <a:p>
            <a:r>
              <a:rPr lang="en-US" dirty="0" smtClean="0"/>
              <a:t>with a hyperplane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it's possible</a:t>
            </a:r>
          </a:p>
          <a:p>
            <a:endParaRPr lang="en-US" dirty="0"/>
          </a:p>
          <a:p>
            <a:r>
              <a:rPr lang="en-US" dirty="0" smtClean="0"/>
              <a:t>This is a </a:t>
            </a:r>
            <a:r>
              <a:rPr lang="en-US" dirty="0" smtClean="0">
                <a:solidFill>
                  <a:srgbClr val="7030A0"/>
                </a:solidFill>
              </a:rPr>
              <a:t>linearly separable </a:t>
            </a:r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Standardizing Variables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561892"/>
              </p:ext>
            </p:extLst>
          </p:nvPr>
        </p:nvGraphicFramePr>
        <p:xfrm>
          <a:off x="533400" y="1779687"/>
          <a:ext cx="2860675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4" name="Equation" r:id="rId3" imgW="1854000" imgH="1981080" progId="Equation.DSMT4">
                  <p:embed/>
                </p:oleObj>
              </mc:Choice>
              <mc:Fallback>
                <p:oleObj name="Equation" r:id="rId3" imgW="1854000" imgH="1981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779687"/>
                        <a:ext cx="2860675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1676400"/>
            <a:ext cx="3200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percentile rank = 67.04</a:t>
            </a:r>
          </a:p>
          <a:p>
            <a:r>
              <a:rPr lang="en-US" dirty="0" smtClean="0"/>
              <a:t>st dev percentile rank = 18.61</a:t>
            </a:r>
          </a:p>
          <a:p>
            <a:endParaRPr lang="en-US" dirty="0"/>
          </a:p>
          <a:p>
            <a:r>
              <a:rPr lang="en-US" dirty="0" smtClean="0"/>
              <a:t>mean SAT = 978.21</a:t>
            </a:r>
          </a:p>
          <a:p>
            <a:r>
              <a:rPr lang="en-US" dirty="0" smtClean="0"/>
              <a:t>st dev SAT = 132.35</a:t>
            </a:r>
          </a:p>
          <a:p>
            <a:endParaRPr lang="en-US" dirty="0"/>
          </a:p>
          <a:p>
            <a:r>
              <a:rPr lang="en-US" dirty="0" smtClean="0"/>
              <a:t>Example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 = (percentile rank, SAT)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= (90, 1300)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= (85, 1200)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(1.23, 2.43)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(0.97, 1.68)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d(z</a:t>
            </a:r>
            <a:r>
              <a:rPr lang="en-US" baseline="-25000" dirty="0" smtClean="0">
                <a:solidFill>
                  <a:srgbClr val="7030A0"/>
                </a:solidFill>
              </a:rPr>
              <a:t>1, </a:t>
            </a:r>
            <a:r>
              <a:rPr lang="en-US" dirty="0" smtClean="0">
                <a:solidFill>
                  <a:srgbClr val="7030A0"/>
                </a:solidFill>
              </a:rPr>
              <a:t>z</a:t>
            </a:r>
            <a:r>
              <a:rPr lang="en-US" baseline="-25000" dirty="0" smtClean="0">
                <a:solidFill>
                  <a:srgbClr val="7030A0"/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) = 0.80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3352800"/>
            <a:ext cx="20746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(70, 950)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(40, 880)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smtClean="0"/>
              <a:t>(0.16, -0.21)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 smtClean="0"/>
              <a:t>(-1.45, -0.74)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d(z</a:t>
            </a:r>
            <a:r>
              <a:rPr lang="en-US" baseline="-25000" dirty="0">
                <a:solidFill>
                  <a:srgbClr val="7030A0"/>
                </a:solidFill>
              </a:rPr>
              <a:t>1, </a:t>
            </a:r>
            <a:r>
              <a:rPr lang="en-US" dirty="0">
                <a:solidFill>
                  <a:srgbClr val="7030A0"/>
                </a:solidFill>
              </a:rPr>
              <a:t>z</a:t>
            </a:r>
            <a:r>
              <a:rPr lang="en-US" baseline="-25000" dirty="0">
                <a:solidFill>
                  <a:srgbClr val="7030A0"/>
                </a:solidFill>
              </a:rPr>
              <a:t>2</a:t>
            </a:r>
            <a:r>
              <a:rPr lang="en-US" dirty="0">
                <a:solidFill>
                  <a:srgbClr val="7030A0"/>
                </a:solidFill>
              </a:rPr>
              <a:t>) = </a:t>
            </a:r>
            <a:r>
              <a:rPr lang="en-US" dirty="0" smtClean="0">
                <a:solidFill>
                  <a:srgbClr val="7030A0"/>
                </a:solidFill>
              </a:rPr>
              <a:t>1.70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2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676400"/>
            <a:ext cx="4876397" cy="4602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1981200"/>
            <a:ext cx="311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Another hyperplane that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01258"/>
            <a:ext cx="4876397" cy="4352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1981200"/>
            <a:ext cx="273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possible hyperplanes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676400"/>
            <a:ext cx="4876397" cy="4602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1981200"/>
            <a:ext cx="213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one is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676400"/>
            <a:ext cx="4876397" cy="4602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1981200"/>
            <a:ext cx="3007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Want the hyperplane with the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7030A0"/>
                </a:solidFill>
              </a:rPr>
              <a:t>maximal margin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8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676400"/>
            <a:ext cx="4876397" cy="46020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0" y="1981200"/>
            <a:ext cx="33638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Want the hyperplane with the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7030A0"/>
                </a:solidFill>
              </a:rPr>
              <a:t>maximal margin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How can we find this hyperplane?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676400"/>
            <a:ext cx="4876397" cy="4602099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394628"/>
              </p:ext>
            </p:extLst>
          </p:nvPr>
        </p:nvGraphicFramePr>
        <p:xfrm>
          <a:off x="457200" y="1955767"/>
          <a:ext cx="2043112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32" name="Equation" r:id="rId4" imgW="939600" imgH="1371600" progId="Equation.DSMT4">
                  <p:embed/>
                </p:oleObj>
              </mc:Choice>
              <mc:Fallback>
                <p:oleObj name="Equation" r:id="rId4" imgW="93960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955767"/>
                        <a:ext cx="2043112" cy="297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2133600" y="2133600"/>
            <a:ext cx="2895600" cy="381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725228"/>
              </p:ext>
            </p:extLst>
          </p:nvPr>
        </p:nvGraphicFramePr>
        <p:xfrm>
          <a:off x="6126162" y="3596449"/>
          <a:ext cx="274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33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162" y="3596449"/>
                        <a:ext cx="2746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283356"/>
              </p:ext>
            </p:extLst>
          </p:nvPr>
        </p:nvGraphicFramePr>
        <p:xfrm>
          <a:off x="5327546" y="2826924"/>
          <a:ext cx="25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34"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546" y="2826924"/>
                        <a:ext cx="254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019598" y="2971800"/>
            <a:ext cx="498389" cy="4722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400800" y="38100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62600" y="300722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426951"/>
              </p:ext>
            </p:extLst>
          </p:nvPr>
        </p:nvGraphicFramePr>
        <p:xfrm>
          <a:off x="6178103" y="3207924"/>
          <a:ext cx="254000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35" name="Equation" r:id="rId10" imgW="152280" imgH="139680" progId="Equation.DSMT4">
                  <p:embed/>
                </p:oleObj>
              </mc:Choice>
              <mc:Fallback>
                <p:oleObj name="Equation" r:id="rId10" imgW="152280" imgH="1396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103" y="3207924"/>
                        <a:ext cx="254000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676400"/>
            <a:ext cx="4876397" cy="4602099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15228"/>
              </p:ext>
            </p:extLst>
          </p:nvPr>
        </p:nvGraphicFramePr>
        <p:xfrm>
          <a:off x="533400" y="1905000"/>
          <a:ext cx="3919538" cy="297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1" name="Equation" r:id="rId4" imgW="1803240" imgH="1371600" progId="Equation.DSMT4">
                  <p:embed/>
                </p:oleObj>
              </mc:Choice>
              <mc:Fallback>
                <p:oleObj name="Equation" r:id="rId4" imgW="180324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905000"/>
                        <a:ext cx="3919538" cy="297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2133600" y="2133600"/>
            <a:ext cx="2895600" cy="381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182472"/>
              </p:ext>
            </p:extLst>
          </p:nvPr>
        </p:nvGraphicFramePr>
        <p:xfrm>
          <a:off x="7010400" y="3352800"/>
          <a:ext cx="27516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2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0400" y="3352800"/>
                        <a:ext cx="27516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833013"/>
              </p:ext>
            </p:extLst>
          </p:nvPr>
        </p:nvGraphicFramePr>
        <p:xfrm>
          <a:off x="5715000" y="3975390"/>
          <a:ext cx="274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3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975390"/>
                        <a:ext cx="2746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019598" y="2971800"/>
            <a:ext cx="498389" cy="4722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285752"/>
              </p:ext>
            </p:extLst>
          </p:nvPr>
        </p:nvGraphicFramePr>
        <p:xfrm>
          <a:off x="6178103" y="3207924"/>
          <a:ext cx="254000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4" name="Equation" r:id="rId10" imgW="152280" imgH="139680" progId="Equation.DSMT4">
                  <p:embed/>
                </p:oleObj>
              </mc:Choice>
              <mc:Fallback>
                <p:oleObj name="Equation" r:id="rId10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103" y="3207924"/>
                        <a:ext cx="254000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984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676400"/>
            <a:ext cx="4876397" cy="4602099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975883"/>
              </p:ext>
            </p:extLst>
          </p:nvPr>
        </p:nvGraphicFramePr>
        <p:xfrm>
          <a:off x="533400" y="1905000"/>
          <a:ext cx="3919538" cy="297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78" name="Equation" r:id="rId4" imgW="1803240" imgH="1371600" progId="Equation.DSMT4">
                  <p:embed/>
                </p:oleObj>
              </mc:Choice>
              <mc:Fallback>
                <p:oleObj name="Equation" r:id="rId4" imgW="180324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905000"/>
                        <a:ext cx="3919538" cy="297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2133600" y="2133600"/>
            <a:ext cx="2895600" cy="381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942354"/>
              </p:ext>
            </p:extLst>
          </p:nvPr>
        </p:nvGraphicFramePr>
        <p:xfrm>
          <a:off x="7010400" y="3352800"/>
          <a:ext cx="27516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79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0400" y="3352800"/>
                        <a:ext cx="27516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720396"/>
              </p:ext>
            </p:extLst>
          </p:nvPr>
        </p:nvGraphicFramePr>
        <p:xfrm>
          <a:off x="5715000" y="3975390"/>
          <a:ext cx="274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80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975390"/>
                        <a:ext cx="2746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019598" y="2971800"/>
            <a:ext cx="498389" cy="4722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60842"/>
              </p:ext>
            </p:extLst>
          </p:nvPr>
        </p:nvGraphicFramePr>
        <p:xfrm>
          <a:off x="6178103" y="3207924"/>
          <a:ext cx="254000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81" name="Equation" r:id="rId10" imgW="152280" imgH="139680" progId="Equation.DSMT4">
                  <p:embed/>
                </p:oleObj>
              </mc:Choice>
              <mc:Fallback>
                <p:oleObj name="Equation" r:id="rId10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103" y="3207924"/>
                        <a:ext cx="254000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1447800" y="4953000"/>
            <a:ext cx="114300" cy="6096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631773"/>
              </p:ext>
            </p:extLst>
          </p:nvPr>
        </p:nvGraphicFramePr>
        <p:xfrm>
          <a:off x="653256" y="5638800"/>
          <a:ext cx="1817687" cy="364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82" name="Equation" r:id="rId12" imgW="1015920" imgH="203040" progId="Equation.DSMT4">
                  <p:embed/>
                </p:oleObj>
              </mc:Choice>
              <mc:Fallback>
                <p:oleObj name="Equation" r:id="rId12" imgW="1015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3256" y="5638800"/>
                        <a:ext cx="1817687" cy="364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6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676400"/>
            <a:ext cx="4876397" cy="4602099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977525"/>
              </p:ext>
            </p:extLst>
          </p:nvPr>
        </p:nvGraphicFramePr>
        <p:xfrm>
          <a:off x="533400" y="1828800"/>
          <a:ext cx="2071688" cy="493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7" name="Equation" r:id="rId4" imgW="952200" imgH="2273040" progId="Equation.DSMT4">
                  <p:embed/>
                </p:oleObj>
              </mc:Choice>
              <mc:Fallback>
                <p:oleObj name="Equation" r:id="rId4" imgW="952200" imgH="227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828800"/>
                        <a:ext cx="2071688" cy="493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2133600" y="2133600"/>
            <a:ext cx="2895600" cy="381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873896"/>
              </p:ext>
            </p:extLst>
          </p:nvPr>
        </p:nvGraphicFramePr>
        <p:xfrm>
          <a:off x="7010400" y="3352800"/>
          <a:ext cx="27516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8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0400" y="3352800"/>
                        <a:ext cx="27516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12972"/>
              </p:ext>
            </p:extLst>
          </p:nvPr>
        </p:nvGraphicFramePr>
        <p:xfrm>
          <a:off x="5715000" y="3975390"/>
          <a:ext cx="274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9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975390"/>
                        <a:ext cx="2746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019598" y="2971800"/>
            <a:ext cx="498389" cy="4722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585223"/>
              </p:ext>
            </p:extLst>
          </p:nvPr>
        </p:nvGraphicFramePr>
        <p:xfrm>
          <a:off x="6178103" y="3207924"/>
          <a:ext cx="254000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0" name="Equation" r:id="rId10" imgW="152280" imgH="139680" progId="Equation.DSMT4">
                  <p:embed/>
                </p:oleObj>
              </mc:Choice>
              <mc:Fallback>
                <p:oleObj name="Equation" r:id="rId10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103" y="3207924"/>
                        <a:ext cx="254000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 flipV="1">
            <a:off x="5410200" y="2819400"/>
            <a:ext cx="5334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229919"/>
              </p:ext>
            </p:extLst>
          </p:nvPr>
        </p:nvGraphicFramePr>
        <p:xfrm>
          <a:off x="5561012" y="2670969"/>
          <a:ext cx="2317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1" name="Equation" r:id="rId12" imgW="139680" imgH="177480" progId="Equation.DSMT4">
                  <p:embed/>
                </p:oleObj>
              </mc:Choice>
              <mc:Fallback>
                <p:oleObj name="Equation" r:id="rId12" imgW="139680" imgH="177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12" y="2670969"/>
                        <a:ext cx="23177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893946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2" name="Equation" r:id="rId14" imgW="914400" imgH="198720" progId="Equation.DSMT4">
                  <p:embed/>
                </p:oleObj>
              </mc:Choice>
              <mc:Fallback>
                <p:oleObj name="Equation" r:id="rId1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871635"/>
              </p:ext>
            </p:extLst>
          </p:nvPr>
        </p:nvGraphicFramePr>
        <p:xfrm>
          <a:off x="2819400" y="4953000"/>
          <a:ext cx="12001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3" name="Equation" r:id="rId16" imgW="723600" imgH="203040" progId="Equation.DSMT4">
                  <p:embed/>
                </p:oleObj>
              </mc:Choice>
              <mc:Fallback>
                <p:oleObj name="Equation" r:id="rId16" imgW="72360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53000"/>
                        <a:ext cx="12001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090387"/>
              </p:ext>
            </p:extLst>
          </p:nvPr>
        </p:nvGraphicFramePr>
        <p:xfrm>
          <a:off x="2286000" y="6019800"/>
          <a:ext cx="227927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4" name="Equation" r:id="rId18" imgW="1434960" imgH="431640" progId="Equation.DSMT4">
                  <p:embed/>
                </p:oleObj>
              </mc:Choice>
              <mc:Fallback>
                <p:oleObj name="Equation" r:id="rId18" imgW="1434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286000" y="6019800"/>
                        <a:ext cx="2279276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65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676400"/>
            <a:ext cx="4876397" cy="4602099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264268"/>
              </p:ext>
            </p:extLst>
          </p:nvPr>
        </p:nvGraphicFramePr>
        <p:xfrm>
          <a:off x="545306" y="1905000"/>
          <a:ext cx="3176588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7" name="Equation" r:id="rId4" imgW="1460160" imgH="2057400" progId="Equation.DSMT4">
                  <p:embed/>
                </p:oleObj>
              </mc:Choice>
              <mc:Fallback>
                <p:oleObj name="Equation" r:id="rId4" imgW="1460160" imgH="205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5306" y="1905000"/>
                        <a:ext cx="3176588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2133600" y="2133600"/>
            <a:ext cx="2895600" cy="381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250256"/>
              </p:ext>
            </p:extLst>
          </p:nvPr>
        </p:nvGraphicFramePr>
        <p:xfrm>
          <a:off x="7010400" y="3352800"/>
          <a:ext cx="27516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8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0400" y="3352800"/>
                        <a:ext cx="27516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426104"/>
              </p:ext>
            </p:extLst>
          </p:nvPr>
        </p:nvGraphicFramePr>
        <p:xfrm>
          <a:off x="5715000" y="3975390"/>
          <a:ext cx="274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9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975390"/>
                        <a:ext cx="2746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019598" y="2971800"/>
            <a:ext cx="498389" cy="4722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091261"/>
              </p:ext>
            </p:extLst>
          </p:nvPr>
        </p:nvGraphicFramePr>
        <p:xfrm>
          <a:off x="6178103" y="3207924"/>
          <a:ext cx="254000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0" name="Equation" r:id="rId10" imgW="152280" imgH="139680" progId="Equation.DSMT4">
                  <p:embed/>
                </p:oleObj>
              </mc:Choice>
              <mc:Fallback>
                <p:oleObj name="Equation" r:id="rId10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103" y="3207924"/>
                        <a:ext cx="254000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 flipV="1">
            <a:off x="5410200" y="2819400"/>
            <a:ext cx="5334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620102"/>
              </p:ext>
            </p:extLst>
          </p:nvPr>
        </p:nvGraphicFramePr>
        <p:xfrm>
          <a:off x="5561012" y="2670969"/>
          <a:ext cx="2317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1" name="Equation" r:id="rId12" imgW="139680" imgH="177480" progId="Equation.DSMT4">
                  <p:embed/>
                </p:oleObj>
              </mc:Choice>
              <mc:Fallback>
                <p:oleObj name="Equation" r:id="rId12" imgW="139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12" y="2670969"/>
                        <a:ext cx="23177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168038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2" name="Equation" r:id="rId14" imgW="914400" imgH="198720" progId="Equation.DSMT4">
                  <p:embed/>
                </p:oleObj>
              </mc:Choice>
              <mc:Fallback>
                <p:oleObj name="Equation" r:id="rId1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684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04" y="2667000"/>
            <a:ext cx="5048596" cy="372090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Standardizing iris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828800"/>
            <a:ext cx="38231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x=iris[,1:4]</a:t>
            </a:r>
          </a:p>
          <a:p>
            <a:r>
              <a:rPr lang="en-US" dirty="0"/>
              <a:t>xbar=apply(x,2,mean)</a:t>
            </a:r>
          </a:p>
          <a:p>
            <a:r>
              <a:rPr lang="en-US" dirty="0"/>
              <a:t>xbarMatrix=cbind(rep(1,150))%*%xbar</a:t>
            </a:r>
          </a:p>
          <a:p>
            <a:r>
              <a:rPr lang="en-US" dirty="0"/>
              <a:t>s=apply(x,2,sd)</a:t>
            </a:r>
          </a:p>
          <a:p>
            <a:r>
              <a:rPr lang="en-US" dirty="0"/>
              <a:t>sMatrix=cbind(rep(1,150))%*%s</a:t>
            </a:r>
          </a:p>
          <a:p>
            <a:endParaRPr lang="en-US" dirty="0"/>
          </a:p>
          <a:p>
            <a:r>
              <a:rPr lang="en-US" dirty="0"/>
              <a:t>z=(x-xbarMatrix)/sMatrix</a:t>
            </a:r>
          </a:p>
          <a:p>
            <a:r>
              <a:rPr lang="en-US" dirty="0"/>
              <a:t>apply(z,2,mean)</a:t>
            </a:r>
          </a:p>
          <a:p>
            <a:r>
              <a:rPr lang="en-US" dirty="0"/>
              <a:t>apply(z,2,sd)</a:t>
            </a:r>
          </a:p>
          <a:p>
            <a:endParaRPr lang="en-US" dirty="0"/>
          </a:p>
          <a:p>
            <a:r>
              <a:rPr lang="en-US" dirty="0"/>
              <a:t>plot(z[,3:4],col=iris$Species)</a:t>
            </a:r>
          </a:p>
        </p:txBody>
      </p:sp>
    </p:spTree>
    <p:extLst>
      <p:ext uri="{BB962C8B-B14F-4D97-AF65-F5344CB8AC3E}">
        <p14:creationId xmlns:p14="http://schemas.microsoft.com/office/powerpoint/2010/main" val="12042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512011"/>
              </p:ext>
            </p:extLst>
          </p:nvPr>
        </p:nvGraphicFramePr>
        <p:xfrm>
          <a:off x="533400" y="1981200"/>
          <a:ext cx="3962401" cy="336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0" name="Equation" r:id="rId3" imgW="2425680" imgH="2057400" progId="Equation.DSMT4">
                  <p:embed/>
                </p:oleObj>
              </mc:Choice>
              <mc:Fallback>
                <p:oleObj name="Equation" r:id="rId3" imgW="2425680" imgH="205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981200"/>
                        <a:ext cx="3962401" cy="3360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7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325589"/>
              </p:ext>
            </p:extLst>
          </p:nvPr>
        </p:nvGraphicFramePr>
        <p:xfrm>
          <a:off x="533400" y="1981200"/>
          <a:ext cx="3962400" cy="365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4" name="Equation" r:id="rId3" imgW="2425680" imgH="2234880" progId="Equation.DSMT4">
                  <p:embed/>
                </p:oleObj>
              </mc:Choice>
              <mc:Fallback>
                <p:oleObj name="Equation" r:id="rId3" imgW="2425680" imgH="223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981200"/>
                        <a:ext cx="3962400" cy="365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19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811106"/>
              </p:ext>
            </p:extLst>
          </p:nvPr>
        </p:nvGraphicFramePr>
        <p:xfrm>
          <a:off x="533400" y="1981200"/>
          <a:ext cx="3962400" cy="365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31" name="Equation" r:id="rId3" imgW="2425680" imgH="2234880" progId="Equation.DSMT4">
                  <p:embed/>
                </p:oleObj>
              </mc:Choice>
              <mc:Fallback>
                <p:oleObj name="Equation" r:id="rId3" imgW="2425680" imgH="223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981200"/>
                        <a:ext cx="3962400" cy="365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220929"/>
              </p:ext>
            </p:extLst>
          </p:nvPr>
        </p:nvGraphicFramePr>
        <p:xfrm>
          <a:off x="4518025" y="2949575"/>
          <a:ext cx="3768725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32" name="Equation" r:id="rId5" imgW="2197080" imgH="1358640" progId="Equation.DSMT4">
                  <p:embed/>
                </p:oleObj>
              </mc:Choice>
              <mc:Fallback>
                <p:oleObj name="Equation" r:id="rId5" imgW="219708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8025" y="2949575"/>
                        <a:ext cx="3768725" cy="233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15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106044"/>
              </p:ext>
            </p:extLst>
          </p:nvPr>
        </p:nvGraphicFramePr>
        <p:xfrm>
          <a:off x="655638" y="838200"/>
          <a:ext cx="3932237" cy="490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63" name="Equation" r:id="rId3" imgW="2145960" imgH="2679480" progId="Equation.DSMT4">
                  <p:embed/>
                </p:oleObj>
              </mc:Choice>
              <mc:Fallback>
                <p:oleObj name="Equation" r:id="rId3" imgW="2145960" imgH="2679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838200"/>
                        <a:ext cx="3932237" cy="490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69636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64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926464"/>
              </p:ext>
            </p:extLst>
          </p:nvPr>
        </p:nvGraphicFramePr>
        <p:xfrm>
          <a:off x="4267200" y="3276600"/>
          <a:ext cx="1443037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65" name="Equation" r:id="rId7" imgW="787320" imgH="1320480" progId="Equation.DSMT4">
                  <p:embed/>
                </p:oleObj>
              </mc:Choice>
              <mc:Fallback>
                <p:oleObj name="Equation" r:id="rId7" imgW="787320" imgH="1320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76600"/>
                        <a:ext cx="1443037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0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91000" y="4419600"/>
            <a:ext cx="1371600" cy="13716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1676400"/>
            <a:ext cx="2743200" cy="8382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393384"/>
              </p:ext>
            </p:extLst>
          </p:nvPr>
        </p:nvGraphicFramePr>
        <p:xfrm>
          <a:off x="609600" y="838200"/>
          <a:ext cx="6838950" cy="492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85" name="Equation" r:id="rId3" imgW="3733560" imgH="2692080" progId="Equation.DSMT4">
                  <p:embed/>
                </p:oleObj>
              </mc:Choice>
              <mc:Fallback>
                <p:oleObj name="Equation" r:id="rId3" imgW="3733560" imgH="269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38200"/>
                        <a:ext cx="6838950" cy="492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624160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86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234784"/>
              </p:ext>
            </p:extLst>
          </p:nvPr>
        </p:nvGraphicFramePr>
        <p:xfrm>
          <a:off x="4267200" y="3200400"/>
          <a:ext cx="1443038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87" name="Equation" r:id="rId7" imgW="787320" imgH="1549080" progId="Equation.DSMT4">
                  <p:embed/>
                </p:oleObj>
              </mc:Choice>
              <mc:Fallback>
                <p:oleObj name="Equation" r:id="rId7" imgW="78732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00400"/>
                        <a:ext cx="1443038" cy="283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57900" y="5222789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Karush-Kuhn-Tucker Theorem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9270" y="321275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Want to maximize this</a:t>
            </a:r>
          </a:p>
          <a:p>
            <a:endParaRPr lang="en-US" dirty="0"/>
          </a:p>
          <a:p>
            <a:r>
              <a:rPr lang="en-US" dirty="0" smtClean="0"/>
              <a:t>subject to these constraints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248400" y="2590800"/>
            <a:ext cx="1180070" cy="6858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638800" y="4136087"/>
            <a:ext cx="2286000" cy="104551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5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723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Karush-Kuhn-Tucker Theorem</a:t>
            </a:r>
          </a:p>
          <a:p>
            <a:r>
              <a:rPr lang="en-US" dirty="0" smtClean="0"/>
              <a:t>Kuhn</a:t>
            </a:r>
            <a:r>
              <a:rPr lang="en-US" dirty="0"/>
              <a:t>, H.W. and Tucker, A.W. (1951). </a:t>
            </a:r>
            <a:r>
              <a:rPr lang="en-US" dirty="0" smtClean="0"/>
              <a:t>"Nonlinear Programming".  </a:t>
            </a:r>
            <a:r>
              <a:rPr lang="en-US" i="1" dirty="0" smtClean="0"/>
              <a:t>Proceedings </a:t>
            </a:r>
            <a:r>
              <a:rPr lang="en-US" i="1" dirty="0"/>
              <a:t>of 2nd Berkeley </a:t>
            </a:r>
            <a:r>
              <a:rPr lang="en-US" i="1" dirty="0" smtClean="0"/>
              <a:t>Symposium</a:t>
            </a:r>
            <a:r>
              <a:rPr lang="en-US" dirty="0" smtClean="0"/>
              <a:t>.  pp</a:t>
            </a:r>
            <a:r>
              <a:rPr lang="en-US" dirty="0"/>
              <a:t>. 481–492.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7030A0"/>
                </a:solidFill>
              </a:rPr>
              <a:t>Derivations of SVM's</a:t>
            </a:r>
          </a:p>
          <a:p>
            <a:r>
              <a:rPr lang="en-US" dirty="0" smtClean="0"/>
              <a:t>Cortes, C. and Vapnik, V. (1995). "Support Vector Networks".  </a:t>
            </a:r>
            <a:r>
              <a:rPr lang="en-US" i="1" dirty="0" smtClean="0"/>
              <a:t>Machine Learning</a:t>
            </a:r>
            <a:r>
              <a:rPr lang="en-US" dirty="0" smtClean="0"/>
              <a:t>, 20, p. 273—297. 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957410"/>
              </p:ext>
            </p:extLst>
          </p:nvPr>
        </p:nvGraphicFramePr>
        <p:xfrm>
          <a:off x="768350" y="3131080"/>
          <a:ext cx="3536950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3" name="Equation" r:id="rId3" imgW="2171520" imgH="1600200" progId="Equation.DSMT4">
                  <p:embed/>
                </p:oleObj>
              </mc:Choice>
              <mc:Fallback>
                <p:oleObj name="Equation" r:id="rId3" imgW="2171520" imgH="160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8350" y="3131080"/>
                        <a:ext cx="3536950" cy="260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9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Key Results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874046"/>
              </p:ext>
            </p:extLst>
          </p:nvPr>
        </p:nvGraphicFramePr>
        <p:xfrm>
          <a:off x="914400" y="2057400"/>
          <a:ext cx="3495675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3" name="Equation" r:id="rId3" imgW="2145960" imgH="901440" progId="Equation.DSMT4">
                  <p:embed/>
                </p:oleObj>
              </mc:Choice>
              <mc:Fallback>
                <p:oleObj name="Equation" r:id="rId3" imgW="2145960" imgH="901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3495675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726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Today's Topics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133600"/>
            <a:ext cx="59467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Soft Margin Support Vector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Nonlinear Support Vector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Kernel Methods</a:t>
            </a:r>
          </a:p>
        </p:txBody>
      </p:sp>
    </p:spTree>
    <p:extLst>
      <p:ext uri="{BB962C8B-B14F-4D97-AF65-F5344CB8AC3E}">
        <p14:creationId xmlns:p14="http://schemas.microsoft.com/office/powerpoint/2010/main" val="57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Soft Margin SVM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1676400"/>
            <a:ext cx="4876395" cy="460209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5867400" y="1905000"/>
            <a:ext cx="0" cy="40386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315200" y="1905000"/>
            <a:ext cx="0" cy="40386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559176" y="1905000"/>
            <a:ext cx="0" cy="403860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1886634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Allows points to be on the </a:t>
            </a:r>
            <a:r>
              <a:rPr lang="en-US" dirty="0" smtClean="0">
                <a:solidFill>
                  <a:srgbClr val="7030A0"/>
                </a:solidFill>
              </a:rPr>
              <a:t>wrong side</a:t>
            </a:r>
            <a:r>
              <a:rPr lang="en-US" dirty="0" smtClean="0"/>
              <a:t> of hyperplane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</a:t>
            </a:r>
            <a:r>
              <a:rPr lang="en-US" dirty="0" smtClean="0">
                <a:solidFill>
                  <a:srgbClr val="7030A0"/>
                </a:solidFill>
              </a:rPr>
              <a:t>slack variables</a:t>
            </a:r>
            <a:endParaRPr lang="en-US" dirty="0">
              <a:solidFill>
                <a:srgbClr val="7030A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561757"/>
              </p:ext>
            </p:extLst>
          </p:nvPr>
        </p:nvGraphicFramePr>
        <p:xfrm>
          <a:off x="384176" y="3733800"/>
          <a:ext cx="3730625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2" name="Equation" r:id="rId4" imgW="1714320" imgH="914400" progId="Equation.DSMT4">
                  <p:embed/>
                </p:oleObj>
              </mc:Choice>
              <mc:Fallback>
                <p:oleObj name="Equation" r:id="rId4" imgW="171432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6" y="3733800"/>
                        <a:ext cx="3730625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791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Soft Margin SVM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1676400"/>
            <a:ext cx="4876395" cy="460209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5867400" y="1905000"/>
            <a:ext cx="0" cy="40386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315200" y="1905000"/>
            <a:ext cx="0" cy="40386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559176" y="1905000"/>
            <a:ext cx="0" cy="403860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287749"/>
              </p:ext>
            </p:extLst>
          </p:nvPr>
        </p:nvGraphicFramePr>
        <p:xfrm>
          <a:off x="609600" y="1905000"/>
          <a:ext cx="26797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1" name="Equation" r:id="rId4" imgW="1231560" imgH="1346040" progId="Equation.DSMT4">
                  <p:embed/>
                </p:oleObj>
              </mc:Choice>
              <mc:Fallback>
                <p:oleObj name="Equation" r:id="rId4" imgW="123156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05000"/>
                        <a:ext cx="2679700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4269" y="562506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Want to minimize this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600200" y="4850712"/>
            <a:ext cx="0" cy="6858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Another Way to Split Data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1905000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#Split iris into 70% training and 30% test data.</a:t>
            </a:r>
          </a:p>
          <a:p>
            <a:r>
              <a:rPr lang="en-US" dirty="0"/>
              <a:t>set.seed=5364</a:t>
            </a:r>
          </a:p>
          <a:p>
            <a:r>
              <a:rPr lang="en-US" dirty="0"/>
              <a:t>train=sample(nrow(z),nrow(z)*.7)</a:t>
            </a:r>
          </a:p>
          <a:p>
            <a:endParaRPr lang="en-US" dirty="0"/>
          </a:p>
          <a:p>
            <a:r>
              <a:rPr lang="en-US" dirty="0"/>
              <a:t>z[train,]    #This is the training data</a:t>
            </a:r>
          </a:p>
          <a:p>
            <a:r>
              <a:rPr lang="en-US" dirty="0"/>
              <a:t>z[-train,]   #This is the test data</a:t>
            </a:r>
          </a:p>
        </p:txBody>
      </p:sp>
    </p:spTree>
    <p:extLst>
      <p:ext uri="{BB962C8B-B14F-4D97-AF65-F5344CB8AC3E}">
        <p14:creationId xmlns:p14="http://schemas.microsoft.com/office/powerpoint/2010/main" val="16749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208054"/>
              </p:ext>
            </p:extLst>
          </p:nvPr>
        </p:nvGraphicFramePr>
        <p:xfrm>
          <a:off x="762000" y="609600"/>
          <a:ext cx="6303963" cy="534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0" name="Equation" r:id="rId3" imgW="3441600" imgH="2920680" progId="Equation.DSMT4">
                  <p:embed/>
                </p:oleObj>
              </mc:Choice>
              <mc:Fallback>
                <p:oleObj name="Equation" r:id="rId3" imgW="3441600" imgH="29206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303963" cy="534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506177"/>
              </p:ext>
            </p:extLst>
          </p:nvPr>
        </p:nvGraphicFramePr>
        <p:xfrm>
          <a:off x="4191000" y="3124200"/>
          <a:ext cx="3495675" cy="223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1" name="Equation" r:id="rId5" imgW="2145960" imgH="1371600" progId="Equation.DSMT4">
                  <p:embed/>
                </p:oleObj>
              </mc:Choice>
              <mc:Fallback>
                <p:oleObj name="Equation" r:id="rId5" imgW="2145960" imgH="1371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124200"/>
                        <a:ext cx="3495675" cy="223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2232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Soft Margin SVM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1676400"/>
            <a:ext cx="4876395" cy="460209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5867400" y="1905000"/>
            <a:ext cx="0" cy="40386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315200" y="1905000"/>
            <a:ext cx="0" cy="40386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559176" y="1905000"/>
            <a:ext cx="0" cy="403860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601152"/>
              </p:ext>
            </p:extLst>
          </p:nvPr>
        </p:nvGraphicFramePr>
        <p:xfrm>
          <a:off x="533400" y="1905000"/>
          <a:ext cx="3495675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4" name="Equation" r:id="rId4" imgW="2145960" imgH="1130040" progId="Equation.DSMT4">
                  <p:embed/>
                </p:oleObj>
              </mc:Choice>
              <mc:Fallback>
                <p:oleObj name="Equation" r:id="rId4" imgW="2145960" imgH="1130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3495675" cy="184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638800" y="3352800"/>
            <a:ext cx="304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38800" y="5486400"/>
            <a:ext cx="304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19800" y="4419600"/>
            <a:ext cx="304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991865" y="3048000"/>
            <a:ext cx="304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239000" y="4343400"/>
            <a:ext cx="304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963203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5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057108"/>
              </p:ext>
            </p:extLst>
          </p:nvPr>
        </p:nvGraphicFramePr>
        <p:xfrm>
          <a:off x="61468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6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68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6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Relationship Between </a:t>
            </a:r>
            <a:br>
              <a:rPr lang="en-US" dirty="0" smtClean="0"/>
            </a:br>
            <a:r>
              <a:rPr lang="en-US" dirty="0" smtClean="0"/>
              <a:t>Soft and Hard Margins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01779"/>
              </p:ext>
            </p:extLst>
          </p:nvPr>
        </p:nvGraphicFramePr>
        <p:xfrm>
          <a:off x="914400" y="1676400"/>
          <a:ext cx="2235200" cy="418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7" name="Equation" r:id="rId3" imgW="1218960" imgH="2286000" progId="Equation.DSMT4">
                  <p:embed/>
                </p:oleObj>
              </mc:Choice>
              <mc:Fallback>
                <p:oleObj name="Equation" r:id="rId3" imgW="1218960" imgH="2286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2235200" cy="418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5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Relationship Between </a:t>
            </a:r>
            <a:br>
              <a:rPr lang="en-US" dirty="0" smtClean="0"/>
            </a:br>
            <a:r>
              <a:rPr lang="en-US" dirty="0" smtClean="0"/>
              <a:t>Soft and Hard Margins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262915"/>
              </p:ext>
            </p:extLst>
          </p:nvPr>
        </p:nvGraphicFramePr>
        <p:xfrm>
          <a:off x="914400" y="1676400"/>
          <a:ext cx="2235200" cy="418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2" name="Equation" r:id="rId3" imgW="1218960" imgH="2286000" progId="Equation.DSMT4">
                  <p:embed/>
                </p:oleObj>
              </mc:Choice>
              <mc:Fallback>
                <p:oleObj name="Equation" r:id="rId3" imgW="1218960" imgH="228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2235200" cy="418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861660"/>
              </p:ext>
            </p:extLst>
          </p:nvPr>
        </p:nvGraphicFramePr>
        <p:xfrm>
          <a:off x="3962400" y="3429000"/>
          <a:ext cx="22352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3" name="Equation" r:id="rId5" imgW="1218960" imgH="1320480" progId="Equation.DSMT4">
                  <p:embed/>
                </p:oleObj>
              </mc:Choice>
              <mc:Fallback>
                <p:oleObj name="Equation" r:id="rId5" imgW="1218960" imgH="1320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429000"/>
                        <a:ext cx="22352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44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Relationship Between </a:t>
            </a:r>
            <a:br>
              <a:rPr lang="en-US" dirty="0" smtClean="0"/>
            </a:br>
            <a:r>
              <a:rPr lang="en-US" dirty="0" smtClean="0"/>
              <a:t>Soft and Hard Margins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262915"/>
              </p:ext>
            </p:extLst>
          </p:nvPr>
        </p:nvGraphicFramePr>
        <p:xfrm>
          <a:off x="914400" y="1676400"/>
          <a:ext cx="2235200" cy="418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43" name="Equation" r:id="rId3" imgW="1218960" imgH="2286000" progId="Equation.DSMT4">
                  <p:embed/>
                </p:oleObj>
              </mc:Choice>
              <mc:Fallback>
                <p:oleObj name="Equation" r:id="rId3" imgW="1218960" imgH="228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2235200" cy="418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861660"/>
              </p:ext>
            </p:extLst>
          </p:nvPr>
        </p:nvGraphicFramePr>
        <p:xfrm>
          <a:off x="3962400" y="3429000"/>
          <a:ext cx="22352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44" name="Equation" r:id="rId5" imgW="1218960" imgH="1320480" progId="Equation.DSMT4">
                  <p:embed/>
                </p:oleObj>
              </mc:Choice>
              <mc:Fallback>
                <p:oleObj name="Equation" r:id="rId5" imgW="1218960" imgH="1320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429000"/>
                        <a:ext cx="22352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318482"/>
              </p:ext>
            </p:extLst>
          </p:nvPr>
        </p:nvGraphicFramePr>
        <p:xfrm>
          <a:off x="1295400" y="6096000"/>
          <a:ext cx="389341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45" name="Equation" r:id="rId7" imgW="2082600" imgH="279360" progId="Equation.DSMT4">
                  <p:embed/>
                </p:oleObj>
              </mc:Choice>
              <mc:Fallback>
                <p:oleObj name="Equation" r:id="rId7" imgW="2082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6096000"/>
                        <a:ext cx="3893412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44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2" y="1371599"/>
            <a:ext cx="4125097" cy="460454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Nonlinear 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371600"/>
            <a:ext cx="4168347" cy="46528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2" y="1371599"/>
            <a:ext cx="4125097" cy="460454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Nonlinear SVM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738883"/>
              </p:ext>
            </p:extLst>
          </p:nvPr>
        </p:nvGraphicFramePr>
        <p:xfrm>
          <a:off x="990600" y="5976148"/>
          <a:ext cx="723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1" name="Equation" r:id="rId5" imgW="3619440" imgH="253800" progId="Equation.DSMT4">
                  <p:embed/>
                </p:oleObj>
              </mc:Choice>
              <mc:Fallback>
                <p:oleObj name="Equation" r:id="rId5" imgW="3619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5976148"/>
                        <a:ext cx="7239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03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Nonlinear SVM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551463"/>
              </p:ext>
            </p:extLst>
          </p:nvPr>
        </p:nvGraphicFramePr>
        <p:xfrm>
          <a:off x="762000" y="1905000"/>
          <a:ext cx="3370262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99" name="Equation" r:id="rId3" imgW="1549080" imgH="1358640" progId="Equation.DSMT4">
                  <p:embed/>
                </p:oleObj>
              </mc:Choice>
              <mc:Fallback>
                <p:oleObj name="Equation" r:id="rId3" imgW="1549080" imgH="1358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3370262" cy="294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594059"/>
              </p:ext>
            </p:extLst>
          </p:nvPr>
        </p:nvGraphicFramePr>
        <p:xfrm>
          <a:off x="838199" y="5410200"/>
          <a:ext cx="474133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0" name="Equation" r:id="rId5" imgW="2666880" imgH="685800" progId="Equation.DSMT4">
                  <p:embed/>
                </p:oleObj>
              </mc:Choice>
              <mc:Fallback>
                <p:oleObj name="Equation" r:id="rId5" imgW="26668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199" y="5410200"/>
                        <a:ext cx="4741333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667000" y="5943600"/>
            <a:ext cx="1371600" cy="4572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69492" y="5181600"/>
            <a:ext cx="1416908" cy="7118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4858434"/>
            <a:ext cx="2405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be computationally</a:t>
            </a:r>
          </a:p>
          <a:p>
            <a:r>
              <a:rPr lang="en-US" dirty="0" smtClean="0"/>
              <a:t>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7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Kernel Trick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96983"/>
              </p:ext>
            </p:extLst>
          </p:nvPr>
        </p:nvGraphicFramePr>
        <p:xfrm>
          <a:off x="533400" y="1905000"/>
          <a:ext cx="7877175" cy="37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6" name="Equation" r:id="rId3" imgW="4533840" imgH="2145960" progId="Equation.DSMT4">
                  <p:embed/>
                </p:oleObj>
              </mc:Choice>
              <mc:Fallback>
                <p:oleObj name="Equation" r:id="rId3" imgW="4533840" imgH="2145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905000"/>
                        <a:ext cx="7877175" cy="372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6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137095"/>
              </p:ext>
            </p:extLst>
          </p:nvPr>
        </p:nvGraphicFramePr>
        <p:xfrm>
          <a:off x="914400" y="1905000"/>
          <a:ext cx="3154362" cy="401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7" name="Equation" r:id="rId3" imgW="1815840" imgH="2311200" progId="Equation.DSMT4">
                  <p:embed/>
                </p:oleObj>
              </mc:Choice>
              <mc:Fallback>
                <p:oleObj name="Equation" r:id="rId3" imgW="1815840" imgH="23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905000"/>
                        <a:ext cx="3154362" cy="401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56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The class Package and knn Function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057400"/>
            <a:ext cx="65214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library(class)</a:t>
            </a:r>
          </a:p>
          <a:p>
            <a:endParaRPr lang="en-US" dirty="0"/>
          </a:p>
          <a:p>
            <a:r>
              <a:rPr lang="en-US" dirty="0"/>
              <a:t>Species=iris$Species</a:t>
            </a:r>
          </a:p>
          <a:p>
            <a:r>
              <a:rPr lang="en-US" dirty="0"/>
              <a:t>predSpecies=knn(train=z[train,],test=z[-train,],cl=Species[train],k=3)</a:t>
            </a:r>
          </a:p>
          <a:p>
            <a:endParaRPr lang="en-US" dirty="0"/>
          </a:p>
          <a:p>
            <a:r>
              <a:rPr lang="en-US" dirty="0"/>
              <a:t>confmatrix(Species[-train],predSpecies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Accuracy = 93.33%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518087"/>
              </p:ext>
            </p:extLst>
          </p:nvPr>
        </p:nvGraphicFramePr>
        <p:xfrm>
          <a:off x="914400" y="1905000"/>
          <a:ext cx="3154362" cy="401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5" name="Equation" r:id="rId3" imgW="1815840" imgH="2311200" progId="Equation.DSMT4">
                  <p:embed/>
                </p:oleObj>
              </mc:Choice>
              <mc:Fallback>
                <p:oleObj name="Equation" r:id="rId3" imgW="1815840" imgH="23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905000"/>
                        <a:ext cx="3154362" cy="401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588937"/>
              </p:ext>
            </p:extLst>
          </p:nvPr>
        </p:nvGraphicFramePr>
        <p:xfrm>
          <a:off x="4953000" y="2743200"/>
          <a:ext cx="3641725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6" name="Equation" r:id="rId5" imgW="2095200" imgH="1587240" progId="Equation.DSMT4">
                  <p:embed/>
                </p:oleObj>
              </mc:Choice>
              <mc:Fallback>
                <p:oleObj name="Equation" r:id="rId5" imgW="2095200" imgH="1587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743200"/>
                        <a:ext cx="3641725" cy="275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42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Today's Topics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133600"/>
            <a:ext cx="2922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3167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The Logistic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600200"/>
            <a:ext cx="4838700" cy="396679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625774"/>
              </p:ext>
            </p:extLst>
          </p:nvPr>
        </p:nvGraphicFramePr>
        <p:xfrm>
          <a:off x="685800" y="2438400"/>
          <a:ext cx="26834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5" name="Equation" r:id="rId4" imgW="1384200" imgH="825480" progId="Equation.DSMT4">
                  <p:embed/>
                </p:oleObj>
              </mc:Choice>
              <mc:Fallback>
                <p:oleObj name="Equation" r:id="rId4" imgW="138420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2438400"/>
                        <a:ext cx="2683413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170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52600"/>
            <a:ext cx="5379912" cy="3734002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58521"/>
              </p:ext>
            </p:extLst>
          </p:nvPr>
        </p:nvGraphicFramePr>
        <p:xfrm>
          <a:off x="3810000" y="2401532"/>
          <a:ext cx="5442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41" name="Equation" r:id="rId4" imgW="317160" imgH="177480" progId="Equation.DSMT4">
                  <p:embed/>
                </p:oleObj>
              </mc:Choice>
              <mc:Fallback>
                <p:oleObj name="Equation" r:id="rId4" imgW="3171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0" y="2401532"/>
                        <a:ext cx="544287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648957"/>
              </p:ext>
            </p:extLst>
          </p:nvPr>
        </p:nvGraphicFramePr>
        <p:xfrm>
          <a:off x="3135313" y="3163532"/>
          <a:ext cx="5222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42" name="Equation" r:id="rId6" imgW="304560" imgH="177480" progId="Equation.DSMT4">
                  <p:embed/>
                </p:oleObj>
              </mc:Choice>
              <mc:Fallback>
                <p:oleObj name="Equation" r:id="rId6" imgW="30456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3163532"/>
                        <a:ext cx="5222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600927"/>
              </p:ext>
            </p:extLst>
          </p:nvPr>
        </p:nvGraphicFramePr>
        <p:xfrm>
          <a:off x="3124200" y="4382732"/>
          <a:ext cx="544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43" name="Equation" r:id="rId8" imgW="317160" imgH="177480" progId="Equation.DSMT4">
                  <p:embed/>
                </p:oleObj>
              </mc:Choice>
              <mc:Fallback>
                <p:oleObj name="Equation" r:id="rId8" imgW="31716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82732"/>
                        <a:ext cx="544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609244"/>
              </p:ext>
            </p:extLst>
          </p:nvPr>
        </p:nvGraphicFramePr>
        <p:xfrm>
          <a:off x="5181600" y="3087332"/>
          <a:ext cx="5222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44" name="Equation" r:id="rId10" imgW="304560" imgH="177480" progId="Equation.DSMT4">
                  <p:embed/>
                </p:oleObj>
              </mc:Choice>
              <mc:Fallback>
                <p:oleObj name="Equation" r:id="rId10" imgW="30456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87332"/>
                        <a:ext cx="5222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31654"/>
              </p:ext>
            </p:extLst>
          </p:nvPr>
        </p:nvGraphicFramePr>
        <p:xfrm>
          <a:off x="5257800" y="4458932"/>
          <a:ext cx="6318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45" name="Equation" r:id="rId12" imgW="368280" imgH="177480" progId="Equation.DSMT4">
                  <p:embed/>
                </p:oleObj>
              </mc:Choice>
              <mc:Fallback>
                <p:oleObj name="Equation" r:id="rId12" imgW="36828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58932"/>
                        <a:ext cx="6318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464368"/>
              </p:ext>
            </p:extLst>
          </p:nvPr>
        </p:nvGraphicFramePr>
        <p:xfrm>
          <a:off x="6019800" y="2782532"/>
          <a:ext cx="8064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46" name="Equation" r:id="rId14" imgW="469800" imgH="177480" progId="Equation.DSMT4">
                  <p:embed/>
                </p:oleObj>
              </mc:Choice>
              <mc:Fallback>
                <p:oleObj name="Equation" r:id="rId14" imgW="46980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782532"/>
                        <a:ext cx="8064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333078"/>
              </p:ext>
            </p:extLst>
          </p:nvPr>
        </p:nvGraphicFramePr>
        <p:xfrm>
          <a:off x="3657600" y="3962400"/>
          <a:ext cx="6746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47" name="Equation" r:id="rId16" imgW="393480" imgH="177480" progId="Equation.DSMT4">
                  <p:embed/>
                </p:oleObj>
              </mc:Choice>
              <mc:Fallback>
                <p:oleObj name="Equation" r:id="rId16" imgW="39348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962400"/>
                        <a:ext cx="6746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5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52600"/>
            <a:ext cx="5379912" cy="3734002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003238"/>
              </p:ext>
            </p:extLst>
          </p:nvPr>
        </p:nvGraphicFramePr>
        <p:xfrm>
          <a:off x="3810000" y="2401532"/>
          <a:ext cx="5442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94" name="Equation" r:id="rId4" imgW="317160" imgH="177480" progId="Equation.DSMT4">
                  <p:embed/>
                </p:oleObj>
              </mc:Choice>
              <mc:Fallback>
                <p:oleObj name="Equation" r:id="rId4" imgW="3171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0" y="2401532"/>
                        <a:ext cx="544287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80919"/>
              </p:ext>
            </p:extLst>
          </p:nvPr>
        </p:nvGraphicFramePr>
        <p:xfrm>
          <a:off x="3135313" y="3163532"/>
          <a:ext cx="5222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95" name="Equation" r:id="rId6" imgW="304560" imgH="177480" progId="Equation.DSMT4">
                  <p:embed/>
                </p:oleObj>
              </mc:Choice>
              <mc:Fallback>
                <p:oleObj name="Equation" r:id="rId6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3163532"/>
                        <a:ext cx="5222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748952"/>
              </p:ext>
            </p:extLst>
          </p:nvPr>
        </p:nvGraphicFramePr>
        <p:xfrm>
          <a:off x="3124200" y="4382732"/>
          <a:ext cx="544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96" name="Equation" r:id="rId8" imgW="317160" imgH="177480" progId="Equation.DSMT4">
                  <p:embed/>
                </p:oleObj>
              </mc:Choice>
              <mc:Fallback>
                <p:oleObj name="Equation" r:id="rId8" imgW="3171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82732"/>
                        <a:ext cx="544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101016"/>
              </p:ext>
            </p:extLst>
          </p:nvPr>
        </p:nvGraphicFramePr>
        <p:xfrm>
          <a:off x="5181600" y="3087332"/>
          <a:ext cx="5222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97" name="Equation" r:id="rId10" imgW="304560" imgH="177480" progId="Equation.DSMT4">
                  <p:embed/>
                </p:oleObj>
              </mc:Choice>
              <mc:Fallback>
                <p:oleObj name="Equation" r:id="rId10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87332"/>
                        <a:ext cx="5222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968581"/>
              </p:ext>
            </p:extLst>
          </p:nvPr>
        </p:nvGraphicFramePr>
        <p:xfrm>
          <a:off x="5257800" y="4458932"/>
          <a:ext cx="6318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98" name="Equation" r:id="rId12" imgW="368280" imgH="177480" progId="Equation.DSMT4">
                  <p:embed/>
                </p:oleObj>
              </mc:Choice>
              <mc:Fallback>
                <p:oleObj name="Equation" r:id="rId12" imgW="368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58932"/>
                        <a:ext cx="6318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929708"/>
              </p:ext>
            </p:extLst>
          </p:nvPr>
        </p:nvGraphicFramePr>
        <p:xfrm>
          <a:off x="6019800" y="2782532"/>
          <a:ext cx="8064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99" name="Equation" r:id="rId14" imgW="469800" imgH="177480" progId="Equation.DSMT4">
                  <p:embed/>
                </p:oleObj>
              </mc:Choice>
              <mc:Fallback>
                <p:oleObj name="Equation" r:id="rId14" imgW="469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782532"/>
                        <a:ext cx="8064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190482"/>
              </p:ext>
            </p:extLst>
          </p:nvPr>
        </p:nvGraphicFramePr>
        <p:xfrm>
          <a:off x="3657600" y="3962400"/>
          <a:ext cx="6746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00" name="Equation" r:id="rId16" imgW="393480" imgH="177480" progId="Equation.DSMT4">
                  <p:embed/>
                </p:oleObj>
              </mc:Choice>
              <mc:Fallback>
                <p:oleObj name="Equation" r:id="rId16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962400"/>
                        <a:ext cx="6746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981607"/>
              </p:ext>
            </p:extLst>
          </p:nvPr>
        </p:nvGraphicFramePr>
        <p:xfrm>
          <a:off x="762000" y="3810000"/>
          <a:ext cx="4349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01" name="Equation" r:id="rId18" imgW="253800" imgH="177480" progId="Equation.DSMT4">
                  <p:embed/>
                </p:oleObj>
              </mc:Choice>
              <mc:Fallback>
                <p:oleObj name="Equation" r:id="rId18" imgW="25380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0"/>
                        <a:ext cx="4349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1295400" y="3962400"/>
            <a:ext cx="533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122534"/>
              </p:ext>
            </p:extLst>
          </p:nvPr>
        </p:nvGraphicFramePr>
        <p:xfrm>
          <a:off x="762000" y="5638800"/>
          <a:ext cx="2888230" cy="81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02" name="Equation" r:id="rId20" imgW="1523880" imgH="431640" progId="Equation.DSMT4">
                  <p:embed/>
                </p:oleObj>
              </mc:Choice>
              <mc:Fallback>
                <p:oleObj name="Equation" r:id="rId20" imgW="1523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62000" y="5638800"/>
                        <a:ext cx="2888230" cy="818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689149"/>
              </p:ext>
            </p:extLst>
          </p:nvPr>
        </p:nvGraphicFramePr>
        <p:xfrm>
          <a:off x="4800600" y="5638800"/>
          <a:ext cx="2438400" cy="789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03" name="Equation" r:id="rId22" imgW="1333440" imgH="431640" progId="Equation.DSMT4">
                  <p:embed/>
                </p:oleObj>
              </mc:Choice>
              <mc:Fallback>
                <p:oleObj name="Equation" r:id="rId22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800600" y="5638800"/>
                        <a:ext cx="2438400" cy="789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208612"/>
              </p:ext>
            </p:extLst>
          </p:nvPr>
        </p:nvGraphicFramePr>
        <p:xfrm>
          <a:off x="3810000" y="2971800"/>
          <a:ext cx="393689" cy="190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04" name="Equation" r:id="rId24" imgW="368280" imgH="177480" progId="Equation.DSMT4">
                  <p:embed/>
                </p:oleObj>
              </mc:Choice>
              <mc:Fallback>
                <p:oleObj name="Equation" r:id="rId24" imgW="368280" imgH="177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71800"/>
                        <a:ext cx="393689" cy="190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527142"/>
              </p:ext>
            </p:extLst>
          </p:nvPr>
        </p:nvGraphicFramePr>
        <p:xfrm>
          <a:off x="3886200" y="4724400"/>
          <a:ext cx="303275" cy="184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05" name="Equation" r:id="rId26" imgW="291960" imgH="177480" progId="Equation.DSMT4">
                  <p:embed/>
                </p:oleObj>
              </mc:Choice>
              <mc:Fallback>
                <p:oleObj name="Equation" r:id="rId26" imgW="29196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24400"/>
                        <a:ext cx="303275" cy="184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082950"/>
              </p:ext>
            </p:extLst>
          </p:nvPr>
        </p:nvGraphicFramePr>
        <p:xfrm>
          <a:off x="4648200" y="2971800"/>
          <a:ext cx="312737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06" name="Equation" r:id="rId28" imgW="291960" imgH="177480" progId="Equation.DSMT4">
                  <p:embed/>
                </p:oleObj>
              </mc:Choice>
              <mc:Fallback>
                <p:oleObj name="Equation" r:id="rId28" imgW="29196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971800"/>
                        <a:ext cx="312737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993620"/>
              </p:ext>
            </p:extLst>
          </p:nvPr>
        </p:nvGraphicFramePr>
        <p:xfrm>
          <a:off x="4648200" y="4724400"/>
          <a:ext cx="3397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07" name="Equation" r:id="rId30" imgW="317160" imgH="177480" progId="Equation.DSMT4">
                  <p:embed/>
                </p:oleObj>
              </mc:Choice>
              <mc:Fallback>
                <p:oleObj name="Equation" r:id="rId30" imgW="31716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24400"/>
                        <a:ext cx="33972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1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52600"/>
            <a:ext cx="5379912" cy="3734002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362587"/>
              </p:ext>
            </p:extLst>
          </p:nvPr>
        </p:nvGraphicFramePr>
        <p:xfrm>
          <a:off x="3810000" y="2401532"/>
          <a:ext cx="5442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83" name="Equation" r:id="rId4" imgW="317160" imgH="177480" progId="Equation.DSMT4">
                  <p:embed/>
                </p:oleObj>
              </mc:Choice>
              <mc:Fallback>
                <p:oleObj name="Equation" r:id="rId4" imgW="3171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0" y="2401532"/>
                        <a:ext cx="544287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648793"/>
              </p:ext>
            </p:extLst>
          </p:nvPr>
        </p:nvGraphicFramePr>
        <p:xfrm>
          <a:off x="3135313" y="3163532"/>
          <a:ext cx="5222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84" name="Equation" r:id="rId6" imgW="304560" imgH="177480" progId="Equation.DSMT4">
                  <p:embed/>
                </p:oleObj>
              </mc:Choice>
              <mc:Fallback>
                <p:oleObj name="Equation" r:id="rId6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3163532"/>
                        <a:ext cx="5222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901408"/>
              </p:ext>
            </p:extLst>
          </p:nvPr>
        </p:nvGraphicFramePr>
        <p:xfrm>
          <a:off x="3124200" y="4382732"/>
          <a:ext cx="544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85" name="Equation" r:id="rId8" imgW="317160" imgH="177480" progId="Equation.DSMT4">
                  <p:embed/>
                </p:oleObj>
              </mc:Choice>
              <mc:Fallback>
                <p:oleObj name="Equation" r:id="rId8" imgW="3171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82732"/>
                        <a:ext cx="544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344175"/>
              </p:ext>
            </p:extLst>
          </p:nvPr>
        </p:nvGraphicFramePr>
        <p:xfrm>
          <a:off x="5181600" y="3087332"/>
          <a:ext cx="5222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86" name="Equation" r:id="rId10" imgW="304560" imgH="177480" progId="Equation.DSMT4">
                  <p:embed/>
                </p:oleObj>
              </mc:Choice>
              <mc:Fallback>
                <p:oleObj name="Equation" r:id="rId10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87332"/>
                        <a:ext cx="5222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105787"/>
              </p:ext>
            </p:extLst>
          </p:nvPr>
        </p:nvGraphicFramePr>
        <p:xfrm>
          <a:off x="5257800" y="4458932"/>
          <a:ext cx="6318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87" name="Equation" r:id="rId12" imgW="368280" imgH="177480" progId="Equation.DSMT4">
                  <p:embed/>
                </p:oleObj>
              </mc:Choice>
              <mc:Fallback>
                <p:oleObj name="Equation" r:id="rId12" imgW="368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58932"/>
                        <a:ext cx="6318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616414"/>
              </p:ext>
            </p:extLst>
          </p:nvPr>
        </p:nvGraphicFramePr>
        <p:xfrm>
          <a:off x="6019800" y="2782532"/>
          <a:ext cx="8064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88" name="Equation" r:id="rId14" imgW="469800" imgH="177480" progId="Equation.DSMT4">
                  <p:embed/>
                </p:oleObj>
              </mc:Choice>
              <mc:Fallback>
                <p:oleObj name="Equation" r:id="rId14" imgW="469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782532"/>
                        <a:ext cx="8064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197862"/>
              </p:ext>
            </p:extLst>
          </p:nvPr>
        </p:nvGraphicFramePr>
        <p:xfrm>
          <a:off x="3657600" y="3962400"/>
          <a:ext cx="6746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89" name="Equation" r:id="rId16" imgW="393480" imgH="177480" progId="Equation.DSMT4">
                  <p:embed/>
                </p:oleObj>
              </mc:Choice>
              <mc:Fallback>
                <p:oleObj name="Equation" r:id="rId16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962400"/>
                        <a:ext cx="6746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960844"/>
              </p:ext>
            </p:extLst>
          </p:nvPr>
        </p:nvGraphicFramePr>
        <p:xfrm>
          <a:off x="762000" y="3810000"/>
          <a:ext cx="4349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90" name="Equation" r:id="rId18" imgW="253800" imgH="177480" progId="Equation.DSMT4">
                  <p:embed/>
                </p:oleObj>
              </mc:Choice>
              <mc:Fallback>
                <p:oleObj name="Equation" r:id="rId18" imgW="253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0"/>
                        <a:ext cx="4349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1295400" y="3962400"/>
            <a:ext cx="533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9373"/>
              </p:ext>
            </p:extLst>
          </p:nvPr>
        </p:nvGraphicFramePr>
        <p:xfrm>
          <a:off x="3810000" y="2971800"/>
          <a:ext cx="393689" cy="190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91" name="Equation" r:id="rId20" imgW="368280" imgH="177480" progId="Equation.DSMT4">
                  <p:embed/>
                </p:oleObj>
              </mc:Choice>
              <mc:Fallback>
                <p:oleObj name="Equation" r:id="rId20" imgW="368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71800"/>
                        <a:ext cx="393689" cy="190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641539"/>
              </p:ext>
            </p:extLst>
          </p:nvPr>
        </p:nvGraphicFramePr>
        <p:xfrm>
          <a:off x="3886200" y="4724400"/>
          <a:ext cx="303275" cy="184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92" name="Equation" r:id="rId22" imgW="291960" imgH="177480" progId="Equation.DSMT4">
                  <p:embed/>
                </p:oleObj>
              </mc:Choice>
              <mc:Fallback>
                <p:oleObj name="Equation" r:id="rId22" imgW="291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24400"/>
                        <a:ext cx="303275" cy="184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158783"/>
              </p:ext>
            </p:extLst>
          </p:nvPr>
        </p:nvGraphicFramePr>
        <p:xfrm>
          <a:off x="4648200" y="2971800"/>
          <a:ext cx="312737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93" name="Equation" r:id="rId24" imgW="291960" imgH="177480" progId="Equation.DSMT4">
                  <p:embed/>
                </p:oleObj>
              </mc:Choice>
              <mc:Fallback>
                <p:oleObj name="Equation" r:id="rId24" imgW="291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971800"/>
                        <a:ext cx="312737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901190"/>
              </p:ext>
            </p:extLst>
          </p:nvPr>
        </p:nvGraphicFramePr>
        <p:xfrm>
          <a:off x="4648200" y="4724400"/>
          <a:ext cx="3397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94" name="Equation" r:id="rId26" imgW="317160" imgH="177480" progId="Equation.DSMT4">
                  <p:embed/>
                </p:oleObj>
              </mc:Choice>
              <mc:Fallback>
                <p:oleObj name="Equation" r:id="rId26" imgW="3171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24400"/>
                        <a:ext cx="33972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958300"/>
              </p:ext>
            </p:extLst>
          </p:nvPr>
        </p:nvGraphicFramePr>
        <p:xfrm>
          <a:off x="838200" y="5715000"/>
          <a:ext cx="46926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95" name="Equation" r:id="rId28" imgW="2476440" imgH="203040" progId="Equation.DSMT4">
                  <p:embed/>
                </p:oleObj>
              </mc:Choice>
              <mc:Fallback>
                <p:oleObj name="Equation" r:id="rId28" imgW="247644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15000"/>
                        <a:ext cx="46926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697373"/>
              </p:ext>
            </p:extLst>
          </p:nvPr>
        </p:nvGraphicFramePr>
        <p:xfrm>
          <a:off x="6096000" y="5715000"/>
          <a:ext cx="21828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96" name="Equation" r:id="rId30" imgW="1193760" imgH="203040" progId="Equation.DSMT4">
                  <p:embed/>
                </p:oleObj>
              </mc:Choice>
              <mc:Fallback>
                <p:oleObj name="Equation" r:id="rId30" imgW="119376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715000"/>
                        <a:ext cx="218281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796657"/>
              </p:ext>
            </p:extLst>
          </p:nvPr>
        </p:nvGraphicFramePr>
        <p:xfrm>
          <a:off x="5791200" y="3786316"/>
          <a:ext cx="3270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97" name="Equation" r:id="rId32" imgW="304560" imgH="177480" progId="Equation.DSMT4">
                  <p:embed/>
                </p:oleObj>
              </mc:Choice>
              <mc:Fallback>
                <p:oleObj name="Equation" r:id="rId32" imgW="30456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786316"/>
                        <a:ext cx="32702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6865812" y="3962400"/>
            <a:ext cx="533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413067"/>
              </p:ext>
            </p:extLst>
          </p:nvPr>
        </p:nvGraphicFramePr>
        <p:xfrm>
          <a:off x="7424738" y="3810000"/>
          <a:ext cx="5222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98" name="Equation" r:id="rId34" imgW="304560" imgH="177480" progId="Equation.DSMT4">
                  <p:embed/>
                </p:oleObj>
              </mc:Choice>
              <mc:Fallback>
                <p:oleObj name="Equation" r:id="rId34" imgW="304560" imgH="177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738" y="3810000"/>
                        <a:ext cx="5222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60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33" y="609600"/>
            <a:ext cx="6760735" cy="341256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32358"/>
              </p:ext>
            </p:extLst>
          </p:nvPr>
        </p:nvGraphicFramePr>
        <p:xfrm>
          <a:off x="184150" y="1905000"/>
          <a:ext cx="3698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74" name="Equation" r:id="rId4" imgW="215640" imgH="177480" progId="Equation.DSMT4">
                  <p:embed/>
                </p:oleObj>
              </mc:Choice>
              <mc:Fallback>
                <p:oleObj name="Equation" r:id="rId4" imgW="215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1905000"/>
                        <a:ext cx="3698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685800" y="2057400"/>
            <a:ext cx="533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322189"/>
              </p:ext>
            </p:extLst>
          </p:nvPr>
        </p:nvGraphicFramePr>
        <p:xfrm>
          <a:off x="161925" y="2971800"/>
          <a:ext cx="414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75" name="Equation" r:id="rId6" imgW="241200" imgH="177480" progId="Equation.DSMT4">
                  <p:embed/>
                </p:oleObj>
              </mc:Choice>
              <mc:Fallback>
                <p:oleObj name="Equation" r:id="rId6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2971800"/>
                        <a:ext cx="4143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685800" y="3124200"/>
            <a:ext cx="533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986922"/>
              </p:ext>
            </p:extLst>
          </p:nvPr>
        </p:nvGraphicFramePr>
        <p:xfrm>
          <a:off x="533399" y="4343400"/>
          <a:ext cx="472089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76" name="Equation" r:id="rId8" imgW="3111480" imgH="1104840" progId="Equation.DSMT4">
                  <p:embed/>
                </p:oleObj>
              </mc:Choice>
              <mc:Fallback>
                <p:oleObj name="Equation" r:id="rId8" imgW="3111480" imgH="1104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399" y="4343400"/>
                        <a:ext cx="4720897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056596"/>
              </p:ext>
            </p:extLst>
          </p:nvPr>
        </p:nvGraphicFramePr>
        <p:xfrm>
          <a:off x="6705600" y="1752600"/>
          <a:ext cx="395287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77" name="Equation" r:id="rId10" imgW="368280" imgH="177480" progId="Equation.DSMT4">
                  <p:embed/>
                </p:oleObj>
              </mc:Choice>
              <mc:Fallback>
                <p:oleObj name="Equation" r:id="rId10" imgW="368280" imgH="177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752600"/>
                        <a:ext cx="395287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240557"/>
              </p:ext>
            </p:extLst>
          </p:nvPr>
        </p:nvGraphicFramePr>
        <p:xfrm>
          <a:off x="6732588" y="2743200"/>
          <a:ext cx="341312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78" name="Equation" r:id="rId12" imgW="317160" imgH="177480" progId="Equation.DSMT4">
                  <p:embed/>
                </p:oleObj>
              </mc:Choice>
              <mc:Fallback>
                <p:oleObj name="Equation" r:id="rId12" imgW="31716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743200"/>
                        <a:ext cx="341312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844797"/>
              </p:ext>
            </p:extLst>
          </p:nvPr>
        </p:nvGraphicFramePr>
        <p:xfrm>
          <a:off x="6629400" y="3831662"/>
          <a:ext cx="504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79" name="Equation" r:id="rId14" imgW="469800" imgH="177480" progId="Equation.DSMT4">
                  <p:embed/>
                </p:oleObj>
              </mc:Choice>
              <mc:Fallback>
                <p:oleObj name="Equation" r:id="rId14" imgW="469800" imgH="177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831662"/>
                        <a:ext cx="50482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852422"/>
              </p:ext>
            </p:extLst>
          </p:nvPr>
        </p:nvGraphicFramePr>
        <p:xfrm>
          <a:off x="7848600" y="1371600"/>
          <a:ext cx="9128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80" name="Equation" r:id="rId16" imgW="533160" imgH="177480" progId="Equation.DSMT4">
                  <p:embed/>
                </p:oleObj>
              </mc:Choice>
              <mc:Fallback>
                <p:oleObj name="Equation" r:id="rId16" imgW="533160" imgH="177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9128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763921"/>
              </p:ext>
            </p:extLst>
          </p:nvPr>
        </p:nvGraphicFramePr>
        <p:xfrm>
          <a:off x="7848600" y="2352951"/>
          <a:ext cx="11509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81" name="Equation" r:id="rId18" imgW="672840" imgH="203040" progId="Equation.DSMT4">
                  <p:embed/>
                </p:oleObj>
              </mc:Choice>
              <mc:Fallback>
                <p:oleObj name="Equation" r:id="rId18" imgW="67284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52951"/>
                        <a:ext cx="115093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951500"/>
              </p:ext>
            </p:extLst>
          </p:nvPr>
        </p:nvGraphicFramePr>
        <p:xfrm>
          <a:off x="7848600" y="3429000"/>
          <a:ext cx="11938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82" name="Equation" r:id="rId20" imgW="698400" imgH="203040" progId="Equation.DSMT4">
                  <p:embed/>
                </p:oleObj>
              </mc:Choice>
              <mc:Fallback>
                <p:oleObj name="Equation" r:id="rId20" imgW="69840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429000"/>
                        <a:ext cx="11938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594784"/>
              </p:ext>
            </p:extLst>
          </p:nvPr>
        </p:nvGraphicFramePr>
        <p:xfrm>
          <a:off x="3124200" y="4343400"/>
          <a:ext cx="2794000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83" name="Equation" r:id="rId22" imgW="1841400" imgH="876240" progId="Equation.DSMT4">
                  <p:embed/>
                </p:oleObj>
              </mc:Choice>
              <mc:Fallback>
                <p:oleObj name="Equation" r:id="rId22" imgW="1841400" imgH="876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2794000" cy="132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8305800" y="3886200"/>
            <a:ext cx="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77000" y="4724400"/>
            <a:ext cx="249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Probabilities</a:t>
            </a:r>
          </a:p>
          <a:p>
            <a:pPr algn="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81529" y="5334000"/>
            <a:ext cx="2141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flower would be</a:t>
            </a:r>
          </a:p>
          <a:p>
            <a:r>
              <a:rPr lang="en-US" dirty="0"/>
              <a:t>classified as setosa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35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39" y="1447800"/>
            <a:ext cx="5591956" cy="306747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268368"/>
              </p:ext>
            </p:extLst>
          </p:nvPr>
        </p:nvGraphicFramePr>
        <p:xfrm>
          <a:off x="685800" y="1600200"/>
          <a:ext cx="6621463" cy="52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0" name="Equation" r:id="rId4" imgW="4241520" imgH="3340080" progId="Equation.DSMT4">
                  <p:embed/>
                </p:oleObj>
              </mc:Choice>
              <mc:Fallback>
                <p:oleObj name="Equation" r:id="rId4" imgW="4241520" imgH="3340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1600200"/>
                        <a:ext cx="6621463" cy="521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589511"/>
              </p:ext>
            </p:extLst>
          </p:nvPr>
        </p:nvGraphicFramePr>
        <p:xfrm>
          <a:off x="3352800" y="6019800"/>
          <a:ext cx="180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1" name="Equation" r:id="rId6" imgW="1155600" imgH="203040" progId="Equation.DSMT4">
                  <p:embed/>
                </p:oleObj>
              </mc:Choice>
              <mc:Fallback>
                <p:oleObj name="Equation" r:id="rId6" imgW="11556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6019800"/>
                        <a:ext cx="1803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5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204778"/>
              </p:ext>
            </p:extLst>
          </p:nvPr>
        </p:nvGraphicFramePr>
        <p:xfrm>
          <a:off x="990600" y="1905000"/>
          <a:ext cx="4937125" cy="376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8" name="Equation" r:id="rId3" imgW="3162240" imgH="2412720" progId="Equation.DSMT4">
                  <p:embed/>
                </p:oleObj>
              </mc:Choice>
              <mc:Fallback>
                <p:oleObj name="Equation" r:id="rId3" imgW="3162240" imgH="241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905000"/>
                        <a:ext cx="4937125" cy="376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Gradient Descent for </a:t>
            </a:r>
            <a:br>
              <a:rPr lang="en-US" dirty="0" smtClean="0"/>
            </a:br>
            <a:r>
              <a:rPr lang="en-US" dirty="0" smtClean="0"/>
              <a:t>Multiple Regression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0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Neural Network (Perceptron)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64200" y="2087262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999204"/>
              </p:ext>
            </p:extLst>
          </p:nvPr>
        </p:nvGraphicFramePr>
        <p:xfrm>
          <a:off x="5681663" y="2057400"/>
          <a:ext cx="439737" cy="564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04" name="Equation" r:id="rId3" imgW="177480" imgH="228600" progId="Equation.DSMT4">
                  <p:embed/>
                </p:oleObj>
              </mc:Choice>
              <mc:Fallback>
                <p:oleObj name="Equation" r:id="rId3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81663" y="2057400"/>
                        <a:ext cx="439737" cy="564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5664200" y="2734962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65573" y="4055847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292698"/>
              </p:ext>
            </p:extLst>
          </p:nvPr>
        </p:nvGraphicFramePr>
        <p:xfrm>
          <a:off x="5817973" y="3429000"/>
          <a:ext cx="304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05" name="Equation" r:id="rId5" imgW="75960" imgH="177480" progId="Equation.DSMT4">
                  <p:embed/>
                </p:oleObj>
              </mc:Choice>
              <mc:Fallback>
                <p:oleObj name="Equation" r:id="rId5" imgW="75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7973" y="3429000"/>
                        <a:ext cx="30480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7026876" y="297180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endCxn id="13" idx="1"/>
          </p:cNvCxnSpPr>
          <p:nvPr/>
        </p:nvCxnSpPr>
        <p:spPr>
          <a:xfrm>
            <a:off x="6121400" y="2514600"/>
            <a:ext cx="972431" cy="5353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3" idx="2"/>
          </p:cNvCxnSpPr>
          <p:nvPr/>
        </p:nvCxnSpPr>
        <p:spPr>
          <a:xfrm>
            <a:off x="6122773" y="3049915"/>
            <a:ext cx="904103" cy="1885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3" idx="3"/>
          </p:cNvCxnSpPr>
          <p:nvPr/>
        </p:nvCxnSpPr>
        <p:spPr>
          <a:xfrm flipV="1">
            <a:off x="6142864" y="3427085"/>
            <a:ext cx="950967" cy="89450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697087"/>
              </p:ext>
            </p:extLst>
          </p:nvPr>
        </p:nvGraphicFramePr>
        <p:xfrm>
          <a:off x="8458200" y="2933700"/>
          <a:ext cx="40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06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2933700"/>
                        <a:ext cx="40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346386"/>
              </p:ext>
            </p:extLst>
          </p:nvPr>
        </p:nvGraphicFramePr>
        <p:xfrm>
          <a:off x="5641214" y="2689225"/>
          <a:ext cx="5016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07" name="Equation" r:id="rId9" imgW="203040" imgH="228600" progId="Equation.DSMT4">
                  <p:embed/>
                </p:oleObj>
              </mc:Choice>
              <mc:Fallback>
                <p:oleObj name="Equation" r:id="rId9" imgW="2030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214" y="2689225"/>
                        <a:ext cx="5016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801530"/>
              </p:ext>
            </p:extLst>
          </p:nvPr>
        </p:nvGraphicFramePr>
        <p:xfrm>
          <a:off x="5628686" y="3992347"/>
          <a:ext cx="533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08" name="Equation" r:id="rId11" imgW="215640" imgH="241200" progId="Equation.DSMT4">
                  <p:embed/>
                </p:oleObj>
              </mc:Choice>
              <mc:Fallback>
                <p:oleObj name="Equation" r:id="rId11" imgW="215640" imgH="241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8686" y="3992347"/>
                        <a:ext cx="533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Arrow Connector 26"/>
          <p:cNvCxnSpPr>
            <a:stCxn id="13" idx="6"/>
          </p:cNvCxnSpPr>
          <p:nvPr/>
        </p:nvCxnSpPr>
        <p:spPr>
          <a:xfrm>
            <a:off x="7484076" y="3238500"/>
            <a:ext cx="89792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237402"/>
              </p:ext>
            </p:extLst>
          </p:nvPr>
        </p:nvGraphicFramePr>
        <p:xfrm>
          <a:off x="7776519" y="2767501"/>
          <a:ext cx="313038" cy="500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09" name="Equation" r:id="rId13" imgW="126720" imgH="203040" progId="Equation.DSMT4">
                  <p:embed/>
                </p:oleObj>
              </mc:Choice>
              <mc:Fallback>
                <p:oleObj name="Equation" r:id="rId13" imgW="126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76519" y="2767501"/>
                        <a:ext cx="313038" cy="500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82589"/>
              </p:ext>
            </p:extLst>
          </p:nvPr>
        </p:nvGraphicFramePr>
        <p:xfrm>
          <a:off x="6422424" y="2318657"/>
          <a:ext cx="304800" cy="391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10" name="Equation" r:id="rId15" imgW="177480" imgH="228600" progId="Equation.DSMT4">
                  <p:embed/>
                </p:oleObj>
              </mc:Choice>
              <mc:Fallback>
                <p:oleObj name="Equation" r:id="rId15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22424" y="2318657"/>
                        <a:ext cx="304800" cy="391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878196"/>
              </p:ext>
            </p:extLst>
          </p:nvPr>
        </p:nvGraphicFramePr>
        <p:xfrm>
          <a:off x="6411913" y="2846388"/>
          <a:ext cx="3270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11" name="Equation" r:id="rId17" imgW="190440" imgH="228600" progId="Equation.DSMT4">
                  <p:embed/>
                </p:oleObj>
              </mc:Choice>
              <mc:Fallback>
                <p:oleObj name="Equation" r:id="rId17" imgW="19044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2846388"/>
                        <a:ext cx="3270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519519"/>
              </p:ext>
            </p:extLst>
          </p:nvPr>
        </p:nvGraphicFramePr>
        <p:xfrm>
          <a:off x="6445250" y="3867150"/>
          <a:ext cx="3476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12" name="Equation" r:id="rId19" imgW="203040" imgH="241200" progId="Equation.DSMT4">
                  <p:embed/>
                </p:oleObj>
              </mc:Choice>
              <mc:Fallback>
                <p:oleObj name="Equation" r:id="rId19" imgW="203040" imgH="241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3867150"/>
                        <a:ext cx="3476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648994"/>
              </p:ext>
            </p:extLst>
          </p:nvPr>
        </p:nvGraphicFramePr>
        <p:xfrm>
          <a:off x="685800" y="1686503"/>
          <a:ext cx="3706812" cy="473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13" name="Equation" r:id="rId21" imgW="1930320" imgH="2463480" progId="Equation.DSMT4">
                  <p:embed/>
                </p:oleObj>
              </mc:Choice>
              <mc:Fallback>
                <p:oleObj name="Equation" r:id="rId21" imgW="1930320" imgH="246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85800" y="1686503"/>
                        <a:ext cx="3706812" cy="473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239956"/>
              </p:ext>
            </p:extLst>
          </p:nvPr>
        </p:nvGraphicFramePr>
        <p:xfrm>
          <a:off x="5595723" y="4800600"/>
          <a:ext cx="596900" cy="65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14" name="Equation" r:id="rId23" imgW="393480" imgH="431640" progId="Equation.DSMT4">
                  <p:embed/>
                </p:oleObj>
              </mc:Choice>
              <mc:Fallback>
                <p:oleObj name="Equation" r:id="rId23" imgW="393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95723" y="4800600"/>
                        <a:ext cx="596900" cy="65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001274"/>
              </p:ext>
            </p:extLst>
          </p:nvPr>
        </p:nvGraphicFramePr>
        <p:xfrm>
          <a:off x="7026876" y="3728822"/>
          <a:ext cx="7112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15" name="Equation" r:id="rId25" imgW="469800" imgH="431640" progId="Equation.DSMT4">
                  <p:embed/>
                </p:oleObj>
              </mc:Choice>
              <mc:Fallback>
                <p:oleObj name="Equation" r:id="rId25" imgW="469800" imgH="4316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876" y="3728822"/>
                        <a:ext cx="7112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679834"/>
              </p:ext>
            </p:extLst>
          </p:nvPr>
        </p:nvGraphicFramePr>
        <p:xfrm>
          <a:off x="5793108" y="5791200"/>
          <a:ext cx="292473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16" name="Equation" r:id="rId27" imgW="1841400" imgH="431640" progId="Equation.DSMT4">
                  <p:embed/>
                </p:oleObj>
              </mc:Choice>
              <mc:Fallback>
                <p:oleObj name="Equation" r:id="rId27" imgW="1841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793108" y="5791200"/>
                        <a:ext cx="2924736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28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8535</TotalTime>
  <Words>1830</Words>
  <Application>Microsoft Office PowerPoint</Application>
  <PresentationFormat>On-screen Show (4:3)</PresentationFormat>
  <Paragraphs>524</Paragraphs>
  <Slides>119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119</vt:i4>
      </vt:variant>
    </vt:vector>
  </HeadingPairs>
  <TitlesOfParts>
    <vt:vector size="122" baseType="lpstr">
      <vt:lpstr>Office Theme</vt:lpstr>
      <vt:lpstr>Equation</vt:lpstr>
      <vt:lpstr>MathType 6.0 Equation</vt:lpstr>
      <vt:lpstr>Math 5364 Notes Chapter 5:  Alternative Classification Techniques</vt:lpstr>
      <vt:lpstr>Today's Topics</vt:lpstr>
      <vt:lpstr>k-Nearest Neighbors</vt:lpstr>
      <vt:lpstr>k-Nearest Neighbors Algorithm</vt:lpstr>
      <vt:lpstr>Euclidean Distance Metric</vt:lpstr>
      <vt:lpstr>Standardizing Variables</vt:lpstr>
      <vt:lpstr>Standardizing iris Data</vt:lpstr>
      <vt:lpstr>Another Way to Split Data</vt:lpstr>
      <vt:lpstr>The class Package and knn Function</vt:lpstr>
      <vt:lpstr>Leave-one-out CV with knn</vt:lpstr>
      <vt:lpstr>Optimizing k with knn.cv</vt:lpstr>
      <vt:lpstr>General Comments about k</vt:lpstr>
      <vt:lpstr>Today's Topics</vt:lpstr>
      <vt:lpstr>Indicator Functions</vt:lpstr>
      <vt:lpstr>max and argmax</vt:lpstr>
      <vt:lpstr>k-Nearest Neighbors Algorithm</vt:lpstr>
      <vt:lpstr>Kernel Functions </vt:lpstr>
      <vt:lpstr>Kernel Functions </vt:lpstr>
      <vt:lpstr>Weighted k-Nearest Neighbors </vt:lpstr>
      <vt:lpstr>kknn Package</vt:lpstr>
      <vt:lpstr>Minkowski Distance Metric</vt:lpstr>
      <vt:lpstr>Today's Topics</vt:lpstr>
      <vt:lpstr>HouseVotes84 Data</vt:lpstr>
      <vt:lpstr>Setting for Naïve Bayes</vt:lpstr>
      <vt:lpstr>PowerPoint Presentation</vt:lpstr>
      <vt:lpstr>PowerPoint Presentation</vt:lpstr>
      <vt:lpstr>PowerPoint Presentation</vt:lpstr>
      <vt:lpstr>PowerPoint Presentation</vt:lpstr>
      <vt:lpstr>Naïve Bayes Classification</vt:lpstr>
      <vt:lpstr>Naïve Bayes with  Quantitative Predictors</vt:lpstr>
      <vt:lpstr>Testing Normality</vt:lpstr>
      <vt:lpstr>Naïve Bayes with  Quantitative Predictors</vt:lpstr>
      <vt:lpstr>Today's Topics</vt:lpstr>
      <vt:lpstr>Class Imbalance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Probability Threshold</vt:lpstr>
      <vt:lpstr>Probability Threshold</vt:lpstr>
      <vt:lpstr>Probability Threshold</vt:lpstr>
      <vt:lpstr>Today's Topics</vt:lpstr>
      <vt:lpstr>Receiver Operating Curves (ROC)</vt:lpstr>
      <vt:lpstr>PowerPoint Presentation</vt:lpstr>
      <vt:lpstr> </vt:lpstr>
      <vt:lpstr> Cost Sensitive Learning</vt:lpstr>
      <vt:lpstr> Example:  Flight Delays</vt:lpstr>
      <vt:lpstr>PowerPoint Presentation</vt:lpstr>
      <vt:lpstr>PowerPoint Presentation</vt:lpstr>
      <vt:lpstr> Undersampling and Oversampling</vt:lpstr>
      <vt:lpstr>Today's Topics</vt:lpstr>
      <vt:lpstr>Hyperplanes</vt:lpstr>
      <vt:lpstr>Equation of a Hyperplane</vt:lpstr>
      <vt:lpstr>Rank-nullity Theorem</vt:lpstr>
      <vt:lpstr>PowerPoint Presentation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PowerPoint Presentation</vt:lpstr>
      <vt:lpstr>PowerPoint Presentation</vt:lpstr>
      <vt:lpstr>PowerPoint Presentation</vt:lpstr>
      <vt:lpstr>Key Results</vt:lpstr>
      <vt:lpstr>Today's Topics</vt:lpstr>
      <vt:lpstr>Soft Margin SVM</vt:lpstr>
      <vt:lpstr>Soft Margin SVM</vt:lpstr>
      <vt:lpstr>PowerPoint Presentation</vt:lpstr>
      <vt:lpstr>Soft Margin SVM</vt:lpstr>
      <vt:lpstr>Relationship Between  Soft and Hard Margins</vt:lpstr>
      <vt:lpstr>Relationship Between  Soft and Hard Margins</vt:lpstr>
      <vt:lpstr>Relationship Between  Soft and Hard Margins</vt:lpstr>
      <vt:lpstr>Nonlinear SVM</vt:lpstr>
      <vt:lpstr>Nonlinear SVM</vt:lpstr>
      <vt:lpstr>Nonlinear SVM</vt:lpstr>
      <vt:lpstr>Kernel Trick</vt:lpstr>
      <vt:lpstr>Kernels</vt:lpstr>
      <vt:lpstr>Kernels</vt:lpstr>
      <vt:lpstr>Today's Topics</vt:lpstr>
      <vt:lpstr>The Logistic Function</vt:lpstr>
      <vt:lpstr>Neural Networks</vt:lpstr>
      <vt:lpstr>Neural Networks</vt:lpstr>
      <vt:lpstr>Neural Networks</vt:lpstr>
      <vt:lpstr>PowerPoint Presentation</vt:lpstr>
      <vt:lpstr>Gradient Descent</vt:lpstr>
      <vt:lpstr>Gradient Descent for  Multiple Regression Models</vt:lpstr>
      <vt:lpstr>Neural Network (Perceptron)</vt:lpstr>
      <vt:lpstr>Gradient for Neural Network</vt:lpstr>
      <vt:lpstr>PowerPoint Presentation</vt:lpstr>
      <vt:lpstr>Two-layer Neural Networks</vt:lpstr>
      <vt:lpstr>Multi-layer Perceptron</vt:lpstr>
      <vt:lpstr>Gradient Descent  for Multi-layer Perceptron</vt:lpstr>
      <vt:lpstr>Today's Topics</vt:lpstr>
      <vt:lpstr>Ensemble Methods</vt:lpstr>
      <vt:lpstr>Bagging (Bootstrap Aggregating)</vt:lpstr>
      <vt:lpstr>Random Forests</vt:lpstr>
      <vt:lpstr>Boosting</vt:lpstr>
      <vt:lpstr>Boosting</vt:lpstr>
      <vt:lpstr>Boosting</vt:lpstr>
      <vt:lpstr>PowerPoint Presentation</vt:lpstr>
      <vt:lpstr>Today's Topics</vt:lpstr>
      <vt:lpstr>The Multiclass Problem</vt:lpstr>
      <vt:lpstr>Classification Algorithms</vt:lpstr>
      <vt:lpstr>Classification Algorithms</vt:lpstr>
      <vt:lpstr>One-against-one Approach</vt:lpstr>
      <vt:lpstr>One-against-one Approach</vt:lpstr>
      <vt:lpstr>One-against-rest Approach</vt:lpstr>
    </vt:vector>
  </TitlesOfParts>
  <Company>Tarleton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- Binomial</dc:title>
  <dc:creator>jcrawford</dc:creator>
  <cp:lastModifiedBy>Crawford, Dr. Jesse B</cp:lastModifiedBy>
  <cp:revision>548</cp:revision>
  <dcterms:created xsi:type="dcterms:W3CDTF">2012-02-06T16:26:45Z</dcterms:created>
  <dcterms:modified xsi:type="dcterms:W3CDTF">2014-10-30T03:15:16Z</dcterms:modified>
</cp:coreProperties>
</file>