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  <p:sldId id="265" r:id="rId9"/>
    <p:sldId id="263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8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6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38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9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CFFC32-9CBE-43B1-8C94-BE53296C0AB6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3A7AD8-1438-4D00-8166-24A563DF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85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84CF-92AC-4C63-8477-1691C22DB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Classifying NHL Shot Attempts</a:t>
            </a:r>
          </a:p>
        </p:txBody>
      </p:sp>
    </p:spTree>
    <p:extLst>
      <p:ext uri="{BB962C8B-B14F-4D97-AF65-F5344CB8AC3E}">
        <p14:creationId xmlns:p14="http://schemas.microsoft.com/office/powerpoint/2010/main" val="223172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Algorithm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Just from visualizing the shots locations it’s apparent that the coordinates are probably of interest to the analysis</a:t>
            </a:r>
          </a:p>
          <a:p>
            <a:r>
              <a:rPr lang="en-US" dirty="0" err="1">
                <a:solidFill>
                  <a:schemeClr val="tx1"/>
                </a:solidFill>
              </a:rPr>
              <a:t>Perfomed</a:t>
            </a:r>
            <a:r>
              <a:rPr lang="en-US" dirty="0">
                <a:solidFill>
                  <a:schemeClr val="tx1"/>
                </a:solidFill>
              </a:rPr>
              <a:t> Principal Component Analysis (PCA) to reduce the dimension selection based on explained variance</a:t>
            </a:r>
          </a:p>
          <a:p>
            <a:r>
              <a:rPr lang="en-US" dirty="0">
                <a:solidFill>
                  <a:schemeClr val="tx1"/>
                </a:solidFill>
              </a:rPr>
              <a:t>The 4 features chosen to focus on were X-Y Coordinates, Shot Type, and </a:t>
            </a:r>
            <a:r>
              <a:rPr lang="en-US" dirty="0" err="1">
                <a:solidFill>
                  <a:schemeClr val="tx1"/>
                </a:solidFill>
              </a:rPr>
              <a:t>TeamFor_ID</a:t>
            </a:r>
            <a:r>
              <a:rPr lang="en-US" dirty="0">
                <a:solidFill>
                  <a:schemeClr val="tx1"/>
                </a:solidFill>
              </a:rPr>
              <a:t> based on the results of PCA</a:t>
            </a:r>
          </a:p>
          <a:p>
            <a:r>
              <a:rPr lang="en-US" dirty="0">
                <a:solidFill>
                  <a:schemeClr val="tx1"/>
                </a:solidFill>
              </a:rPr>
              <a:t>Decision Tree Classifier was chosen based on number of features for a first attempt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6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 the first attempt of classifying whether a shot is a goal or no-goal based on the features selected </a:t>
            </a:r>
          </a:p>
          <a:p>
            <a:r>
              <a:rPr lang="en-US" dirty="0">
                <a:solidFill>
                  <a:schemeClr val="tx1"/>
                </a:solidFill>
              </a:rPr>
              <a:t>Tried using a decision tree </a:t>
            </a:r>
            <a:r>
              <a:rPr lang="en-US" dirty="0" err="1">
                <a:solidFill>
                  <a:schemeClr val="tx1"/>
                </a:solidFill>
              </a:rPr>
              <a:t>classifer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 err="1">
                <a:solidFill>
                  <a:schemeClr val="tx1"/>
                </a:solidFill>
              </a:rPr>
              <a:t>sklearn</a:t>
            </a:r>
            <a:r>
              <a:rPr lang="en-US" dirty="0">
                <a:solidFill>
                  <a:schemeClr val="tx1"/>
                </a:solidFill>
              </a:rPr>
              <a:t> with no parameters tweaked and there was a result of 0.84 accuracy. </a:t>
            </a:r>
          </a:p>
          <a:p>
            <a:r>
              <a:rPr lang="en-US" dirty="0">
                <a:solidFill>
                  <a:schemeClr val="tx1"/>
                </a:solidFill>
              </a:rPr>
              <a:t>Not terrible, but could be better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1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On the second attempt at classifying whether or not a shot was a goal, the decision tree split qualifier was set to consider information gain as a factor for decision making. </a:t>
            </a:r>
          </a:p>
          <a:p>
            <a:r>
              <a:rPr lang="en-US" dirty="0">
                <a:solidFill>
                  <a:schemeClr val="tx1"/>
                </a:solidFill>
              </a:rPr>
              <a:t>The result here pushed the classifying accuracy up to 91%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validation of these results was not as conclusive as I would have liked them to be</a:t>
            </a:r>
          </a:p>
          <a:p>
            <a:r>
              <a:rPr lang="en-US" dirty="0">
                <a:solidFill>
                  <a:schemeClr val="tx1"/>
                </a:solidFill>
              </a:rPr>
              <a:t>A confusion matrix showed overfitting on true negatives and struggled to correctly classify true positives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similar results for features we have and not enough data for “x factors” </a:t>
            </a:r>
            <a:r>
              <a:rPr lang="en-US" dirty="0" err="1">
                <a:solidFill>
                  <a:schemeClr val="tx1"/>
                </a:solidFill>
              </a:rPr>
              <a:t>i.e</a:t>
            </a:r>
            <a:r>
              <a:rPr lang="en-US" dirty="0">
                <a:solidFill>
                  <a:schemeClr val="tx1"/>
                </a:solidFill>
              </a:rPr>
              <a:t> shots can go in or not go in from pretty much every location on the ice, goalie,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Limiting shots to 1 side of the ice had no effect</a:t>
            </a:r>
          </a:p>
          <a:p>
            <a:r>
              <a:rPr lang="en-US" dirty="0">
                <a:solidFill>
                  <a:schemeClr val="tx1"/>
                </a:solidFill>
              </a:rPr>
              <a:t>Even though shot location had a high magnitude coefficient as compared to others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BA97C-87F9-40D8-85D3-E8AEE4DB9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81590"/>
              </p:ext>
            </p:extLst>
          </p:nvPr>
        </p:nvGraphicFramePr>
        <p:xfrm>
          <a:off x="4222142" y="4883357"/>
          <a:ext cx="5731120" cy="1829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0">
                  <a:extLst>
                    <a:ext uri="{9D8B030D-6E8A-4147-A177-3AD203B41FA5}">
                      <a16:colId xmlns:a16="http://schemas.microsoft.com/office/drawing/2014/main" val="4176212862"/>
                    </a:ext>
                  </a:extLst>
                </a:gridCol>
                <a:gridCol w="1432780">
                  <a:extLst>
                    <a:ext uri="{9D8B030D-6E8A-4147-A177-3AD203B41FA5}">
                      <a16:colId xmlns:a16="http://schemas.microsoft.com/office/drawing/2014/main" val="2531430321"/>
                    </a:ext>
                  </a:extLst>
                </a:gridCol>
                <a:gridCol w="1432780">
                  <a:extLst>
                    <a:ext uri="{9D8B030D-6E8A-4147-A177-3AD203B41FA5}">
                      <a16:colId xmlns:a16="http://schemas.microsoft.com/office/drawing/2014/main" val="3647517208"/>
                    </a:ext>
                  </a:extLst>
                </a:gridCol>
                <a:gridCol w="1432780">
                  <a:extLst>
                    <a:ext uri="{9D8B030D-6E8A-4147-A177-3AD203B41FA5}">
                      <a16:colId xmlns:a16="http://schemas.microsoft.com/office/drawing/2014/main" val="1331545300"/>
                    </a:ext>
                  </a:extLst>
                </a:gridCol>
              </a:tblGrid>
              <a:tr h="270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27099"/>
                  </a:ext>
                </a:extLst>
              </a:tr>
              <a:tr h="270596">
                <a:tc>
                  <a:txBody>
                    <a:bodyPr/>
                    <a:lstStyle/>
                    <a:p>
                      <a:r>
                        <a:rPr lang="en-US" dirty="0"/>
                        <a:t>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156589"/>
                  </a:ext>
                </a:extLst>
              </a:tr>
              <a:tr h="27059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1324"/>
                  </a:ext>
                </a:extLst>
              </a:tr>
              <a:tr h="2705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21329"/>
                  </a:ext>
                </a:extLst>
              </a:tr>
              <a:tr h="3660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1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3078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While location may be a strong feature to classify whether or not a shot is successful, it alone is not enough to train an algorithm </a:t>
            </a:r>
          </a:p>
          <a:p>
            <a:r>
              <a:rPr lang="en-US" dirty="0">
                <a:solidFill>
                  <a:schemeClr val="tx1"/>
                </a:solidFill>
              </a:rPr>
              <a:t>Would have much more thoroughly investigated during preprocessing if possible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How Would I continue this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Combine results with another method of classification for better </a:t>
            </a:r>
            <a:r>
              <a:rPr lang="en-US" dirty="0" err="1">
                <a:solidFill>
                  <a:schemeClr val="tx1"/>
                </a:solidFill>
              </a:rPr>
              <a:t>resulsts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Normalize the shot data more </a:t>
            </a:r>
            <a:r>
              <a:rPr lang="en-US" dirty="0" err="1">
                <a:solidFill>
                  <a:schemeClr val="tx1"/>
                </a:solidFill>
              </a:rPr>
              <a:t>throroughly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Go further in-depth analyzing shot selection for specific players/teams</a:t>
            </a:r>
          </a:p>
          <a:p>
            <a:r>
              <a:rPr lang="en-US" dirty="0">
                <a:solidFill>
                  <a:schemeClr val="tx1"/>
                </a:solidFill>
              </a:rPr>
              <a:t>Try to find goalie stop data for specific shot id’s (couldn’t find 1:1)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Problem: What factors most influence whether a shot in an ice hockey game is a success (goal) or failure (no-goal). </a:t>
            </a:r>
          </a:p>
          <a:p>
            <a:r>
              <a:rPr lang="en-US" dirty="0">
                <a:solidFill>
                  <a:schemeClr val="tx1"/>
                </a:solidFill>
              </a:rPr>
              <a:t>What does an NHL season look like? What kind of information could we gather about games or shots?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National Hockey League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00846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31 teams in the league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team plays 82 games in a season + post-season playoffs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Over the last 7 seasons teams have averaged between 25 – 40 shots per game but over the same time span only average between 2.5 – 3.1 goals per game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age result for nhl logo png">
            <a:extLst>
              <a:ext uri="{FF2B5EF4-FFF2-40B4-BE49-F238E27FC236}">
                <a16:creationId xmlns:a16="http://schemas.microsoft.com/office/drawing/2014/main" id="{B48E6F62-9D64-4CBC-A03C-320815A0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49287"/>
            <a:ext cx="2306637" cy="26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1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A look into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6354"/>
            <a:ext cx="8534400" cy="361526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2052" name="Picture 4" descr="Image result for hockey rink png">
            <a:extLst>
              <a:ext uri="{FF2B5EF4-FFF2-40B4-BE49-F238E27FC236}">
                <a16:creationId xmlns:a16="http://schemas.microsoft.com/office/drawing/2014/main" id="{29AD3A04-3812-4A40-8F78-B70ECDC5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24" y="1473200"/>
            <a:ext cx="5426151" cy="25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1957E-7298-462B-A127-F9C6FBE29E7E}"/>
              </a:ext>
            </a:extLst>
          </p:cNvPr>
          <p:cNvSpPr txBox="1">
            <a:spLocks/>
          </p:cNvSpPr>
          <p:nvPr/>
        </p:nvSpPr>
        <p:spPr>
          <a:xfrm>
            <a:off x="684212" y="4382567"/>
            <a:ext cx="8534400" cy="200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Faceoff Circles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Behind Goal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Blue Line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9DB66-6398-429B-BC2E-C169FA30FFCD}"/>
              </a:ext>
            </a:extLst>
          </p:cNvPr>
          <p:cNvCxnSpPr>
            <a:cxnSpLocks/>
          </p:cNvCxnSpPr>
          <p:nvPr/>
        </p:nvCxnSpPr>
        <p:spPr>
          <a:xfrm>
            <a:off x="2377440" y="1894398"/>
            <a:ext cx="1248355" cy="769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AB735C-BA38-4709-992B-36C3C0B12708}"/>
              </a:ext>
            </a:extLst>
          </p:cNvPr>
          <p:cNvCxnSpPr>
            <a:cxnSpLocks/>
          </p:cNvCxnSpPr>
          <p:nvPr/>
        </p:nvCxnSpPr>
        <p:spPr>
          <a:xfrm flipH="1">
            <a:off x="7989121" y="1473200"/>
            <a:ext cx="1480882" cy="61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2D88E5-D45B-496E-833A-0A8AA4FD87D0}"/>
              </a:ext>
            </a:extLst>
          </p:cNvPr>
          <p:cNvCxnSpPr>
            <a:cxnSpLocks/>
          </p:cNvCxnSpPr>
          <p:nvPr/>
        </p:nvCxnSpPr>
        <p:spPr>
          <a:xfrm flipH="1" flipV="1">
            <a:off x="5343076" y="3653454"/>
            <a:ext cx="652208" cy="881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09AAD2-7A92-400A-8B7A-5EF40C2AC93E}"/>
              </a:ext>
            </a:extLst>
          </p:cNvPr>
          <p:cNvCxnSpPr>
            <a:cxnSpLocks/>
          </p:cNvCxnSpPr>
          <p:nvPr/>
        </p:nvCxnSpPr>
        <p:spPr>
          <a:xfrm flipV="1">
            <a:off x="8199895" y="2996424"/>
            <a:ext cx="0" cy="211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2C88F-0284-4847-A13F-D1C08C64F7CA}"/>
              </a:ext>
            </a:extLst>
          </p:cNvPr>
          <p:cNvSpPr txBox="1"/>
          <p:nvPr/>
        </p:nvSpPr>
        <p:spPr>
          <a:xfrm>
            <a:off x="1982218" y="1670176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1B494-8A88-4D56-9F0D-12397A74B98E}"/>
              </a:ext>
            </a:extLst>
          </p:cNvPr>
          <p:cNvSpPr txBox="1"/>
          <p:nvPr/>
        </p:nvSpPr>
        <p:spPr>
          <a:xfrm>
            <a:off x="9574872" y="1151250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2A095-5D8E-4963-8C3B-02D29A08A463}"/>
              </a:ext>
            </a:extLst>
          </p:cNvPr>
          <p:cNvSpPr txBox="1"/>
          <p:nvPr/>
        </p:nvSpPr>
        <p:spPr>
          <a:xfrm>
            <a:off x="7989121" y="5285443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99104-FF8B-4BDC-9694-15D784894320}"/>
              </a:ext>
            </a:extLst>
          </p:cNvPr>
          <p:cNvSpPr txBox="1"/>
          <p:nvPr/>
        </p:nvSpPr>
        <p:spPr>
          <a:xfrm>
            <a:off x="5995284" y="4673819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44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Relating 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used in this analysis consists of 660,000+ shots with ~60,000 of them resulting in goals</a:t>
            </a:r>
          </a:p>
          <a:p>
            <a:r>
              <a:rPr lang="en-US" dirty="0">
                <a:solidFill>
                  <a:schemeClr val="tx1"/>
                </a:solidFill>
              </a:rPr>
              <a:t>Shot types: Backhand, Deflection, Slap Shot, Snap Shot, Tip-In, Wrap-Around, Wrist Shot</a:t>
            </a:r>
          </a:p>
          <a:p>
            <a:r>
              <a:rPr lang="en-US" dirty="0">
                <a:solidFill>
                  <a:schemeClr val="tx1"/>
                </a:solidFill>
              </a:rPr>
              <a:t>Additional possible features: Shot coordinates (X,Y), rink side, players, teams, period type (regular / overtime), time remaining</a:t>
            </a:r>
          </a:p>
          <a:p>
            <a:r>
              <a:rPr lang="en-US" dirty="0">
                <a:solidFill>
                  <a:schemeClr val="tx1"/>
                </a:solidFill>
              </a:rPr>
              <a:t>Need to choose features and use the result of our shot (goal: 1, no goal:0 ) as the target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Where do the shots occur?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6354"/>
            <a:ext cx="8534400" cy="361526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Image result for hockey rink png">
            <a:extLst>
              <a:ext uri="{FF2B5EF4-FFF2-40B4-BE49-F238E27FC236}">
                <a16:creationId xmlns:a16="http://schemas.microsoft.com/office/drawing/2014/main" id="{29AD3A04-3812-4A40-8F78-B70ECDC5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24" y="1473200"/>
            <a:ext cx="5426151" cy="25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61957E-7298-462B-A127-F9C6FBE29E7E}"/>
              </a:ext>
            </a:extLst>
          </p:cNvPr>
          <p:cNvSpPr txBox="1">
            <a:spLocks/>
          </p:cNvSpPr>
          <p:nvPr/>
        </p:nvSpPr>
        <p:spPr>
          <a:xfrm>
            <a:off x="684212" y="4382567"/>
            <a:ext cx="8534400" cy="200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Zones: Slap Shot, Wrist Shot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Faceoff Circles: Wrist Shot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Crease : Backhands, Deflections, Wrist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Behind Goal : Wrap Around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Blue Line: Slap Shot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49DB66-6398-429B-BC2E-C169FA30FFCD}"/>
              </a:ext>
            </a:extLst>
          </p:cNvPr>
          <p:cNvCxnSpPr>
            <a:cxnSpLocks/>
          </p:cNvCxnSpPr>
          <p:nvPr/>
        </p:nvCxnSpPr>
        <p:spPr>
          <a:xfrm>
            <a:off x="2377440" y="1894398"/>
            <a:ext cx="1248355" cy="769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AB735C-BA38-4709-992B-36C3C0B12708}"/>
              </a:ext>
            </a:extLst>
          </p:cNvPr>
          <p:cNvCxnSpPr>
            <a:cxnSpLocks/>
          </p:cNvCxnSpPr>
          <p:nvPr/>
        </p:nvCxnSpPr>
        <p:spPr>
          <a:xfrm flipH="1">
            <a:off x="7989121" y="1473200"/>
            <a:ext cx="1480882" cy="612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2D88E5-D45B-496E-833A-0A8AA4FD87D0}"/>
              </a:ext>
            </a:extLst>
          </p:cNvPr>
          <p:cNvCxnSpPr>
            <a:cxnSpLocks/>
          </p:cNvCxnSpPr>
          <p:nvPr/>
        </p:nvCxnSpPr>
        <p:spPr>
          <a:xfrm flipH="1" flipV="1">
            <a:off x="5343076" y="3653454"/>
            <a:ext cx="652208" cy="881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09AAD2-7A92-400A-8B7A-5EF40C2AC93E}"/>
              </a:ext>
            </a:extLst>
          </p:cNvPr>
          <p:cNvCxnSpPr>
            <a:cxnSpLocks/>
          </p:cNvCxnSpPr>
          <p:nvPr/>
        </p:nvCxnSpPr>
        <p:spPr>
          <a:xfrm flipV="1">
            <a:off x="8199895" y="2996424"/>
            <a:ext cx="0" cy="2119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2C88F-0284-4847-A13F-D1C08C64F7CA}"/>
              </a:ext>
            </a:extLst>
          </p:cNvPr>
          <p:cNvSpPr txBox="1"/>
          <p:nvPr/>
        </p:nvSpPr>
        <p:spPr>
          <a:xfrm>
            <a:off x="1982218" y="1670176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31B494-8A88-4D56-9F0D-12397A74B98E}"/>
              </a:ext>
            </a:extLst>
          </p:cNvPr>
          <p:cNvSpPr txBox="1"/>
          <p:nvPr/>
        </p:nvSpPr>
        <p:spPr>
          <a:xfrm>
            <a:off x="9574872" y="1151250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2A095-5D8E-4963-8C3B-02D29A08A463}"/>
              </a:ext>
            </a:extLst>
          </p:cNvPr>
          <p:cNvSpPr txBox="1"/>
          <p:nvPr/>
        </p:nvSpPr>
        <p:spPr>
          <a:xfrm>
            <a:off x="7989121" y="5285443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F99104-FF8B-4BDC-9694-15D784894320}"/>
              </a:ext>
            </a:extLst>
          </p:cNvPr>
          <p:cNvSpPr txBox="1"/>
          <p:nvPr/>
        </p:nvSpPr>
        <p:spPr>
          <a:xfrm>
            <a:off x="5995284" y="4673819"/>
            <a:ext cx="4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002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A look at the 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7305EC-AD3A-4630-B0C6-0C443B353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917015"/>
            <a:ext cx="4819650" cy="3614738"/>
          </a:xfrm>
        </p:spPr>
      </p:pic>
      <p:pic>
        <p:nvPicPr>
          <p:cNvPr id="8" name="Picture 4" descr="Image result for hockey rink png">
            <a:extLst>
              <a:ext uri="{FF2B5EF4-FFF2-40B4-BE49-F238E27FC236}">
                <a16:creationId xmlns:a16="http://schemas.microsoft.com/office/drawing/2014/main" id="{A41FBB45-010F-4EAF-B6B2-CAEFB033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9963"/>
            <a:ext cx="5426151" cy="25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9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A look at the 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969622-8849-4594-B62E-36A899FEC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833880"/>
            <a:ext cx="4819650" cy="3614738"/>
          </a:xfrm>
        </p:spPr>
      </p:pic>
      <p:pic>
        <p:nvPicPr>
          <p:cNvPr id="6" name="Picture 4" descr="Image result for hockey rink png">
            <a:extLst>
              <a:ext uri="{FF2B5EF4-FFF2-40B4-BE49-F238E27FC236}">
                <a16:creationId xmlns:a16="http://schemas.microsoft.com/office/drawing/2014/main" id="{E6C51E16-7CD2-4EE3-8D28-9FE9B598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9963"/>
            <a:ext cx="5426151" cy="25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98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97A-72A5-4177-89D4-6DF51EB2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9287"/>
            <a:ext cx="8534400" cy="1507067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B7B9-1283-49D0-9979-912BD9D3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94398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Just from visualizing the shots locations it’s apparent that the coordinates are probably of interest to the analysis</a:t>
            </a:r>
          </a:p>
          <a:p>
            <a:r>
              <a:rPr lang="en-US" dirty="0" err="1">
                <a:solidFill>
                  <a:schemeClr val="tx1"/>
                </a:solidFill>
              </a:rPr>
              <a:t>Perfomed</a:t>
            </a:r>
            <a:r>
              <a:rPr lang="en-US" dirty="0">
                <a:solidFill>
                  <a:schemeClr val="tx1"/>
                </a:solidFill>
              </a:rPr>
              <a:t> Principal Component Analysis (PCA) to reduce the dimension selection based on variance or magnitude of their coefficient</a:t>
            </a:r>
          </a:p>
          <a:p>
            <a:r>
              <a:rPr lang="en-US" dirty="0">
                <a:solidFill>
                  <a:schemeClr val="tx1"/>
                </a:solidFill>
              </a:rPr>
              <a:t>The 4 features chosen to focus on were X-Y Coordinates, Shot Type, and </a:t>
            </a:r>
            <a:r>
              <a:rPr lang="en-US" dirty="0" err="1">
                <a:solidFill>
                  <a:schemeClr val="tx1"/>
                </a:solidFill>
              </a:rPr>
              <a:t>TeamFor_ID</a:t>
            </a:r>
            <a:r>
              <a:rPr lang="en-US" dirty="0">
                <a:solidFill>
                  <a:schemeClr val="tx1"/>
                </a:solidFill>
              </a:rPr>
              <a:t> based on the results of PCA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2B12F0-A134-4E89-971C-3C82CCAB5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35" y="249287"/>
            <a:ext cx="3255010" cy="24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7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1300</TotalTime>
  <Words>684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Slice</vt:lpstr>
      <vt:lpstr>Classifying NHL Shot Attempts</vt:lpstr>
      <vt:lpstr>INtroduction</vt:lpstr>
      <vt:lpstr>National Hockey League</vt:lpstr>
      <vt:lpstr>A look into the game</vt:lpstr>
      <vt:lpstr>Relating to the Data</vt:lpstr>
      <vt:lpstr>Where do the shots occur?</vt:lpstr>
      <vt:lpstr>A look at the shots</vt:lpstr>
      <vt:lpstr>A look at the shots</vt:lpstr>
      <vt:lpstr>Feature Selection</vt:lpstr>
      <vt:lpstr>Algorithm Chosen</vt:lpstr>
      <vt:lpstr>First Attempt</vt:lpstr>
      <vt:lpstr>Second Attempt</vt:lpstr>
      <vt:lpstr>Results</vt:lpstr>
      <vt:lpstr>Summary</vt:lpstr>
      <vt:lpstr>How Would I continue this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Stevens, Dan [USA]</dc:creator>
  <cp:lastModifiedBy>Stevens, Dan [USA]</cp:lastModifiedBy>
  <cp:revision>45</cp:revision>
  <cp:lastPrinted>2019-08-20T19:19:34Z</cp:lastPrinted>
  <dcterms:created xsi:type="dcterms:W3CDTF">2019-08-19T21:38:52Z</dcterms:created>
  <dcterms:modified xsi:type="dcterms:W3CDTF">2019-08-20T19:19:35Z</dcterms:modified>
</cp:coreProperties>
</file>