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63" r:id="rId3"/>
    <p:sldId id="258" r:id="rId4"/>
    <p:sldId id="260" r:id="rId5"/>
    <p:sldId id="259" r:id="rId6"/>
    <p:sldId id="261" r:id="rId7"/>
    <p:sldId id="269" r:id="rId8"/>
    <p:sldId id="270"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111" d="100"/>
          <a:sy n="111" d="100"/>
        </p:scale>
        <p:origin x="108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9416A-9990-4A80-8202-616F6FC6CCEF}" type="doc">
      <dgm:prSet loTypeId="urn:microsoft.com/office/officeart/2005/8/layout/matrix3" loCatId="matrix" qsTypeId="urn:microsoft.com/office/officeart/2005/8/quickstyle/simple1" qsCatId="simple" csTypeId="urn:microsoft.com/office/officeart/2005/8/colors/accent5_2" csCatId="accent5"/>
      <dgm:spPr/>
      <dgm:t>
        <a:bodyPr/>
        <a:lstStyle/>
        <a:p>
          <a:endParaRPr lang="en-US"/>
        </a:p>
      </dgm:t>
    </dgm:pt>
    <dgm:pt modelId="{F8A4DFD4-246F-421F-9E1D-2180CC61ED9A}">
      <dgm:prSet/>
      <dgm:spPr/>
      <dgm:t>
        <a:bodyPr/>
        <a:lstStyle/>
        <a:p>
          <a:r>
            <a:rPr lang="en-US"/>
            <a:t>If customer has to </a:t>
          </a:r>
          <a:r>
            <a:rPr lang="en-US" b="1"/>
            <a:t>travel more distance</a:t>
          </a:r>
          <a:r>
            <a:rPr lang="en-US"/>
            <a:t> than he should opt for Second Owner Type car with CNG Fuel Type and Manual Transmission.</a:t>
          </a:r>
        </a:p>
      </dgm:t>
    </dgm:pt>
    <dgm:pt modelId="{3A918DF1-DDD5-4FED-964D-3CF25F0B855F}" type="parTrans" cxnId="{F6AD902A-8C2D-4ECC-9FD7-65672C3FE0BD}">
      <dgm:prSet/>
      <dgm:spPr/>
      <dgm:t>
        <a:bodyPr/>
        <a:lstStyle/>
        <a:p>
          <a:endParaRPr lang="en-US"/>
        </a:p>
      </dgm:t>
    </dgm:pt>
    <dgm:pt modelId="{686C4F02-97C2-43DA-A499-2320370D901A}" type="sibTrans" cxnId="{F6AD902A-8C2D-4ECC-9FD7-65672C3FE0BD}">
      <dgm:prSet/>
      <dgm:spPr/>
      <dgm:t>
        <a:bodyPr/>
        <a:lstStyle/>
        <a:p>
          <a:endParaRPr lang="en-US"/>
        </a:p>
      </dgm:t>
    </dgm:pt>
    <dgm:pt modelId="{2E8D9441-C870-4E78-A4C1-8922E19C8437}">
      <dgm:prSet/>
      <dgm:spPr/>
      <dgm:t>
        <a:bodyPr/>
        <a:lstStyle/>
        <a:p>
          <a:r>
            <a:rPr lang="en-US"/>
            <a:t>If a customer wants to buy a Small Family car then he should opt for First Owner Type LPG Manual or First Owner Type CNG Manual.</a:t>
          </a:r>
        </a:p>
      </dgm:t>
    </dgm:pt>
    <dgm:pt modelId="{7AF24EE8-EB95-486F-AA70-56E5AD4A9C8D}" type="parTrans" cxnId="{7BAAB801-A240-46F8-BA76-14D1146E357A}">
      <dgm:prSet/>
      <dgm:spPr/>
      <dgm:t>
        <a:bodyPr/>
        <a:lstStyle/>
        <a:p>
          <a:endParaRPr lang="en-US"/>
        </a:p>
      </dgm:t>
    </dgm:pt>
    <dgm:pt modelId="{B678748E-3CD2-4DBD-99CB-2B6CF988C47E}" type="sibTrans" cxnId="{7BAAB801-A240-46F8-BA76-14D1146E357A}">
      <dgm:prSet/>
      <dgm:spPr/>
      <dgm:t>
        <a:bodyPr/>
        <a:lstStyle/>
        <a:p>
          <a:endParaRPr lang="en-US"/>
        </a:p>
      </dgm:t>
    </dgm:pt>
    <dgm:pt modelId="{0FD5A7B4-C93C-446A-A7B3-5A907913A08F}">
      <dgm:prSet/>
      <dgm:spPr/>
      <dgm:t>
        <a:bodyPr/>
        <a:lstStyle/>
        <a:p>
          <a:r>
            <a:rPr lang="en-US"/>
            <a:t>If customer wants to buy Small Automatic car then he should go for Gasoline Fuel Type.</a:t>
          </a:r>
        </a:p>
      </dgm:t>
    </dgm:pt>
    <dgm:pt modelId="{31927840-358A-4708-B946-E978296CBAC4}" type="parTrans" cxnId="{2CB74BFE-350F-48A5-A35E-551287E32906}">
      <dgm:prSet/>
      <dgm:spPr/>
      <dgm:t>
        <a:bodyPr/>
        <a:lstStyle/>
        <a:p>
          <a:endParaRPr lang="en-US"/>
        </a:p>
      </dgm:t>
    </dgm:pt>
    <dgm:pt modelId="{4229476C-BC2B-4FA2-89B7-E6E6684A9460}" type="sibTrans" cxnId="{2CB74BFE-350F-48A5-A35E-551287E32906}">
      <dgm:prSet/>
      <dgm:spPr/>
      <dgm:t>
        <a:bodyPr/>
        <a:lstStyle/>
        <a:p>
          <a:endParaRPr lang="en-US"/>
        </a:p>
      </dgm:t>
    </dgm:pt>
    <dgm:pt modelId="{2EE7DB52-A7E3-4453-970C-7A670E967B9A}">
      <dgm:prSet/>
      <dgm:spPr/>
      <dgm:t>
        <a:bodyPr/>
        <a:lstStyle/>
        <a:p>
          <a:r>
            <a:rPr lang="en-US"/>
            <a:t>If customer requires more capacity cars than he should opt for Gasoline or Diesel Fuel Type cars with Manual Transmission.</a:t>
          </a:r>
        </a:p>
      </dgm:t>
    </dgm:pt>
    <dgm:pt modelId="{5D8A6638-C74C-4402-B9B7-C4C5CADE4892}" type="parTrans" cxnId="{95E3CE0E-B36E-4586-87F5-31391264A6F3}">
      <dgm:prSet/>
      <dgm:spPr/>
      <dgm:t>
        <a:bodyPr/>
        <a:lstStyle/>
        <a:p>
          <a:endParaRPr lang="en-US"/>
        </a:p>
      </dgm:t>
    </dgm:pt>
    <dgm:pt modelId="{D79A2F4E-EEB0-4433-B184-EE72DBA771EE}" type="sibTrans" cxnId="{95E3CE0E-B36E-4586-87F5-31391264A6F3}">
      <dgm:prSet/>
      <dgm:spPr/>
      <dgm:t>
        <a:bodyPr/>
        <a:lstStyle/>
        <a:p>
          <a:endParaRPr lang="en-US"/>
        </a:p>
      </dgm:t>
    </dgm:pt>
    <dgm:pt modelId="{CF484E19-A907-1C4C-B766-DE56B16F1594}" type="pres">
      <dgm:prSet presAssocID="{1B29416A-9990-4A80-8202-616F6FC6CCEF}" presName="matrix" presStyleCnt="0">
        <dgm:presLayoutVars>
          <dgm:chMax val="1"/>
          <dgm:dir/>
          <dgm:resizeHandles val="exact"/>
        </dgm:presLayoutVars>
      </dgm:prSet>
      <dgm:spPr/>
    </dgm:pt>
    <dgm:pt modelId="{756D227A-0B77-B141-88BC-06F3777E02DD}" type="pres">
      <dgm:prSet presAssocID="{1B29416A-9990-4A80-8202-616F6FC6CCEF}" presName="diamond" presStyleLbl="bgShp" presStyleIdx="0" presStyleCnt="1"/>
      <dgm:spPr/>
    </dgm:pt>
    <dgm:pt modelId="{49BB2826-F1F4-F94E-AEEA-C633E28DC877}" type="pres">
      <dgm:prSet presAssocID="{1B29416A-9990-4A80-8202-616F6FC6CCEF}" presName="quad1" presStyleLbl="node1" presStyleIdx="0" presStyleCnt="4">
        <dgm:presLayoutVars>
          <dgm:chMax val="0"/>
          <dgm:chPref val="0"/>
          <dgm:bulletEnabled val="1"/>
        </dgm:presLayoutVars>
      </dgm:prSet>
      <dgm:spPr/>
    </dgm:pt>
    <dgm:pt modelId="{40C39009-8C22-EE46-A027-2F5729652C08}" type="pres">
      <dgm:prSet presAssocID="{1B29416A-9990-4A80-8202-616F6FC6CCEF}" presName="quad2" presStyleLbl="node1" presStyleIdx="1" presStyleCnt="4">
        <dgm:presLayoutVars>
          <dgm:chMax val="0"/>
          <dgm:chPref val="0"/>
          <dgm:bulletEnabled val="1"/>
        </dgm:presLayoutVars>
      </dgm:prSet>
      <dgm:spPr/>
    </dgm:pt>
    <dgm:pt modelId="{17DB2BF5-2AF8-9044-90D5-70B5CF8F9522}" type="pres">
      <dgm:prSet presAssocID="{1B29416A-9990-4A80-8202-616F6FC6CCEF}" presName="quad3" presStyleLbl="node1" presStyleIdx="2" presStyleCnt="4">
        <dgm:presLayoutVars>
          <dgm:chMax val="0"/>
          <dgm:chPref val="0"/>
          <dgm:bulletEnabled val="1"/>
        </dgm:presLayoutVars>
      </dgm:prSet>
      <dgm:spPr/>
    </dgm:pt>
    <dgm:pt modelId="{BB2A9A58-32D2-5F4F-9308-8BD47C22A083}" type="pres">
      <dgm:prSet presAssocID="{1B29416A-9990-4A80-8202-616F6FC6CCEF}" presName="quad4" presStyleLbl="node1" presStyleIdx="3" presStyleCnt="4">
        <dgm:presLayoutVars>
          <dgm:chMax val="0"/>
          <dgm:chPref val="0"/>
          <dgm:bulletEnabled val="1"/>
        </dgm:presLayoutVars>
      </dgm:prSet>
      <dgm:spPr/>
    </dgm:pt>
  </dgm:ptLst>
  <dgm:cxnLst>
    <dgm:cxn modelId="{7BAAB801-A240-46F8-BA76-14D1146E357A}" srcId="{1B29416A-9990-4A80-8202-616F6FC6CCEF}" destId="{2E8D9441-C870-4E78-A4C1-8922E19C8437}" srcOrd="1" destOrd="0" parTransId="{7AF24EE8-EB95-486F-AA70-56E5AD4A9C8D}" sibTransId="{B678748E-3CD2-4DBD-99CB-2B6CF988C47E}"/>
    <dgm:cxn modelId="{95E3CE0E-B36E-4586-87F5-31391264A6F3}" srcId="{1B29416A-9990-4A80-8202-616F6FC6CCEF}" destId="{2EE7DB52-A7E3-4453-970C-7A670E967B9A}" srcOrd="3" destOrd="0" parTransId="{5D8A6638-C74C-4402-B9B7-C4C5CADE4892}" sibTransId="{D79A2F4E-EEB0-4433-B184-EE72DBA771EE}"/>
    <dgm:cxn modelId="{F6AD902A-8C2D-4ECC-9FD7-65672C3FE0BD}" srcId="{1B29416A-9990-4A80-8202-616F6FC6CCEF}" destId="{F8A4DFD4-246F-421F-9E1D-2180CC61ED9A}" srcOrd="0" destOrd="0" parTransId="{3A918DF1-DDD5-4FED-964D-3CF25F0B855F}" sibTransId="{686C4F02-97C2-43DA-A499-2320370D901A}"/>
    <dgm:cxn modelId="{58ECA65A-BC64-ED4E-A1FA-005A39538267}" type="presOf" srcId="{2E8D9441-C870-4E78-A4C1-8922E19C8437}" destId="{40C39009-8C22-EE46-A027-2F5729652C08}" srcOrd="0" destOrd="0" presId="urn:microsoft.com/office/officeart/2005/8/layout/matrix3"/>
    <dgm:cxn modelId="{A6360A74-3B91-134A-93AD-8387205AE322}" type="presOf" srcId="{0FD5A7B4-C93C-446A-A7B3-5A907913A08F}" destId="{17DB2BF5-2AF8-9044-90D5-70B5CF8F9522}" srcOrd="0" destOrd="0" presId="urn:microsoft.com/office/officeart/2005/8/layout/matrix3"/>
    <dgm:cxn modelId="{5656BB75-B480-2747-B9DD-493CEAADE9F2}" type="presOf" srcId="{2EE7DB52-A7E3-4453-970C-7A670E967B9A}" destId="{BB2A9A58-32D2-5F4F-9308-8BD47C22A083}" srcOrd="0" destOrd="0" presId="urn:microsoft.com/office/officeart/2005/8/layout/matrix3"/>
    <dgm:cxn modelId="{2D6E0BA7-A3BB-8C4D-90DA-35B6E1A7B885}" type="presOf" srcId="{F8A4DFD4-246F-421F-9E1D-2180CC61ED9A}" destId="{49BB2826-F1F4-F94E-AEEA-C633E28DC877}" srcOrd="0" destOrd="0" presId="urn:microsoft.com/office/officeart/2005/8/layout/matrix3"/>
    <dgm:cxn modelId="{6F845AD9-D7A6-C349-BA55-BACC137F182E}" type="presOf" srcId="{1B29416A-9990-4A80-8202-616F6FC6CCEF}" destId="{CF484E19-A907-1C4C-B766-DE56B16F1594}" srcOrd="0" destOrd="0" presId="urn:microsoft.com/office/officeart/2005/8/layout/matrix3"/>
    <dgm:cxn modelId="{2CB74BFE-350F-48A5-A35E-551287E32906}" srcId="{1B29416A-9990-4A80-8202-616F6FC6CCEF}" destId="{0FD5A7B4-C93C-446A-A7B3-5A907913A08F}" srcOrd="2" destOrd="0" parTransId="{31927840-358A-4708-B946-E978296CBAC4}" sibTransId="{4229476C-BC2B-4FA2-89B7-E6E6684A9460}"/>
    <dgm:cxn modelId="{D4DD7A33-EC16-BE4A-BDCE-7062A1E783CD}" type="presParOf" srcId="{CF484E19-A907-1C4C-B766-DE56B16F1594}" destId="{756D227A-0B77-B141-88BC-06F3777E02DD}" srcOrd="0" destOrd="0" presId="urn:microsoft.com/office/officeart/2005/8/layout/matrix3"/>
    <dgm:cxn modelId="{C6993820-E889-4B47-87F7-40395A079A38}" type="presParOf" srcId="{CF484E19-A907-1C4C-B766-DE56B16F1594}" destId="{49BB2826-F1F4-F94E-AEEA-C633E28DC877}" srcOrd="1" destOrd="0" presId="urn:microsoft.com/office/officeart/2005/8/layout/matrix3"/>
    <dgm:cxn modelId="{8B4690D5-9DC5-7742-B9DC-2F9A69D1605B}" type="presParOf" srcId="{CF484E19-A907-1C4C-B766-DE56B16F1594}" destId="{40C39009-8C22-EE46-A027-2F5729652C08}" srcOrd="2" destOrd="0" presId="urn:microsoft.com/office/officeart/2005/8/layout/matrix3"/>
    <dgm:cxn modelId="{20F1826E-9831-7248-8994-4727C02B9401}" type="presParOf" srcId="{CF484E19-A907-1C4C-B766-DE56B16F1594}" destId="{17DB2BF5-2AF8-9044-90D5-70B5CF8F9522}" srcOrd="3" destOrd="0" presId="urn:microsoft.com/office/officeart/2005/8/layout/matrix3"/>
    <dgm:cxn modelId="{B17A69B6-BFB2-ED4A-B057-0DAD1433BF4B}" type="presParOf" srcId="{CF484E19-A907-1C4C-B766-DE56B16F1594}" destId="{BB2A9A58-32D2-5F4F-9308-8BD47C22A08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D227A-0B77-B141-88BC-06F3777E02DD}">
      <dsp:nvSpPr>
        <dsp:cNvPr id="0" name=""/>
        <dsp:cNvSpPr/>
      </dsp:nvSpPr>
      <dsp:spPr>
        <a:xfrm>
          <a:off x="537368" y="0"/>
          <a:ext cx="5519738" cy="551973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B2826-F1F4-F94E-AEEA-C633E28DC877}">
      <dsp:nvSpPr>
        <dsp:cNvPr id="0" name=""/>
        <dsp:cNvSpPr/>
      </dsp:nvSpPr>
      <dsp:spPr>
        <a:xfrm>
          <a:off x="1061743" y="524375"/>
          <a:ext cx="2152697" cy="21526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If customer has to </a:t>
          </a:r>
          <a:r>
            <a:rPr lang="en-US" sz="1600" b="1" kern="1200"/>
            <a:t>travel more distance</a:t>
          </a:r>
          <a:r>
            <a:rPr lang="en-US" sz="1600" kern="1200"/>
            <a:t> than he should opt for Second Owner Type car with CNG Fuel Type and Manual Transmission.</a:t>
          </a:r>
        </a:p>
      </dsp:txBody>
      <dsp:txXfrm>
        <a:off x="1166829" y="629461"/>
        <a:ext cx="1942525" cy="1942525"/>
      </dsp:txXfrm>
    </dsp:sp>
    <dsp:sp modelId="{40C39009-8C22-EE46-A027-2F5729652C08}">
      <dsp:nvSpPr>
        <dsp:cNvPr id="0" name=""/>
        <dsp:cNvSpPr/>
      </dsp:nvSpPr>
      <dsp:spPr>
        <a:xfrm>
          <a:off x="3380033" y="524375"/>
          <a:ext cx="2152697" cy="21526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If a customer wants to buy a Small Family car then he should opt for First Owner Type LPG Manual or First Owner Type CNG Manual.</a:t>
          </a:r>
        </a:p>
      </dsp:txBody>
      <dsp:txXfrm>
        <a:off x="3485119" y="629461"/>
        <a:ext cx="1942525" cy="1942525"/>
      </dsp:txXfrm>
    </dsp:sp>
    <dsp:sp modelId="{17DB2BF5-2AF8-9044-90D5-70B5CF8F9522}">
      <dsp:nvSpPr>
        <dsp:cNvPr id="0" name=""/>
        <dsp:cNvSpPr/>
      </dsp:nvSpPr>
      <dsp:spPr>
        <a:xfrm>
          <a:off x="1061743" y="2842665"/>
          <a:ext cx="2152697" cy="21526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If customer wants to buy Small Automatic car then he should go for Gasoline Fuel Type.</a:t>
          </a:r>
        </a:p>
      </dsp:txBody>
      <dsp:txXfrm>
        <a:off x="1166829" y="2947751"/>
        <a:ext cx="1942525" cy="1942525"/>
      </dsp:txXfrm>
    </dsp:sp>
    <dsp:sp modelId="{BB2A9A58-32D2-5F4F-9308-8BD47C22A083}">
      <dsp:nvSpPr>
        <dsp:cNvPr id="0" name=""/>
        <dsp:cNvSpPr/>
      </dsp:nvSpPr>
      <dsp:spPr>
        <a:xfrm>
          <a:off x="3380033" y="2842665"/>
          <a:ext cx="2152697" cy="21526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If customer requires more capacity cars than he should opt for Gasoline or Diesel Fuel Type cars with Manual Transmission.</a:t>
          </a:r>
        </a:p>
      </dsp:txBody>
      <dsp:txXfrm>
        <a:off x="3485119" y="2947751"/>
        <a:ext cx="1942525" cy="194252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EE2E-BCC7-8241-A3D3-447490065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C6AB6-5662-A34A-AB4D-184A18F5F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CAA0C8-8F76-094F-9AA5-4B2E97720CA4}"/>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5" name="Footer Placeholder 4">
            <a:extLst>
              <a:ext uri="{FF2B5EF4-FFF2-40B4-BE49-F238E27FC236}">
                <a16:creationId xmlns:a16="http://schemas.microsoft.com/office/drawing/2014/main" id="{FCC8EB38-BD63-0F4E-B863-335FA8D93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C580A-60DD-EB41-878B-7A8B9D174990}"/>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38535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0D03-CA15-1945-A4E1-0116318F5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B8B9A-5654-5948-BF61-A1AF15387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F7633-D1EB-8F4D-8CD2-90052E8AC3BF}"/>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5" name="Footer Placeholder 4">
            <a:extLst>
              <a:ext uri="{FF2B5EF4-FFF2-40B4-BE49-F238E27FC236}">
                <a16:creationId xmlns:a16="http://schemas.microsoft.com/office/drawing/2014/main" id="{1344F63D-5C73-6646-B20C-A762D8B16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C931C-E4EE-6948-9F58-1E3510BB5B4E}"/>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164614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FD6A8-B14A-CC43-BC3F-CCF779BC3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13E00D-0A39-874D-91B1-5E1DB3F18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F217D-E2BC-694B-9F6A-05898455C9FF}"/>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5" name="Footer Placeholder 4">
            <a:extLst>
              <a:ext uri="{FF2B5EF4-FFF2-40B4-BE49-F238E27FC236}">
                <a16:creationId xmlns:a16="http://schemas.microsoft.com/office/drawing/2014/main" id="{8746757A-CB00-4548-BC23-0531F9FD3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34CC4-3EC0-DB4E-910B-DE3D6D60B220}"/>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318357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099B-F7F1-D540-B32F-A32FFBAB2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869C5-FFA5-7741-A62C-6003D2F47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FF5ED-2E98-F845-9207-3C1BC4DC8C5F}"/>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5" name="Footer Placeholder 4">
            <a:extLst>
              <a:ext uri="{FF2B5EF4-FFF2-40B4-BE49-F238E27FC236}">
                <a16:creationId xmlns:a16="http://schemas.microsoft.com/office/drawing/2014/main" id="{90941BEB-8225-544E-8CBC-59C883186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AB204-A610-5948-BD39-2456A9C8CB70}"/>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390069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AD95-FE72-4B41-8F8D-710D7FB4C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22B884-6500-FC46-BA4F-ED176A9FE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373939-EEDC-0E4A-9BD2-4C2802B402E5}"/>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5" name="Footer Placeholder 4">
            <a:extLst>
              <a:ext uri="{FF2B5EF4-FFF2-40B4-BE49-F238E27FC236}">
                <a16:creationId xmlns:a16="http://schemas.microsoft.com/office/drawing/2014/main" id="{FABECB92-A074-814C-8ACA-7DE82BF02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D197C-2D72-C247-B05E-E91596759EB5}"/>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130172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74D1-987B-084A-B027-60B81674D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D4DB5-80F4-2D4B-914D-CFA38BE8E4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A4FD86-B1CE-FD4E-979B-184130ACB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08322C-0A7B-5548-8B9D-4C47FA326C1E}"/>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6" name="Footer Placeholder 5">
            <a:extLst>
              <a:ext uri="{FF2B5EF4-FFF2-40B4-BE49-F238E27FC236}">
                <a16:creationId xmlns:a16="http://schemas.microsoft.com/office/drawing/2014/main" id="{BDE07692-B9AE-4C4B-A3E9-6C1101E5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BEC1E-45E4-C449-8183-4E9E03C83E60}"/>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227258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74A-E022-064C-9A80-50694E0DAE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0E064-D35A-9244-A659-0784436CA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FDCBE-0495-694B-989D-28E0DA418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313A3-FD03-8743-9CDC-8D178D0B3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236CA-D473-5641-B54B-E2BF1725E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FEAA14-6C89-3049-8A7D-72F3CB8F268E}"/>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8" name="Footer Placeholder 7">
            <a:extLst>
              <a:ext uri="{FF2B5EF4-FFF2-40B4-BE49-F238E27FC236}">
                <a16:creationId xmlns:a16="http://schemas.microsoft.com/office/drawing/2014/main" id="{A5C07950-8D3C-644C-A7ED-61EA4B269A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6EF11-0C9F-EA4E-8CEC-CF7232944ABA}"/>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16250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729D-74C3-BB4A-9694-BB17AFCAA4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6BD7A8-6324-524E-B425-3DE975C3B3EC}"/>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4" name="Footer Placeholder 3">
            <a:extLst>
              <a:ext uri="{FF2B5EF4-FFF2-40B4-BE49-F238E27FC236}">
                <a16:creationId xmlns:a16="http://schemas.microsoft.com/office/drawing/2014/main" id="{4FF0D566-A1F0-2A40-9C17-670DCCFC6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43B99-5C8E-5F42-BA06-73174354860D}"/>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266348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1EC49-5A24-664B-A14F-B7617602F541}"/>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3" name="Footer Placeholder 2">
            <a:extLst>
              <a:ext uri="{FF2B5EF4-FFF2-40B4-BE49-F238E27FC236}">
                <a16:creationId xmlns:a16="http://schemas.microsoft.com/office/drawing/2014/main" id="{75B3E31B-E480-2F4B-86FE-BD6F4C68F9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1CA653-FC69-FA46-AE10-F78814EAB26B}"/>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26935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EBB7-805A-FD40-93DC-1F23E3114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A9D5E-F663-0546-B28E-01C55AB28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704FC-2BA0-A844-A276-1F351C445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A6A54-65D4-BD4E-A2F8-B4EA2E13A1C3}"/>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6" name="Footer Placeholder 5">
            <a:extLst>
              <a:ext uri="{FF2B5EF4-FFF2-40B4-BE49-F238E27FC236}">
                <a16:creationId xmlns:a16="http://schemas.microsoft.com/office/drawing/2014/main" id="{4BDECA2C-7116-9A44-9C12-D88D12861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FC048-FDF6-E948-8C50-1C4CB4749EF3}"/>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103683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78B9-6B41-2F44-AFC0-A94801597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6B0BFF-24A1-B141-B980-3A8ACDC76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B4456-55D6-EA4F-B182-F102C7A34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A13A4-C652-5240-AC14-9E7B7F626EF7}"/>
              </a:ext>
            </a:extLst>
          </p:cNvPr>
          <p:cNvSpPr>
            <a:spLocks noGrp="1"/>
          </p:cNvSpPr>
          <p:nvPr>
            <p:ph type="dt" sz="half" idx="10"/>
          </p:nvPr>
        </p:nvSpPr>
        <p:spPr/>
        <p:txBody>
          <a:bodyPr/>
          <a:lstStyle/>
          <a:p>
            <a:fld id="{8A9A461D-E917-7443-81DE-C3EB901346C6}" type="datetimeFigureOut">
              <a:rPr lang="en-US" smtClean="0"/>
              <a:t>2/11/20</a:t>
            </a:fld>
            <a:endParaRPr lang="en-US"/>
          </a:p>
        </p:txBody>
      </p:sp>
      <p:sp>
        <p:nvSpPr>
          <p:cNvPr id="6" name="Footer Placeholder 5">
            <a:extLst>
              <a:ext uri="{FF2B5EF4-FFF2-40B4-BE49-F238E27FC236}">
                <a16:creationId xmlns:a16="http://schemas.microsoft.com/office/drawing/2014/main" id="{8BFCFD8D-F0C2-1049-B441-492D3CE0B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7A876-5925-B441-BCD0-26894EBC2F23}"/>
              </a:ext>
            </a:extLst>
          </p:cNvPr>
          <p:cNvSpPr>
            <a:spLocks noGrp="1"/>
          </p:cNvSpPr>
          <p:nvPr>
            <p:ph type="sldNum" sz="quarter" idx="12"/>
          </p:nvPr>
        </p:nvSpPr>
        <p:spPr/>
        <p:txBody>
          <a:bodyPr/>
          <a:lstStyle/>
          <a:p>
            <a:fld id="{EE9F1083-1F68-AA4E-B69D-7C0611206A7C}" type="slidenum">
              <a:rPr lang="en-US" smtClean="0"/>
              <a:t>‹#›</a:t>
            </a:fld>
            <a:endParaRPr lang="en-US"/>
          </a:p>
        </p:txBody>
      </p:sp>
    </p:spTree>
    <p:extLst>
      <p:ext uri="{BB962C8B-B14F-4D97-AF65-F5344CB8AC3E}">
        <p14:creationId xmlns:p14="http://schemas.microsoft.com/office/powerpoint/2010/main" val="38786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5AA4-D5BC-D747-BE38-223FC961C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E29D09-6557-D846-BC2E-794F30CE7F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222A2-0D1E-4E4B-9715-5819B3AAF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A461D-E917-7443-81DE-C3EB901346C6}" type="datetimeFigureOut">
              <a:rPr lang="en-US" smtClean="0"/>
              <a:t>2/11/20</a:t>
            </a:fld>
            <a:endParaRPr lang="en-US"/>
          </a:p>
        </p:txBody>
      </p:sp>
      <p:sp>
        <p:nvSpPr>
          <p:cNvPr id="5" name="Footer Placeholder 4">
            <a:extLst>
              <a:ext uri="{FF2B5EF4-FFF2-40B4-BE49-F238E27FC236}">
                <a16:creationId xmlns:a16="http://schemas.microsoft.com/office/drawing/2014/main" id="{D39B36EE-5B24-7941-9F4B-4F9A55AF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CE5507-DB6F-8542-827A-39ECF7AD3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F1083-1F68-AA4E-B69D-7C0611206A7C}" type="slidenum">
              <a:rPr lang="en-US" smtClean="0"/>
              <a:t>‹#›</a:t>
            </a:fld>
            <a:endParaRPr lang="en-US"/>
          </a:p>
        </p:txBody>
      </p:sp>
    </p:spTree>
    <p:extLst>
      <p:ext uri="{BB962C8B-B14F-4D97-AF65-F5344CB8AC3E}">
        <p14:creationId xmlns:p14="http://schemas.microsoft.com/office/powerpoint/2010/main" val="40209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2F87CF-0BEE-E14D-A425-68352B33A6F8}"/>
              </a:ext>
            </a:extLst>
          </p:cNvPr>
          <p:cNvSpPr>
            <a:spLocks noGrp="1"/>
          </p:cNvSpPr>
          <p:nvPr>
            <p:ph type="ctrTitle"/>
          </p:nvPr>
        </p:nvSpPr>
        <p:spPr>
          <a:xfrm>
            <a:off x="1524000" y="1372734"/>
            <a:ext cx="9144000" cy="2387600"/>
          </a:xfrm>
        </p:spPr>
        <p:txBody>
          <a:bodyPr>
            <a:noAutofit/>
          </a:bodyPr>
          <a:lstStyle/>
          <a:p>
            <a:r>
              <a:rPr lang="en-US" sz="4000" dirty="0"/>
              <a:t>Module 5 Project</a:t>
            </a:r>
            <a:br>
              <a:rPr lang="en-US" sz="4000" dirty="0"/>
            </a:br>
            <a:r>
              <a:rPr lang="en-US" sz="4000" dirty="0"/>
              <a:t>Regression Analysis and Descriptive Statistics for Sales of Car in India </a:t>
            </a:r>
            <a:br>
              <a:rPr lang="en-US" sz="4000" dirty="0"/>
            </a:br>
            <a:r>
              <a:rPr lang="en-US" sz="4000" dirty="0"/>
              <a:t>(1998-2019)</a:t>
            </a:r>
          </a:p>
        </p:txBody>
      </p:sp>
      <p:sp>
        <p:nvSpPr>
          <p:cNvPr id="5" name="Subtitle 4">
            <a:extLst>
              <a:ext uri="{FF2B5EF4-FFF2-40B4-BE49-F238E27FC236}">
                <a16:creationId xmlns:a16="http://schemas.microsoft.com/office/drawing/2014/main" id="{1B7FCA94-1511-734F-91EB-917BBA924081}"/>
              </a:ext>
            </a:extLst>
          </p:cNvPr>
          <p:cNvSpPr>
            <a:spLocks noGrp="1"/>
          </p:cNvSpPr>
          <p:nvPr>
            <p:ph type="subTitle" idx="1"/>
          </p:nvPr>
        </p:nvSpPr>
        <p:spPr>
          <a:xfrm>
            <a:off x="1524000" y="3961267"/>
            <a:ext cx="9144000" cy="1655762"/>
          </a:xfrm>
        </p:spPr>
        <p:txBody>
          <a:bodyPr/>
          <a:lstStyle/>
          <a:p>
            <a:r>
              <a:rPr lang="en-US" dirty="0"/>
              <a:t>ALY 6010 Prob Theory and Intro Stats</a:t>
            </a:r>
          </a:p>
          <a:p>
            <a:r>
              <a:rPr lang="en-US" dirty="0"/>
              <a:t>SEC 03  CRN 20698</a:t>
            </a:r>
          </a:p>
          <a:p>
            <a:r>
              <a:rPr lang="en-US" dirty="0"/>
              <a:t>Dr. Dee </a:t>
            </a:r>
            <a:r>
              <a:rPr lang="en-US" dirty="0" err="1"/>
              <a:t>Chiluiza</a:t>
            </a:r>
            <a:r>
              <a:rPr lang="en-US" dirty="0"/>
              <a:t>, PhD</a:t>
            </a:r>
          </a:p>
        </p:txBody>
      </p:sp>
      <p:pic>
        <p:nvPicPr>
          <p:cNvPr id="9" name="Picture 8">
            <a:extLst>
              <a:ext uri="{FF2B5EF4-FFF2-40B4-BE49-F238E27FC236}">
                <a16:creationId xmlns:a16="http://schemas.microsoft.com/office/drawing/2014/main" id="{94696CF0-9B94-0F47-9EC8-887D50189C1A}"/>
              </a:ext>
            </a:extLst>
          </p:cNvPr>
          <p:cNvPicPr>
            <a:picLocks noChangeAspect="1"/>
          </p:cNvPicPr>
          <p:nvPr/>
        </p:nvPicPr>
        <p:blipFill>
          <a:blip r:embed="rId2"/>
          <a:stretch>
            <a:fillRect/>
          </a:stretch>
        </p:blipFill>
        <p:spPr>
          <a:xfrm>
            <a:off x="0" y="-847639"/>
            <a:ext cx="5842000" cy="3289300"/>
          </a:xfrm>
          <a:prstGeom prst="rect">
            <a:avLst/>
          </a:prstGeom>
        </p:spPr>
      </p:pic>
      <p:sp>
        <p:nvSpPr>
          <p:cNvPr id="10" name="Subtitle 2">
            <a:extLst>
              <a:ext uri="{FF2B5EF4-FFF2-40B4-BE49-F238E27FC236}">
                <a16:creationId xmlns:a16="http://schemas.microsoft.com/office/drawing/2014/main" id="{1855F009-40D3-A541-9CF4-15F0D0CA1FE2}"/>
              </a:ext>
            </a:extLst>
          </p:cNvPr>
          <p:cNvSpPr txBox="1">
            <a:spLocks/>
          </p:cNvSpPr>
          <p:nvPr/>
        </p:nvSpPr>
        <p:spPr>
          <a:xfrm>
            <a:off x="9069860" y="4953669"/>
            <a:ext cx="3122140" cy="149067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err="1"/>
              <a:t>Ayas</a:t>
            </a:r>
            <a:r>
              <a:rPr lang="en-US" sz="2000" dirty="0"/>
              <a:t> Rashmi B</a:t>
            </a:r>
          </a:p>
          <a:p>
            <a:pPr algn="l"/>
            <a:r>
              <a:rPr lang="en-US" sz="2000" dirty="0"/>
              <a:t>NUID: </a:t>
            </a:r>
          </a:p>
          <a:p>
            <a:pPr algn="l"/>
            <a:r>
              <a:rPr lang="en-US" sz="2000" dirty="0"/>
              <a:t>Shah </a:t>
            </a:r>
            <a:r>
              <a:rPr lang="en-US" sz="2000" dirty="0" err="1"/>
              <a:t>Dhruvin</a:t>
            </a:r>
            <a:r>
              <a:rPr lang="en-US" sz="2000" dirty="0"/>
              <a:t> Rakesh</a:t>
            </a:r>
          </a:p>
          <a:p>
            <a:pPr algn="l"/>
            <a:r>
              <a:rPr lang="en-US" sz="2000" dirty="0"/>
              <a:t>NUID: 001087062</a:t>
            </a:r>
          </a:p>
        </p:txBody>
      </p:sp>
    </p:spTree>
    <p:extLst>
      <p:ext uri="{BB962C8B-B14F-4D97-AF65-F5344CB8AC3E}">
        <p14:creationId xmlns:p14="http://schemas.microsoft.com/office/powerpoint/2010/main" val="257413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7CD3-C0A3-9F4B-B078-011E4729D2E8}"/>
              </a:ext>
            </a:extLst>
          </p:cNvPr>
          <p:cNvSpPr>
            <a:spLocks noGrp="1"/>
          </p:cNvSpPr>
          <p:nvPr>
            <p:ph type="title"/>
          </p:nvPr>
        </p:nvSpPr>
        <p:spPr>
          <a:xfrm>
            <a:off x="4965430" y="629268"/>
            <a:ext cx="6586491" cy="1286160"/>
          </a:xfrm>
        </p:spPr>
        <p:txBody>
          <a:bodyPr anchor="b">
            <a:normAutofit/>
          </a:bodyPr>
          <a:lstStyle/>
          <a:p>
            <a:r>
              <a:rPr lang="en-US" sz="4100"/>
              <a:t>Introduction and Methodology</a:t>
            </a:r>
          </a:p>
        </p:txBody>
      </p:sp>
      <p:sp>
        <p:nvSpPr>
          <p:cNvPr id="3" name="Content Placeholder 2">
            <a:extLst>
              <a:ext uri="{FF2B5EF4-FFF2-40B4-BE49-F238E27FC236}">
                <a16:creationId xmlns:a16="http://schemas.microsoft.com/office/drawing/2014/main" id="{01F41806-24E7-214A-A31D-2C2CFF3E8CC4}"/>
              </a:ext>
            </a:extLst>
          </p:cNvPr>
          <p:cNvSpPr>
            <a:spLocks noGrp="1"/>
          </p:cNvSpPr>
          <p:nvPr>
            <p:ph idx="1"/>
          </p:nvPr>
        </p:nvSpPr>
        <p:spPr>
          <a:xfrm>
            <a:off x="4965431" y="2438400"/>
            <a:ext cx="6586489" cy="3785419"/>
          </a:xfrm>
        </p:spPr>
        <p:txBody>
          <a:bodyPr>
            <a:normAutofit fontScale="85000" lnSpcReduction="10000"/>
          </a:bodyPr>
          <a:lstStyle/>
          <a:p>
            <a:pPr algn="just"/>
            <a:endParaRPr lang="en-US" sz="2000" dirty="0"/>
          </a:p>
          <a:p>
            <a:pPr algn="just"/>
            <a:r>
              <a:rPr lang="en-US" sz="2000" dirty="0"/>
              <a:t>In statistics, correlation and regression analysis is used to collect data from two different samples and then applying checks on the two variables to confirm if a relationship exists between the dependent and the independent variable. </a:t>
            </a:r>
          </a:p>
          <a:p>
            <a:pPr algn="just"/>
            <a:r>
              <a:rPr lang="en-US" sz="2000" dirty="0"/>
              <a:t>The given data of Car Sales in India is analyzed. The attributes like Owner Type, Fuel Type, Efficiency, Power, Engine, No of Seats, Transmission as well as price were extracted and processed to retrieve vital information for calculating Efficiency and price and categorizing it according to Owner Type, Number of Seats, Fuel Type and Transmission.</a:t>
            </a:r>
          </a:p>
          <a:p>
            <a:pPr algn="just"/>
            <a:r>
              <a:rPr lang="en-US" sz="2000" dirty="0"/>
              <a:t>Data Processing was done using R Programming in R Studio and various graphs like correlation and regression were generated to easily interpret the data. The tables were amended in Microsoft Excel.</a:t>
            </a:r>
          </a:p>
          <a:p>
            <a:pPr algn="just"/>
            <a:r>
              <a:rPr lang="en-US" sz="2000" dirty="0"/>
              <a:t>Correlation was done to fetch the best possible solution.</a:t>
            </a:r>
          </a:p>
        </p:txBody>
      </p:sp>
      <p:pic>
        <p:nvPicPr>
          <p:cNvPr id="11" name="Picture 4">
            <a:extLst>
              <a:ext uri="{FF2B5EF4-FFF2-40B4-BE49-F238E27FC236}">
                <a16:creationId xmlns:a16="http://schemas.microsoft.com/office/drawing/2014/main" id="{EE72E123-D0C3-414B-B984-0A9AE0A9A0AB}"/>
              </a:ext>
            </a:extLst>
          </p:cNvPr>
          <p:cNvPicPr>
            <a:picLocks noChangeAspect="1"/>
          </p:cNvPicPr>
          <p:nvPr/>
        </p:nvPicPr>
        <p:blipFill rotWithShape="1">
          <a:blip r:embed="rId2"/>
          <a:srcRect l="25973" r="31781"/>
          <a:stretch/>
        </p:blipFill>
        <p:spPr>
          <a:xfrm>
            <a:off x="20" y="10"/>
            <a:ext cx="4635571" cy="6857990"/>
          </a:xfrm>
          <a:prstGeom prst="rect">
            <a:avLst/>
          </a:prstGeom>
          <a:effectLst/>
        </p:spPr>
      </p:pic>
    </p:spTree>
    <p:extLst>
      <p:ext uri="{BB962C8B-B14F-4D97-AF65-F5344CB8AC3E}">
        <p14:creationId xmlns:p14="http://schemas.microsoft.com/office/powerpoint/2010/main" val="377067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5ADCBC-663F-FD4A-B61F-3B698AAC39CF}"/>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Descriptive Analysis of Population Data</a:t>
            </a:r>
            <a:endParaRPr lang="en-US" sz="2800"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43771825-F31E-4E41-836B-93276D85886D}"/>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1900" dirty="0"/>
              <a:t>From Table 1, it is observed that the most efficient car has efficiency of 33.50 and the costliest car has price 224624 USD.</a:t>
            </a:r>
          </a:p>
          <a:p>
            <a:r>
              <a:rPr lang="en-US" sz="1900" dirty="0"/>
              <a:t>The average car has the 18.11 km/(kg or L) efficiency, 120.76 bhp Power, 1621.50 cc  with average price of 13308.30 USD.</a:t>
            </a:r>
          </a:p>
          <a:p>
            <a:endParaRPr lang="en-US" sz="1900" dirty="0"/>
          </a:p>
          <a:p>
            <a:endParaRPr lang="en-US" sz="1900" dirty="0"/>
          </a:p>
        </p:txBody>
      </p:sp>
      <p:pic>
        <p:nvPicPr>
          <p:cNvPr id="8" name="Picture 7" descr="A screenshot of a cell phone&#10;&#10;Description automatically generated">
            <a:extLst>
              <a:ext uri="{FF2B5EF4-FFF2-40B4-BE49-F238E27FC236}">
                <a16:creationId xmlns:a16="http://schemas.microsoft.com/office/drawing/2014/main" id="{69660DD4-8B51-0A49-8A09-C04417CA3CB7}"/>
              </a:ext>
            </a:extLst>
          </p:cNvPr>
          <p:cNvPicPr>
            <a:picLocks noChangeAspect="1"/>
          </p:cNvPicPr>
          <p:nvPr/>
        </p:nvPicPr>
        <p:blipFill>
          <a:blip r:embed="rId2"/>
          <a:stretch>
            <a:fillRect/>
          </a:stretch>
        </p:blipFill>
        <p:spPr>
          <a:xfrm>
            <a:off x="4909004" y="1885950"/>
            <a:ext cx="6743700" cy="3086100"/>
          </a:xfrm>
          <a:prstGeom prst="rect">
            <a:avLst/>
          </a:prstGeom>
        </p:spPr>
      </p:pic>
    </p:spTree>
    <p:extLst>
      <p:ext uri="{BB962C8B-B14F-4D97-AF65-F5344CB8AC3E}">
        <p14:creationId xmlns:p14="http://schemas.microsoft.com/office/powerpoint/2010/main" val="27315111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6BE7E-73A2-0E40-A84E-E8B32063844B}"/>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dirty="0">
                <a:solidFill>
                  <a:srgbClr val="FFFFFF"/>
                </a:solidFill>
              </a:rPr>
              <a:t>Inferential Statistics</a:t>
            </a:r>
          </a:p>
        </p:txBody>
      </p:sp>
      <p:pic>
        <p:nvPicPr>
          <p:cNvPr id="22" name="Content Placeholder 21" descr="A close up of a logo&#10;&#10;Description automatically generated">
            <a:extLst>
              <a:ext uri="{FF2B5EF4-FFF2-40B4-BE49-F238E27FC236}">
                <a16:creationId xmlns:a16="http://schemas.microsoft.com/office/drawing/2014/main" id="{C133B1FB-BC2D-0A45-990F-44B9B7239F94}"/>
              </a:ext>
            </a:extLst>
          </p:cNvPr>
          <p:cNvPicPr>
            <a:picLocks noGrp="1" noChangeAspect="1"/>
          </p:cNvPicPr>
          <p:nvPr>
            <p:ph idx="1"/>
          </p:nvPr>
        </p:nvPicPr>
        <p:blipFill>
          <a:blip r:embed="rId2"/>
          <a:stretch>
            <a:fillRect/>
          </a:stretch>
        </p:blipFill>
        <p:spPr>
          <a:xfrm>
            <a:off x="406409" y="307873"/>
            <a:ext cx="3496226" cy="3852592"/>
          </a:xfrm>
          <a:prstGeom prst="rect">
            <a:avLst/>
          </a:prstGeom>
        </p:spPr>
      </p:pic>
      <p:cxnSp>
        <p:nvCxnSpPr>
          <p:cNvPr id="29" name="Straight Connector 28">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10" name="Content Placeholder 25">
            <a:extLst>
              <a:ext uri="{FF2B5EF4-FFF2-40B4-BE49-F238E27FC236}">
                <a16:creationId xmlns:a16="http://schemas.microsoft.com/office/drawing/2014/main" id="{98E8DB0A-D5FB-F84D-B0F9-6BC7AA80ED6A}"/>
              </a:ext>
            </a:extLst>
          </p:cNvPr>
          <p:cNvSpPr txBox="1">
            <a:spLocks/>
          </p:cNvSpPr>
          <p:nvPr/>
        </p:nvSpPr>
        <p:spPr>
          <a:xfrm>
            <a:off x="5297762" y="2799889"/>
            <a:ext cx="5747187" cy="2987543"/>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solidFill>
                  <a:srgbClr val="FFFFFF"/>
                </a:solidFill>
              </a:rPr>
              <a:t>The linear (Pearson Product Moment) correlation coefficient computed from the sample data measures the strength and direction of a linear relationship between two quantitative variables. The symbol for the sample correlation coefficient is r (</a:t>
            </a:r>
            <a:r>
              <a:rPr lang="en-US" sz="1700" dirty="0" err="1">
                <a:solidFill>
                  <a:srgbClr val="FFFFFF"/>
                </a:solidFill>
              </a:rPr>
              <a:t>Bluman</a:t>
            </a:r>
            <a:r>
              <a:rPr lang="en-US" sz="1700" dirty="0">
                <a:solidFill>
                  <a:srgbClr val="FFFFFF"/>
                </a:solidFill>
              </a:rPr>
              <a:t>, 2018) . </a:t>
            </a:r>
          </a:p>
          <a:p>
            <a:r>
              <a:rPr lang="en-US" sz="1700" dirty="0">
                <a:solidFill>
                  <a:srgbClr val="FFFFFF"/>
                </a:solidFill>
              </a:rPr>
              <a:t>The eclipse plots maximum area can be covered by Scattering whereas Star plots the distance of each point from mean point.</a:t>
            </a:r>
          </a:p>
          <a:p>
            <a:r>
              <a:rPr lang="en-US" sz="1700" dirty="0">
                <a:solidFill>
                  <a:srgbClr val="FFFFFF"/>
                </a:solidFill>
              </a:rPr>
              <a:t>Blue line depicts the line of regression using Pearson method with R= -0.4 and p=0.13.</a:t>
            </a:r>
          </a:p>
          <a:p>
            <a:r>
              <a:rPr lang="en-US" sz="1700" dirty="0">
                <a:solidFill>
                  <a:srgbClr val="FFFFFF"/>
                </a:solidFill>
              </a:rPr>
              <a:t>From Table 2, it is observed that First Owner Type CNG car with manual transmission is the most effective choice in terms of average efficiency and cost.</a:t>
            </a:r>
          </a:p>
          <a:p>
            <a:r>
              <a:rPr lang="en-US" sz="1700" dirty="0">
                <a:solidFill>
                  <a:srgbClr val="FFFFFF"/>
                </a:solidFill>
              </a:rPr>
              <a:t>From Figure 1 it can be depicted that as Price Increases, Efficiency of car decreases and vice-versa.</a:t>
            </a:r>
          </a:p>
        </p:txBody>
      </p:sp>
      <p:sp>
        <p:nvSpPr>
          <p:cNvPr id="3" name="TextBox 2">
            <a:extLst>
              <a:ext uri="{FF2B5EF4-FFF2-40B4-BE49-F238E27FC236}">
                <a16:creationId xmlns:a16="http://schemas.microsoft.com/office/drawing/2014/main" id="{B2C426F1-863C-B840-B020-135DE8DACD69}"/>
              </a:ext>
            </a:extLst>
          </p:cNvPr>
          <p:cNvSpPr txBox="1"/>
          <p:nvPr/>
        </p:nvSpPr>
        <p:spPr>
          <a:xfrm>
            <a:off x="947125" y="109980"/>
            <a:ext cx="2531835" cy="278990"/>
          </a:xfrm>
          <a:prstGeom prst="rect">
            <a:avLst/>
          </a:prstGeom>
          <a:solidFill>
            <a:srgbClr val="000000">
              <a:alpha val="50000"/>
            </a:srgbClr>
          </a:solidFill>
          <a:ln>
            <a:noFill/>
          </a:ln>
        </p:spPr>
        <p:txBody>
          <a:bodyPr wrap="square" rtlCol="0">
            <a:normAutofit lnSpcReduction="10000"/>
          </a:bodyPr>
          <a:lstStyle/>
          <a:p>
            <a:pPr algn="ctr">
              <a:lnSpc>
                <a:spcPct val="90000"/>
              </a:lnSpc>
              <a:spcAft>
                <a:spcPts val="600"/>
              </a:spcAft>
            </a:pPr>
            <a:r>
              <a:rPr lang="en-US" sz="700" dirty="0">
                <a:solidFill>
                  <a:srgbClr val="FFFFFF"/>
                </a:solidFill>
              </a:rPr>
              <a:t>Figure 1: Scatter Plot of Correlation between Price and Efficiency with respect to Owner Type, Fuel Type and Transmission</a:t>
            </a:r>
          </a:p>
        </p:txBody>
      </p:sp>
      <p:pic>
        <p:nvPicPr>
          <p:cNvPr id="8" name="Picture 7" descr="A screenshot of a cell phone&#10;&#10;Description automatically generated">
            <a:extLst>
              <a:ext uri="{FF2B5EF4-FFF2-40B4-BE49-F238E27FC236}">
                <a16:creationId xmlns:a16="http://schemas.microsoft.com/office/drawing/2014/main" id="{52EA6F61-A72A-1844-8667-6AA98057C89B}"/>
              </a:ext>
            </a:extLst>
          </p:cNvPr>
          <p:cNvPicPr>
            <a:picLocks noChangeAspect="1"/>
          </p:cNvPicPr>
          <p:nvPr/>
        </p:nvPicPr>
        <p:blipFill>
          <a:blip r:embed="rId3"/>
          <a:stretch>
            <a:fillRect/>
          </a:stretch>
        </p:blipFill>
        <p:spPr>
          <a:xfrm>
            <a:off x="118179" y="4166556"/>
            <a:ext cx="4338073" cy="2691444"/>
          </a:xfrm>
          <a:prstGeom prst="rect">
            <a:avLst/>
          </a:prstGeom>
        </p:spPr>
      </p:pic>
    </p:spTree>
    <p:extLst>
      <p:ext uri="{BB962C8B-B14F-4D97-AF65-F5344CB8AC3E}">
        <p14:creationId xmlns:p14="http://schemas.microsoft.com/office/powerpoint/2010/main" val="397800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FFF0275-505B-46E2-954C-0F9BBCC06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7765937" cy="5696020"/>
          </a:xfrm>
          <a:custGeom>
            <a:avLst/>
            <a:gdLst>
              <a:gd name="connsiteX0" fmla="*/ 0 w 7765937"/>
              <a:gd name="connsiteY0" fmla="*/ 0 h 5696020"/>
              <a:gd name="connsiteX1" fmla="*/ 7765937 w 7765937"/>
              <a:gd name="connsiteY1" fmla="*/ 0 h 5696020"/>
              <a:gd name="connsiteX2" fmla="*/ 5002657 w 7765937"/>
              <a:gd name="connsiteY2" fmla="*/ 5696020 h 5696020"/>
              <a:gd name="connsiteX3" fmla="*/ 0 w 7765937"/>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765937" h="5696020">
                <a:moveTo>
                  <a:pt x="0" y="0"/>
                </a:moveTo>
                <a:lnTo>
                  <a:pt x="7765937" y="0"/>
                </a:lnTo>
                <a:lnTo>
                  <a:pt x="5002657"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0A0AEEE-3A64-0E4C-A8CD-D2F42E1C53B4}"/>
              </a:ext>
            </a:extLst>
          </p:cNvPr>
          <p:cNvSpPr>
            <a:spLocks noGrp="1"/>
          </p:cNvSpPr>
          <p:nvPr>
            <p:ph type="title"/>
          </p:nvPr>
        </p:nvSpPr>
        <p:spPr>
          <a:xfrm>
            <a:off x="838200" y="914400"/>
            <a:ext cx="5111496" cy="1097280"/>
          </a:xfrm>
        </p:spPr>
        <p:txBody>
          <a:bodyPr vert="horz" lIns="91440" tIns="45720" rIns="91440" bIns="45720" rtlCol="0" anchor="ctr">
            <a:normAutofit/>
          </a:bodyPr>
          <a:lstStyle/>
          <a:p>
            <a:r>
              <a:rPr lang="en-US" kern="1200">
                <a:solidFill>
                  <a:srgbClr val="FFFFFF"/>
                </a:solidFill>
                <a:latin typeface="+mj-lt"/>
                <a:ea typeface="+mj-ea"/>
                <a:cs typeface="+mj-cs"/>
              </a:rPr>
              <a:t>Inferential Statistics</a:t>
            </a:r>
          </a:p>
        </p:txBody>
      </p:sp>
      <p:sp>
        <p:nvSpPr>
          <p:cNvPr id="6" name="Content Placeholder 5">
            <a:extLst>
              <a:ext uri="{FF2B5EF4-FFF2-40B4-BE49-F238E27FC236}">
                <a16:creationId xmlns:a16="http://schemas.microsoft.com/office/drawing/2014/main" id="{472D169C-BD78-B641-8BF1-A8137DAA8CC4}"/>
              </a:ext>
            </a:extLst>
          </p:cNvPr>
          <p:cNvSpPr>
            <a:spLocks noGrp="1"/>
          </p:cNvSpPr>
          <p:nvPr>
            <p:ph sz="half" idx="2"/>
          </p:nvPr>
        </p:nvSpPr>
        <p:spPr>
          <a:xfrm>
            <a:off x="838199" y="2331720"/>
            <a:ext cx="4379976" cy="3547872"/>
          </a:xfrm>
        </p:spPr>
        <p:txBody>
          <a:bodyPr vert="horz" lIns="91440" tIns="45720" rIns="91440" bIns="45720" rtlCol="0" anchor="t">
            <a:normAutofit/>
          </a:bodyPr>
          <a:lstStyle/>
          <a:p>
            <a:r>
              <a:rPr lang="en-US" sz="1400" dirty="0"/>
              <a:t>From Table 3, it can be derived that the Highest average Efficiency: 33 kg/L is for 4 seats car running on CNG Fuel with Manual Transmission in India.</a:t>
            </a:r>
          </a:p>
          <a:p>
            <a:r>
              <a:rPr lang="en-US" sz="1400" dirty="0"/>
              <a:t>Maximum number of passengers accommodate is by 10 Seat Diesel Car.</a:t>
            </a:r>
          </a:p>
          <a:p>
            <a:r>
              <a:rPr lang="en-US" sz="1400" dirty="0"/>
              <a:t>The Fuel Type option of CNG and LPG are not available for cars more than 5 seats and only Manual transmission is available for cars more than 8 seats. </a:t>
            </a:r>
          </a:p>
          <a:p>
            <a:r>
              <a:rPr lang="en-US" sz="1400" dirty="0"/>
              <a:t>Cars in India have less Automatic Transmission options as compared to Manual Transmission.</a:t>
            </a:r>
          </a:p>
          <a:p>
            <a:r>
              <a:rPr lang="en-US" sz="1400" dirty="0"/>
              <a:t>Most options are available in car having 5 Seats in India.</a:t>
            </a:r>
          </a:p>
          <a:p>
            <a:r>
              <a:rPr lang="en-US" sz="1400" dirty="0"/>
              <a:t>The Efficiency of Diesel cars in India are less compared to other Fuel options.</a:t>
            </a:r>
          </a:p>
          <a:p>
            <a:endParaRPr lang="en-US" sz="1400" dirty="0"/>
          </a:p>
        </p:txBody>
      </p:sp>
      <p:pic>
        <p:nvPicPr>
          <p:cNvPr id="5" name="Content Placeholder 4" descr="A screenshot of a cell phone&#10;&#10;Description automatically generated">
            <a:extLst>
              <a:ext uri="{FF2B5EF4-FFF2-40B4-BE49-F238E27FC236}">
                <a16:creationId xmlns:a16="http://schemas.microsoft.com/office/drawing/2014/main" id="{9C9516AE-9D41-AB4F-AA82-E5FDAA5C3E2C}"/>
              </a:ext>
            </a:extLst>
          </p:cNvPr>
          <p:cNvPicPr>
            <a:picLocks noGrp="1" noChangeAspect="1"/>
          </p:cNvPicPr>
          <p:nvPr>
            <p:ph sz="half" idx="1"/>
          </p:nvPr>
        </p:nvPicPr>
        <p:blipFill>
          <a:blip r:embed="rId2"/>
          <a:stretch>
            <a:fillRect/>
          </a:stretch>
        </p:blipFill>
        <p:spPr>
          <a:xfrm>
            <a:off x="6973827" y="2331720"/>
            <a:ext cx="4566803" cy="3984535"/>
          </a:xfrm>
          <a:prstGeom prst="rect">
            <a:avLst/>
          </a:prstGeom>
        </p:spPr>
      </p:pic>
    </p:spTree>
    <p:extLst>
      <p:ext uri="{BB962C8B-B14F-4D97-AF65-F5344CB8AC3E}">
        <p14:creationId xmlns:p14="http://schemas.microsoft.com/office/powerpoint/2010/main" val="3016766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D6E761-EF41-3C43-A5B6-BA6485475D7E}"/>
              </a:ext>
            </a:extLst>
          </p:cNvPr>
          <p:cNvSpPr>
            <a:spLocks noGrp="1"/>
          </p:cNvSpPr>
          <p:nvPr>
            <p:ph type="title"/>
          </p:nvPr>
        </p:nvSpPr>
        <p:spPr>
          <a:xfrm>
            <a:off x="524256" y="583616"/>
            <a:ext cx="3722141" cy="5520579"/>
          </a:xfrm>
        </p:spPr>
        <p:txBody>
          <a:bodyPr>
            <a:normAutofit/>
          </a:bodyPr>
          <a:lstStyle/>
          <a:p>
            <a:r>
              <a:rPr lang="en-US">
                <a:solidFill>
                  <a:srgbClr val="FFFFFF"/>
                </a:solidFill>
              </a:rPr>
              <a:t>Decision Making</a:t>
            </a:r>
          </a:p>
        </p:txBody>
      </p:sp>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59A2DCA-B0A5-406E-9181-55EAEC858718}"/>
              </a:ext>
            </a:extLst>
          </p:cNvPr>
          <p:cNvGraphicFramePr>
            <a:graphicFrameLocks noGrp="1"/>
          </p:cNvGraphicFramePr>
          <p:nvPr>
            <p:ph idx="1"/>
            <p:extLst>
              <p:ext uri="{D42A27DB-BD31-4B8C-83A1-F6EECF244321}">
                <p14:modId xmlns:p14="http://schemas.microsoft.com/office/powerpoint/2010/main" val="3859762169"/>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8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7CD3-C0A3-9F4B-B078-011E4729D2E8}"/>
              </a:ext>
            </a:extLst>
          </p:cNvPr>
          <p:cNvSpPr>
            <a:spLocks noGrp="1"/>
          </p:cNvSpPr>
          <p:nvPr>
            <p:ph type="title"/>
          </p:nvPr>
        </p:nvSpPr>
        <p:spPr>
          <a:xfrm>
            <a:off x="4965430" y="629268"/>
            <a:ext cx="6586491" cy="1286160"/>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01F41806-24E7-214A-A31D-2C2CFF3E8CC4}"/>
              </a:ext>
            </a:extLst>
          </p:cNvPr>
          <p:cNvSpPr>
            <a:spLocks noGrp="1"/>
          </p:cNvSpPr>
          <p:nvPr>
            <p:ph idx="1"/>
          </p:nvPr>
        </p:nvSpPr>
        <p:spPr>
          <a:xfrm>
            <a:off x="4965431" y="2438400"/>
            <a:ext cx="6586489" cy="3785419"/>
          </a:xfrm>
        </p:spPr>
        <p:txBody>
          <a:bodyPr>
            <a:normAutofit/>
          </a:bodyPr>
          <a:lstStyle/>
          <a:p>
            <a:r>
              <a:rPr lang="en-US" sz="2000" dirty="0"/>
              <a:t>Due to long travel, people in India prefer CNG or LPG Fuel as it reduces the cost of Travel as well as they are cheaper.</a:t>
            </a:r>
          </a:p>
          <a:p>
            <a:r>
              <a:rPr lang="en-US" sz="2000" dirty="0"/>
              <a:t>Travel Companies in India usually prefer 8-10 seats Diesel Fuel Type Car with Manual Transmission.</a:t>
            </a:r>
          </a:p>
          <a:p>
            <a:r>
              <a:rPr lang="en-US" sz="2000" dirty="0"/>
              <a:t>People in India preferring luxury usually buy First Owner Type Small cars with Automatic Transmission.</a:t>
            </a:r>
          </a:p>
          <a:p>
            <a:endParaRPr lang="en-US" sz="2000" dirty="0"/>
          </a:p>
        </p:txBody>
      </p:sp>
      <p:pic>
        <p:nvPicPr>
          <p:cNvPr id="7" name="Picture 4">
            <a:extLst>
              <a:ext uri="{FF2B5EF4-FFF2-40B4-BE49-F238E27FC236}">
                <a16:creationId xmlns:a16="http://schemas.microsoft.com/office/drawing/2014/main" id="{0D26E781-7CF0-4A57-9519-EAA435EBBC8F}"/>
              </a:ext>
            </a:extLst>
          </p:cNvPr>
          <p:cNvPicPr>
            <a:picLocks noChangeAspect="1"/>
          </p:cNvPicPr>
          <p:nvPr/>
        </p:nvPicPr>
        <p:blipFill rotWithShape="1">
          <a:blip r:embed="rId2"/>
          <a:srcRect l="34302" r="20579" b="-1"/>
          <a:stretch/>
        </p:blipFill>
        <p:spPr>
          <a:xfrm>
            <a:off x="20" y="10"/>
            <a:ext cx="4635571" cy="6857990"/>
          </a:xfrm>
          <a:prstGeom prst="rect">
            <a:avLst/>
          </a:prstGeom>
          <a:effectLst/>
        </p:spPr>
      </p:pic>
    </p:spTree>
    <p:extLst>
      <p:ext uri="{BB962C8B-B14F-4D97-AF65-F5344CB8AC3E}">
        <p14:creationId xmlns:p14="http://schemas.microsoft.com/office/powerpoint/2010/main" val="77866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F57-3267-C949-A2A6-0EC92A2800AC}"/>
              </a:ext>
            </a:extLst>
          </p:cNvPr>
          <p:cNvSpPr>
            <a:spLocks noGrp="1"/>
          </p:cNvSpPr>
          <p:nvPr>
            <p:ph type="title"/>
          </p:nvPr>
        </p:nvSpPr>
        <p:spPr>
          <a:xfrm>
            <a:off x="4965430" y="629268"/>
            <a:ext cx="6586491" cy="1286160"/>
          </a:xfrm>
        </p:spPr>
        <p:txBody>
          <a:bodyPr anchor="b">
            <a:normAutofit/>
          </a:bodyPr>
          <a:lstStyle/>
          <a:p>
            <a:r>
              <a:rPr lang="en-US" dirty="0"/>
              <a:t>Tools and References</a:t>
            </a:r>
          </a:p>
        </p:txBody>
      </p:sp>
      <p:sp>
        <p:nvSpPr>
          <p:cNvPr id="3" name="Content Placeholder 2">
            <a:extLst>
              <a:ext uri="{FF2B5EF4-FFF2-40B4-BE49-F238E27FC236}">
                <a16:creationId xmlns:a16="http://schemas.microsoft.com/office/drawing/2014/main" id="{54F80A1B-9F6B-3846-848C-95E9AFB42E4A}"/>
              </a:ext>
            </a:extLst>
          </p:cNvPr>
          <p:cNvSpPr>
            <a:spLocks noGrp="1"/>
          </p:cNvSpPr>
          <p:nvPr>
            <p:ph idx="1"/>
          </p:nvPr>
        </p:nvSpPr>
        <p:spPr>
          <a:xfrm>
            <a:off x="4965431" y="2438400"/>
            <a:ext cx="6586489" cy="3785419"/>
          </a:xfrm>
        </p:spPr>
        <p:txBody>
          <a:bodyPr>
            <a:normAutofit/>
          </a:bodyPr>
          <a:lstStyle/>
          <a:p>
            <a:r>
              <a:rPr lang="en-US" sz="1600" dirty="0"/>
              <a:t>Softwares:</a:t>
            </a:r>
          </a:p>
          <a:p>
            <a:pPr lvl="1"/>
            <a:r>
              <a:rPr lang="en-US" sz="1600" dirty="0"/>
              <a:t>R – Programming</a:t>
            </a:r>
          </a:p>
          <a:p>
            <a:pPr lvl="1"/>
            <a:r>
              <a:rPr lang="en-US" sz="1600" dirty="0" err="1"/>
              <a:t>Rstudio</a:t>
            </a:r>
            <a:endParaRPr lang="en-US" sz="1600" dirty="0"/>
          </a:p>
          <a:p>
            <a:pPr lvl="1"/>
            <a:r>
              <a:rPr lang="en-US" sz="1600" dirty="0"/>
              <a:t>Microsoft Excel</a:t>
            </a:r>
          </a:p>
          <a:p>
            <a:pPr lvl="1"/>
            <a:endParaRPr lang="en-US" sz="1600" dirty="0"/>
          </a:p>
          <a:p>
            <a:r>
              <a:rPr lang="en-US" sz="1600" dirty="0"/>
              <a:t>Techniques:</a:t>
            </a:r>
          </a:p>
          <a:p>
            <a:pPr lvl="1"/>
            <a:r>
              <a:rPr lang="en-US" sz="1600" dirty="0"/>
              <a:t>Descriptive Statistics</a:t>
            </a:r>
          </a:p>
          <a:p>
            <a:pPr lvl="1"/>
            <a:r>
              <a:rPr lang="en-US" sz="1600" dirty="0"/>
              <a:t>Group Analysis</a:t>
            </a:r>
          </a:p>
          <a:p>
            <a:pPr lvl="1"/>
            <a:r>
              <a:rPr lang="en-US" sz="1600" dirty="0"/>
              <a:t>Correlation and Regression</a:t>
            </a:r>
          </a:p>
          <a:p>
            <a:pPr lvl="1"/>
            <a:endParaRPr lang="en-US" sz="1600" dirty="0"/>
          </a:p>
          <a:p>
            <a:r>
              <a:rPr lang="en-US" sz="1600" dirty="0"/>
              <a:t>References</a:t>
            </a:r>
          </a:p>
          <a:p>
            <a:pPr lvl="1"/>
            <a:r>
              <a:rPr lang="en-US" sz="1600" dirty="0" err="1"/>
              <a:t>Bluman</a:t>
            </a:r>
            <a:r>
              <a:rPr lang="en-US" sz="1600" dirty="0"/>
              <a:t>, A.G. (2014). Elementary statistics: a step by step approach (9th ed.). New York, NY: McGraw-Hill Education.</a:t>
            </a:r>
          </a:p>
          <a:p>
            <a:pPr lvl="1"/>
            <a:endParaRPr lang="en-US" sz="1600" dirty="0"/>
          </a:p>
          <a:p>
            <a:pPr marL="457200" lvl="1" indent="0">
              <a:buNone/>
            </a:pPr>
            <a:endParaRPr lang="en-US" sz="1600" dirty="0"/>
          </a:p>
          <a:p>
            <a:pPr lvl="1"/>
            <a:endParaRPr lang="en-US" sz="1600" dirty="0"/>
          </a:p>
        </p:txBody>
      </p:sp>
      <p:pic>
        <p:nvPicPr>
          <p:cNvPr id="5" name="Picture 4">
            <a:extLst>
              <a:ext uri="{FF2B5EF4-FFF2-40B4-BE49-F238E27FC236}">
                <a16:creationId xmlns:a16="http://schemas.microsoft.com/office/drawing/2014/main" id="{9B3F0F80-7A60-4B84-93C8-D15AA5C7F4BD}"/>
              </a:ext>
            </a:extLst>
          </p:cNvPr>
          <p:cNvPicPr>
            <a:picLocks noChangeAspect="1"/>
          </p:cNvPicPr>
          <p:nvPr/>
        </p:nvPicPr>
        <p:blipFill rotWithShape="1">
          <a:blip r:embed="rId2"/>
          <a:srcRect l="12159" r="4272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BA3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23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017E2F9-032A-4CAE-A2E4-7465A67B7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3">
            <a:extLst>
              <a:ext uri="{FF2B5EF4-FFF2-40B4-BE49-F238E27FC236}">
                <a16:creationId xmlns:a16="http://schemas.microsoft.com/office/drawing/2014/main" id="{036EB2E8-1BD0-492D-BF5A-CE0184DA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9601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316ED32-D562-46FD-A6C1-B0FBF4EF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5284" y="-3324"/>
            <a:ext cx="9636716" cy="6861324"/>
          </a:xfrm>
          <a:custGeom>
            <a:avLst/>
            <a:gdLst>
              <a:gd name="connsiteX0" fmla="*/ 0 w 9681166"/>
              <a:gd name="connsiteY0" fmla="*/ 6861324 h 6861324"/>
              <a:gd name="connsiteX1" fmla="*/ 3359025 w 9681166"/>
              <a:gd name="connsiteY1" fmla="*/ 6861324 h 6861324"/>
              <a:gd name="connsiteX2" fmla="*/ 3359025 w 9681166"/>
              <a:gd name="connsiteY2" fmla="*/ 6861323 h 6861324"/>
              <a:gd name="connsiteX3" fmla="*/ 9324977 w 9681166"/>
              <a:gd name="connsiteY3" fmla="*/ 6861323 h 6861324"/>
              <a:gd name="connsiteX4" fmla="*/ 9323659 w 9681166"/>
              <a:gd name="connsiteY4" fmla="*/ 6858478 h 6861324"/>
              <a:gd name="connsiteX5" fmla="*/ 9681166 w 9681166"/>
              <a:gd name="connsiteY5" fmla="*/ 6858478 h 6861324"/>
              <a:gd name="connsiteX6" fmla="*/ 6504791 w 9681166"/>
              <a:gd name="connsiteY6" fmla="*/ 0 h 6861324"/>
              <a:gd name="connsiteX7" fmla="*/ 6499214 w 9681166"/>
              <a:gd name="connsiteY7" fmla="*/ 0 h 6861324"/>
              <a:gd name="connsiteX8" fmla="*/ 5432986 w 9681166"/>
              <a:gd name="connsiteY8" fmla="*/ 0 h 6861324"/>
              <a:gd name="connsiteX9" fmla="*/ 1603114 w 9681166"/>
              <a:gd name="connsiteY9" fmla="*/ 0 h 6861324"/>
              <a:gd name="connsiteX10" fmla="*/ 1603114 w 9681166"/>
              <a:gd name="connsiteY10" fmla="*/ 479 h 6861324"/>
              <a:gd name="connsiteX11" fmla="*/ 356189 w 9681166"/>
              <a:gd name="connsiteY11" fmla="*/ 479 h 6861324"/>
              <a:gd name="connsiteX12" fmla="*/ 356189 w 9681166"/>
              <a:gd name="connsiteY12" fmla="*/ 3324 h 6861324"/>
              <a:gd name="connsiteX13" fmla="*/ 0 w 9681166"/>
              <a:gd name="connsiteY13" fmla="*/ 3324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1166" h="6861324">
                <a:moveTo>
                  <a:pt x="0" y="6861324"/>
                </a:moveTo>
                <a:lnTo>
                  <a:pt x="3359025" y="6861324"/>
                </a:lnTo>
                <a:lnTo>
                  <a:pt x="3359025" y="6861323"/>
                </a:lnTo>
                <a:lnTo>
                  <a:pt x="9324977" y="6861323"/>
                </a:lnTo>
                <a:lnTo>
                  <a:pt x="9323659" y="6858478"/>
                </a:lnTo>
                <a:lnTo>
                  <a:pt x="9681166" y="6858478"/>
                </a:lnTo>
                <a:lnTo>
                  <a:pt x="6504791" y="0"/>
                </a:lnTo>
                <a:lnTo>
                  <a:pt x="6499214" y="0"/>
                </a:lnTo>
                <a:lnTo>
                  <a:pt x="5432986" y="0"/>
                </a:lnTo>
                <a:lnTo>
                  <a:pt x="1603114" y="0"/>
                </a:lnTo>
                <a:lnTo>
                  <a:pt x="1603114" y="479"/>
                </a:lnTo>
                <a:lnTo>
                  <a:pt x="356189" y="479"/>
                </a:lnTo>
                <a:lnTo>
                  <a:pt x="356189" y="3324"/>
                </a:lnTo>
                <a:lnTo>
                  <a:pt x="0" y="332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DE6E95-FD5F-2E43-9EA6-4A9041C3CA15}"/>
              </a:ext>
            </a:extLst>
          </p:cNvPr>
          <p:cNvSpPr>
            <a:spLocks noGrp="1"/>
          </p:cNvSpPr>
          <p:nvPr>
            <p:ph type="title"/>
          </p:nvPr>
        </p:nvSpPr>
        <p:spPr>
          <a:xfrm>
            <a:off x="4845050" y="1823107"/>
            <a:ext cx="6539352" cy="3431023"/>
          </a:xfrm>
        </p:spPr>
        <p:txBody>
          <a:bodyPr vert="horz" lIns="91440" tIns="45720" rIns="91440" bIns="45720" rtlCol="0" anchor="ctr">
            <a:normAutofit/>
          </a:bodyPr>
          <a:lstStyle/>
          <a:p>
            <a:r>
              <a:rPr lang="en-US" sz="6600" kern="1200">
                <a:solidFill>
                  <a:schemeClr val="bg1"/>
                </a:solidFill>
                <a:latin typeface="+mj-lt"/>
                <a:ea typeface="+mj-ea"/>
                <a:cs typeface="+mj-cs"/>
              </a:rPr>
              <a:t>THANK YOU!!!</a:t>
            </a:r>
          </a:p>
        </p:txBody>
      </p:sp>
    </p:spTree>
    <p:extLst>
      <p:ext uri="{BB962C8B-B14F-4D97-AF65-F5344CB8AC3E}">
        <p14:creationId xmlns:p14="http://schemas.microsoft.com/office/powerpoint/2010/main" val="183141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731</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Module 5 Project Regression Analysis and Descriptive Statistics for Sales of Car in India  (1998-2019)</vt:lpstr>
      <vt:lpstr>Introduction and Methodology</vt:lpstr>
      <vt:lpstr>Descriptive Analysis of Population Data</vt:lpstr>
      <vt:lpstr>Inferential Statistics</vt:lpstr>
      <vt:lpstr>Inferential Statistics</vt:lpstr>
      <vt:lpstr>Decision Making</vt:lpstr>
      <vt:lpstr>Conclusion</vt:lpstr>
      <vt:lpstr>Tools and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Project Two-Sample Confidence Interval and Hypothesis Testing</dc:title>
  <dc:creator>Dhruvin Rakesh Shah</dc:creator>
  <cp:lastModifiedBy>Dhruvin Rakesh Shah</cp:lastModifiedBy>
  <cp:revision>10</cp:revision>
  <dcterms:created xsi:type="dcterms:W3CDTF">2020-02-11T19:06:39Z</dcterms:created>
  <dcterms:modified xsi:type="dcterms:W3CDTF">2020-02-11T19:20:30Z</dcterms:modified>
</cp:coreProperties>
</file>