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8" r:id="rId2"/>
    <p:sldId id="279"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p:scale>
          <a:sx n="85" d="100"/>
          <a:sy n="85" d="100"/>
        </p:scale>
        <p:origin x="832"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3FA8-1C0D-9E41-8F55-FA36BB59FE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C78A59-7BF2-CD45-96D5-8C2C1CE469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4C921B-7E07-804F-847E-48802709F225}"/>
              </a:ext>
            </a:extLst>
          </p:cNvPr>
          <p:cNvSpPr>
            <a:spLocks noGrp="1"/>
          </p:cNvSpPr>
          <p:nvPr>
            <p:ph type="dt" sz="half" idx="10"/>
          </p:nvPr>
        </p:nvSpPr>
        <p:spPr/>
        <p:txBody>
          <a:bodyPr/>
          <a:lstStyle/>
          <a:p>
            <a:fld id="{FC3402DA-439F-5241-A62F-E6BBEB729BFE}" type="datetimeFigureOut">
              <a:rPr lang="en-US" smtClean="0"/>
              <a:t>1/13/20</a:t>
            </a:fld>
            <a:endParaRPr lang="en-US"/>
          </a:p>
        </p:txBody>
      </p:sp>
      <p:sp>
        <p:nvSpPr>
          <p:cNvPr id="5" name="Footer Placeholder 4">
            <a:extLst>
              <a:ext uri="{FF2B5EF4-FFF2-40B4-BE49-F238E27FC236}">
                <a16:creationId xmlns:a16="http://schemas.microsoft.com/office/drawing/2014/main" id="{0B1D76C6-F0FE-4C47-A7BB-D93D93DF1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1D791-A262-E144-A175-48B8C1B05745}"/>
              </a:ext>
            </a:extLst>
          </p:cNvPr>
          <p:cNvSpPr>
            <a:spLocks noGrp="1"/>
          </p:cNvSpPr>
          <p:nvPr>
            <p:ph type="sldNum" sz="quarter" idx="12"/>
          </p:nvPr>
        </p:nvSpPr>
        <p:spPr/>
        <p:txBody>
          <a:bodyPr/>
          <a:lstStyle/>
          <a:p>
            <a:fld id="{D18B515E-26D8-2249-A0C7-1460ABB6757C}" type="slidenum">
              <a:rPr lang="en-US" smtClean="0"/>
              <a:t>‹#›</a:t>
            </a:fld>
            <a:endParaRPr lang="en-US"/>
          </a:p>
        </p:txBody>
      </p:sp>
    </p:spTree>
    <p:extLst>
      <p:ext uri="{BB962C8B-B14F-4D97-AF65-F5344CB8AC3E}">
        <p14:creationId xmlns:p14="http://schemas.microsoft.com/office/powerpoint/2010/main" val="139848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1904-59A6-F74B-8DC7-CAA0E117F4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EB6B14-E54A-1440-9F15-8FA5C83CD8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E02A6-7572-CD44-B5E3-2F1C32BEBDA8}"/>
              </a:ext>
            </a:extLst>
          </p:cNvPr>
          <p:cNvSpPr>
            <a:spLocks noGrp="1"/>
          </p:cNvSpPr>
          <p:nvPr>
            <p:ph type="dt" sz="half" idx="10"/>
          </p:nvPr>
        </p:nvSpPr>
        <p:spPr/>
        <p:txBody>
          <a:bodyPr/>
          <a:lstStyle/>
          <a:p>
            <a:fld id="{FC3402DA-439F-5241-A62F-E6BBEB729BFE}" type="datetimeFigureOut">
              <a:rPr lang="en-US" smtClean="0"/>
              <a:t>1/13/20</a:t>
            </a:fld>
            <a:endParaRPr lang="en-US"/>
          </a:p>
        </p:txBody>
      </p:sp>
      <p:sp>
        <p:nvSpPr>
          <p:cNvPr id="5" name="Footer Placeholder 4">
            <a:extLst>
              <a:ext uri="{FF2B5EF4-FFF2-40B4-BE49-F238E27FC236}">
                <a16:creationId xmlns:a16="http://schemas.microsoft.com/office/drawing/2014/main" id="{02EAECF8-8F33-4D44-8EC6-1329078A9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C5880-2B6F-D84B-99E0-6FB1A915F5FD}"/>
              </a:ext>
            </a:extLst>
          </p:cNvPr>
          <p:cNvSpPr>
            <a:spLocks noGrp="1"/>
          </p:cNvSpPr>
          <p:nvPr>
            <p:ph type="sldNum" sz="quarter" idx="12"/>
          </p:nvPr>
        </p:nvSpPr>
        <p:spPr/>
        <p:txBody>
          <a:bodyPr/>
          <a:lstStyle/>
          <a:p>
            <a:fld id="{D18B515E-26D8-2249-A0C7-1460ABB6757C}" type="slidenum">
              <a:rPr lang="en-US" smtClean="0"/>
              <a:t>‹#›</a:t>
            </a:fld>
            <a:endParaRPr lang="en-US"/>
          </a:p>
        </p:txBody>
      </p:sp>
    </p:spTree>
    <p:extLst>
      <p:ext uri="{BB962C8B-B14F-4D97-AF65-F5344CB8AC3E}">
        <p14:creationId xmlns:p14="http://schemas.microsoft.com/office/powerpoint/2010/main" val="94559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8FE685-4AAD-714E-BAF7-76E573BC7F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49E687-3C5E-DC43-9DBB-0572868F40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D32BB-EEB7-5144-B230-DEB13CC6238D}"/>
              </a:ext>
            </a:extLst>
          </p:cNvPr>
          <p:cNvSpPr>
            <a:spLocks noGrp="1"/>
          </p:cNvSpPr>
          <p:nvPr>
            <p:ph type="dt" sz="half" idx="10"/>
          </p:nvPr>
        </p:nvSpPr>
        <p:spPr/>
        <p:txBody>
          <a:bodyPr/>
          <a:lstStyle/>
          <a:p>
            <a:fld id="{FC3402DA-439F-5241-A62F-E6BBEB729BFE}" type="datetimeFigureOut">
              <a:rPr lang="en-US" smtClean="0"/>
              <a:t>1/13/20</a:t>
            </a:fld>
            <a:endParaRPr lang="en-US"/>
          </a:p>
        </p:txBody>
      </p:sp>
      <p:sp>
        <p:nvSpPr>
          <p:cNvPr id="5" name="Footer Placeholder 4">
            <a:extLst>
              <a:ext uri="{FF2B5EF4-FFF2-40B4-BE49-F238E27FC236}">
                <a16:creationId xmlns:a16="http://schemas.microsoft.com/office/drawing/2014/main" id="{93BBA8D7-4389-FD4A-9EB2-6AD86AD80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2DCC5-E200-7841-AA06-AE50BB9D3EDF}"/>
              </a:ext>
            </a:extLst>
          </p:cNvPr>
          <p:cNvSpPr>
            <a:spLocks noGrp="1"/>
          </p:cNvSpPr>
          <p:nvPr>
            <p:ph type="sldNum" sz="quarter" idx="12"/>
          </p:nvPr>
        </p:nvSpPr>
        <p:spPr/>
        <p:txBody>
          <a:bodyPr/>
          <a:lstStyle/>
          <a:p>
            <a:fld id="{D18B515E-26D8-2249-A0C7-1460ABB6757C}" type="slidenum">
              <a:rPr lang="en-US" smtClean="0"/>
              <a:t>‹#›</a:t>
            </a:fld>
            <a:endParaRPr lang="en-US"/>
          </a:p>
        </p:txBody>
      </p:sp>
    </p:spTree>
    <p:extLst>
      <p:ext uri="{BB962C8B-B14F-4D97-AF65-F5344CB8AC3E}">
        <p14:creationId xmlns:p14="http://schemas.microsoft.com/office/powerpoint/2010/main" val="264649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7219-FD1B-0F4E-9DA3-084BDBF3EE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3A1A0B-934A-584F-ADA2-EC73041F91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8E61F-A421-344D-8CBB-2C5DBF0BB0AD}"/>
              </a:ext>
            </a:extLst>
          </p:cNvPr>
          <p:cNvSpPr>
            <a:spLocks noGrp="1"/>
          </p:cNvSpPr>
          <p:nvPr>
            <p:ph type="dt" sz="half" idx="10"/>
          </p:nvPr>
        </p:nvSpPr>
        <p:spPr/>
        <p:txBody>
          <a:bodyPr/>
          <a:lstStyle/>
          <a:p>
            <a:fld id="{FC3402DA-439F-5241-A62F-E6BBEB729BFE}" type="datetimeFigureOut">
              <a:rPr lang="en-US" smtClean="0"/>
              <a:t>1/13/20</a:t>
            </a:fld>
            <a:endParaRPr lang="en-US"/>
          </a:p>
        </p:txBody>
      </p:sp>
      <p:sp>
        <p:nvSpPr>
          <p:cNvPr id="5" name="Footer Placeholder 4">
            <a:extLst>
              <a:ext uri="{FF2B5EF4-FFF2-40B4-BE49-F238E27FC236}">
                <a16:creationId xmlns:a16="http://schemas.microsoft.com/office/drawing/2014/main" id="{BA60AB2D-98F3-CD4F-BBAF-449F1852D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9CF61-BA6C-A34F-B9A1-9EC052590633}"/>
              </a:ext>
            </a:extLst>
          </p:cNvPr>
          <p:cNvSpPr>
            <a:spLocks noGrp="1"/>
          </p:cNvSpPr>
          <p:nvPr>
            <p:ph type="sldNum" sz="quarter" idx="12"/>
          </p:nvPr>
        </p:nvSpPr>
        <p:spPr/>
        <p:txBody>
          <a:bodyPr/>
          <a:lstStyle/>
          <a:p>
            <a:fld id="{D18B515E-26D8-2249-A0C7-1460ABB6757C}" type="slidenum">
              <a:rPr lang="en-US" smtClean="0"/>
              <a:t>‹#›</a:t>
            </a:fld>
            <a:endParaRPr lang="en-US"/>
          </a:p>
        </p:txBody>
      </p:sp>
    </p:spTree>
    <p:extLst>
      <p:ext uri="{BB962C8B-B14F-4D97-AF65-F5344CB8AC3E}">
        <p14:creationId xmlns:p14="http://schemas.microsoft.com/office/powerpoint/2010/main" val="175020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9DE5-EE2D-7C4C-A355-8335047263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54232F-4171-C94C-87D8-041FA53F80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B61A28-8FF3-284A-BE30-0D5A793F33A9}"/>
              </a:ext>
            </a:extLst>
          </p:cNvPr>
          <p:cNvSpPr>
            <a:spLocks noGrp="1"/>
          </p:cNvSpPr>
          <p:nvPr>
            <p:ph type="dt" sz="half" idx="10"/>
          </p:nvPr>
        </p:nvSpPr>
        <p:spPr/>
        <p:txBody>
          <a:bodyPr/>
          <a:lstStyle/>
          <a:p>
            <a:fld id="{FC3402DA-439F-5241-A62F-E6BBEB729BFE}" type="datetimeFigureOut">
              <a:rPr lang="en-US" smtClean="0"/>
              <a:t>1/13/20</a:t>
            </a:fld>
            <a:endParaRPr lang="en-US"/>
          </a:p>
        </p:txBody>
      </p:sp>
      <p:sp>
        <p:nvSpPr>
          <p:cNvPr id="5" name="Footer Placeholder 4">
            <a:extLst>
              <a:ext uri="{FF2B5EF4-FFF2-40B4-BE49-F238E27FC236}">
                <a16:creationId xmlns:a16="http://schemas.microsoft.com/office/drawing/2014/main" id="{24CFAECE-E698-544A-80BE-F944F6B8B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79760-BFE6-9F45-878F-D5E6CE0D5E88}"/>
              </a:ext>
            </a:extLst>
          </p:cNvPr>
          <p:cNvSpPr>
            <a:spLocks noGrp="1"/>
          </p:cNvSpPr>
          <p:nvPr>
            <p:ph type="sldNum" sz="quarter" idx="12"/>
          </p:nvPr>
        </p:nvSpPr>
        <p:spPr/>
        <p:txBody>
          <a:bodyPr/>
          <a:lstStyle/>
          <a:p>
            <a:fld id="{D18B515E-26D8-2249-A0C7-1460ABB6757C}" type="slidenum">
              <a:rPr lang="en-US" smtClean="0"/>
              <a:t>‹#›</a:t>
            </a:fld>
            <a:endParaRPr lang="en-US"/>
          </a:p>
        </p:txBody>
      </p:sp>
    </p:spTree>
    <p:extLst>
      <p:ext uri="{BB962C8B-B14F-4D97-AF65-F5344CB8AC3E}">
        <p14:creationId xmlns:p14="http://schemas.microsoft.com/office/powerpoint/2010/main" val="283869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7685-BDDA-D94B-844C-115E4DE7D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6EED98-4116-5846-9C1D-21D9AE2F9E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C3C2CD-4530-6843-9CAA-818DF69D06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BE2AB7-A4A0-414A-8BB3-C4ED877D5F0A}"/>
              </a:ext>
            </a:extLst>
          </p:cNvPr>
          <p:cNvSpPr>
            <a:spLocks noGrp="1"/>
          </p:cNvSpPr>
          <p:nvPr>
            <p:ph type="dt" sz="half" idx="10"/>
          </p:nvPr>
        </p:nvSpPr>
        <p:spPr/>
        <p:txBody>
          <a:bodyPr/>
          <a:lstStyle/>
          <a:p>
            <a:fld id="{FC3402DA-439F-5241-A62F-E6BBEB729BFE}" type="datetimeFigureOut">
              <a:rPr lang="en-US" smtClean="0"/>
              <a:t>1/13/20</a:t>
            </a:fld>
            <a:endParaRPr lang="en-US"/>
          </a:p>
        </p:txBody>
      </p:sp>
      <p:sp>
        <p:nvSpPr>
          <p:cNvPr id="6" name="Footer Placeholder 5">
            <a:extLst>
              <a:ext uri="{FF2B5EF4-FFF2-40B4-BE49-F238E27FC236}">
                <a16:creationId xmlns:a16="http://schemas.microsoft.com/office/drawing/2014/main" id="{093C0C6F-39FE-1241-902A-921838CFB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F1F7C-2F6D-2F41-9709-55B40C744E12}"/>
              </a:ext>
            </a:extLst>
          </p:cNvPr>
          <p:cNvSpPr>
            <a:spLocks noGrp="1"/>
          </p:cNvSpPr>
          <p:nvPr>
            <p:ph type="sldNum" sz="quarter" idx="12"/>
          </p:nvPr>
        </p:nvSpPr>
        <p:spPr/>
        <p:txBody>
          <a:bodyPr/>
          <a:lstStyle/>
          <a:p>
            <a:fld id="{D18B515E-26D8-2249-A0C7-1460ABB6757C}" type="slidenum">
              <a:rPr lang="en-US" smtClean="0"/>
              <a:t>‹#›</a:t>
            </a:fld>
            <a:endParaRPr lang="en-US"/>
          </a:p>
        </p:txBody>
      </p:sp>
    </p:spTree>
    <p:extLst>
      <p:ext uri="{BB962C8B-B14F-4D97-AF65-F5344CB8AC3E}">
        <p14:creationId xmlns:p14="http://schemas.microsoft.com/office/powerpoint/2010/main" val="147803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43E4-3581-FB48-8DD7-81618F3BAD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93C997-91DC-4444-94CB-AF12B4850F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98A561-774A-3A40-B01D-CAA4AC8BA2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9C7D1D-984F-4144-9125-06953AD920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9E0E11-7C75-9046-A01F-8150BE8BAE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64775D-67C5-5547-96EF-B932B85FE75F}"/>
              </a:ext>
            </a:extLst>
          </p:cNvPr>
          <p:cNvSpPr>
            <a:spLocks noGrp="1"/>
          </p:cNvSpPr>
          <p:nvPr>
            <p:ph type="dt" sz="half" idx="10"/>
          </p:nvPr>
        </p:nvSpPr>
        <p:spPr/>
        <p:txBody>
          <a:bodyPr/>
          <a:lstStyle/>
          <a:p>
            <a:fld id="{FC3402DA-439F-5241-A62F-E6BBEB729BFE}" type="datetimeFigureOut">
              <a:rPr lang="en-US" smtClean="0"/>
              <a:t>1/13/20</a:t>
            </a:fld>
            <a:endParaRPr lang="en-US"/>
          </a:p>
        </p:txBody>
      </p:sp>
      <p:sp>
        <p:nvSpPr>
          <p:cNvPr id="8" name="Footer Placeholder 7">
            <a:extLst>
              <a:ext uri="{FF2B5EF4-FFF2-40B4-BE49-F238E27FC236}">
                <a16:creationId xmlns:a16="http://schemas.microsoft.com/office/drawing/2014/main" id="{F4156DE5-737C-0B47-A5AE-DDFE2CD261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52C835-4AE4-3F49-A298-8578662B7DE9}"/>
              </a:ext>
            </a:extLst>
          </p:cNvPr>
          <p:cNvSpPr>
            <a:spLocks noGrp="1"/>
          </p:cNvSpPr>
          <p:nvPr>
            <p:ph type="sldNum" sz="quarter" idx="12"/>
          </p:nvPr>
        </p:nvSpPr>
        <p:spPr/>
        <p:txBody>
          <a:bodyPr/>
          <a:lstStyle/>
          <a:p>
            <a:fld id="{D18B515E-26D8-2249-A0C7-1460ABB6757C}" type="slidenum">
              <a:rPr lang="en-US" smtClean="0"/>
              <a:t>‹#›</a:t>
            </a:fld>
            <a:endParaRPr lang="en-US"/>
          </a:p>
        </p:txBody>
      </p:sp>
    </p:spTree>
    <p:extLst>
      <p:ext uri="{BB962C8B-B14F-4D97-AF65-F5344CB8AC3E}">
        <p14:creationId xmlns:p14="http://schemas.microsoft.com/office/powerpoint/2010/main" val="209148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81736-B205-5240-AC61-1643EDCA9B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88D0EE-F76E-2946-877C-B9CE503E9FB6}"/>
              </a:ext>
            </a:extLst>
          </p:cNvPr>
          <p:cNvSpPr>
            <a:spLocks noGrp="1"/>
          </p:cNvSpPr>
          <p:nvPr>
            <p:ph type="dt" sz="half" idx="10"/>
          </p:nvPr>
        </p:nvSpPr>
        <p:spPr/>
        <p:txBody>
          <a:bodyPr/>
          <a:lstStyle/>
          <a:p>
            <a:fld id="{FC3402DA-439F-5241-A62F-E6BBEB729BFE}" type="datetimeFigureOut">
              <a:rPr lang="en-US" smtClean="0"/>
              <a:t>1/13/20</a:t>
            </a:fld>
            <a:endParaRPr lang="en-US"/>
          </a:p>
        </p:txBody>
      </p:sp>
      <p:sp>
        <p:nvSpPr>
          <p:cNvPr id="4" name="Footer Placeholder 3">
            <a:extLst>
              <a:ext uri="{FF2B5EF4-FFF2-40B4-BE49-F238E27FC236}">
                <a16:creationId xmlns:a16="http://schemas.microsoft.com/office/drawing/2014/main" id="{F71BC4F4-E0B3-6F4D-97A1-D111836597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9258B3-7D7A-244F-A787-A054F8A373F6}"/>
              </a:ext>
            </a:extLst>
          </p:cNvPr>
          <p:cNvSpPr>
            <a:spLocks noGrp="1"/>
          </p:cNvSpPr>
          <p:nvPr>
            <p:ph type="sldNum" sz="quarter" idx="12"/>
          </p:nvPr>
        </p:nvSpPr>
        <p:spPr/>
        <p:txBody>
          <a:bodyPr/>
          <a:lstStyle/>
          <a:p>
            <a:fld id="{D18B515E-26D8-2249-A0C7-1460ABB6757C}" type="slidenum">
              <a:rPr lang="en-US" smtClean="0"/>
              <a:t>‹#›</a:t>
            </a:fld>
            <a:endParaRPr lang="en-US"/>
          </a:p>
        </p:txBody>
      </p:sp>
    </p:spTree>
    <p:extLst>
      <p:ext uri="{BB962C8B-B14F-4D97-AF65-F5344CB8AC3E}">
        <p14:creationId xmlns:p14="http://schemas.microsoft.com/office/powerpoint/2010/main" val="319737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6DF2A9-4A60-B044-915F-33E46D152E0C}"/>
              </a:ext>
            </a:extLst>
          </p:cNvPr>
          <p:cNvSpPr>
            <a:spLocks noGrp="1"/>
          </p:cNvSpPr>
          <p:nvPr>
            <p:ph type="dt" sz="half" idx="10"/>
          </p:nvPr>
        </p:nvSpPr>
        <p:spPr/>
        <p:txBody>
          <a:bodyPr/>
          <a:lstStyle/>
          <a:p>
            <a:fld id="{FC3402DA-439F-5241-A62F-E6BBEB729BFE}" type="datetimeFigureOut">
              <a:rPr lang="en-US" smtClean="0"/>
              <a:t>1/13/20</a:t>
            </a:fld>
            <a:endParaRPr lang="en-US"/>
          </a:p>
        </p:txBody>
      </p:sp>
      <p:sp>
        <p:nvSpPr>
          <p:cNvPr id="3" name="Footer Placeholder 2">
            <a:extLst>
              <a:ext uri="{FF2B5EF4-FFF2-40B4-BE49-F238E27FC236}">
                <a16:creationId xmlns:a16="http://schemas.microsoft.com/office/drawing/2014/main" id="{6B3D402C-2D9E-AE4F-8A2B-034A54F308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EC6092-DCB2-7041-9B5F-DB073F899C19}"/>
              </a:ext>
            </a:extLst>
          </p:cNvPr>
          <p:cNvSpPr>
            <a:spLocks noGrp="1"/>
          </p:cNvSpPr>
          <p:nvPr>
            <p:ph type="sldNum" sz="quarter" idx="12"/>
          </p:nvPr>
        </p:nvSpPr>
        <p:spPr/>
        <p:txBody>
          <a:bodyPr/>
          <a:lstStyle/>
          <a:p>
            <a:fld id="{D18B515E-26D8-2249-A0C7-1460ABB6757C}" type="slidenum">
              <a:rPr lang="en-US" smtClean="0"/>
              <a:t>‹#›</a:t>
            </a:fld>
            <a:endParaRPr lang="en-US"/>
          </a:p>
        </p:txBody>
      </p:sp>
    </p:spTree>
    <p:extLst>
      <p:ext uri="{BB962C8B-B14F-4D97-AF65-F5344CB8AC3E}">
        <p14:creationId xmlns:p14="http://schemas.microsoft.com/office/powerpoint/2010/main" val="184480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3BD5-E72D-5E43-A135-F1EE907C3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48540C-1DC0-7143-BBE5-1D5E8D5DF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C1C892-87C5-924A-8B75-1EFDEEFC8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30E6F-4F66-9544-B6B2-6A7EA664D70F}"/>
              </a:ext>
            </a:extLst>
          </p:cNvPr>
          <p:cNvSpPr>
            <a:spLocks noGrp="1"/>
          </p:cNvSpPr>
          <p:nvPr>
            <p:ph type="dt" sz="half" idx="10"/>
          </p:nvPr>
        </p:nvSpPr>
        <p:spPr/>
        <p:txBody>
          <a:bodyPr/>
          <a:lstStyle/>
          <a:p>
            <a:fld id="{FC3402DA-439F-5241-A62F-E6BBEB729BFE}" type="datetimeFigureOut">
              <a:rPr lang="en-US" smtClean="0"/>
              <a:t>1/13/20</a:t>
            </a:fld>
            <a:endParaRPr lang="en-US"/>
          </a:p>
        </p:txBody>
      </p:sp>
      <p:sp>
        <p:nvSpPr>
          <p:cNvPr id="6" name="Footer Placeholder 5">
            <a:extLst>
              <a:ext uri="{FF2B5EF4-FFF2-40B4-BE49-F238E27FC236}">
                <a16:creationId xmlns:a16="http://schemas.microsoft.com/office/drawing/2014/main" id="{C562D85C-B4CB-864D-BB58-855400923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2C3E9-3344-3043-A5A4-1ACD8BCF848E}"/>
              </a:ext>
            </a:extLst>
          </p:cNvPr>
          <p:cNvSpPr>
            <a:spLocks noGrp="1"/>
          </p:cNvSpPr>
          <p:nvPr>
            <p:ph type="sldNum" sz="quarter" idx="12"/>
          </p:nvPr>
        </p:nvSpPr>
        <p:spPr/>
        <p:txBody>
          <a:bodyPr/>
          <a:lstStyle/>
          <a:p>
            <a:fld id="{D18B515E-26D8-2249-A0C7-1460ABB6757C}" type="slidenum">
              <a:rPr lang="en-US" smtClean="0"/>
              <a:t>‹#›</a:t>
            </a:fld>
            <a:endParaRPr lang="en-US"/>
          </a:p>
        </p:txBody>
      </p:sp>
    </p:spTree>
    <p:extLst>
      <p:ext uri="{BB962C8B-B14F-4D97-AF65-F5344CB8AC3E}">
        <p14:creationId xmlns:p14="http://schemas.microsoft.com/office/powerpoint/2010/main" val="360723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B1B3-6453-F446-A3DC-29EF8B90C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E013BC-49A7-BC4D-9321-3797F3EFCE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7B9EF5-215C-D347-B3F3-2088E7EF3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C77153-468F-5344-B4CF-F2BB0D73F380}"/>
              </a:ext>
            </a:extLst>
          </p:cNvPr>
          <p:cNvSpPr>
            <a:spLocks noGrp="1"/>
          </p:cNvSpPr>
          <p:nvPr>
            <p:ph type="dt" sz="half" idx="10"/>
          </p:nvPr>
        </p:nvSpPr>
        <p:spPr/>
        <p:txBody>
          <a:bodyPr/>
          <a:lstStyle/>
          <a:p>
            <a:fld id="{FC3402DA-439F-5241-A62F-E6BBEB729BFE}" type="datetimeFigureOut">
              <a:rPr lang="en-US" smtClean="0"/>
              <a:t>1/13/20</a:t>
            </a:fld>
            <a:endParaRPr lang="en-US"/>
          </a:p>
        </p:txBody>
      </p:sp>
      <p:sp>
        <p:nvSpPr>
          <p:cNvPr id="6" name="Footer Placeholder 5">
            <a:extLst>
              <a:ext uri="{FF2B5EF4-FFF2-40B4-BE49-F238E27FC236}">
                <a16:creationId xmlns:a16="http://schemas.microsoft.com/office/drawing/2014/main" id="{23918D19-8585-CC45-BF96-12AC1C88C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C04186-B8FD-0447-870E-742AEE88A468}"/>
              </a:ext>
            </a:extLst>
          </p:cNvPr>
          <p:cNvSpPr>
            <a:spLocks noGrp="1"/>
          </p:cNvSpPr>
          <p:nvPr>
            <p:ph type="sldNum" sz="quarter" idx="12"/>
          </p:nvPr>
        </p:nvSpPr>
        <p:spPr/>
        <p:txBody>
          <a:bodyPr/>
          <a:lstStyle/>
          <a:p>
            <a:fld id="{D18B515E-26D8-2249-A0C7-1460ABB6757C}" type="slidenum">
              <a:rPr lang="en-US" smtClean="0"/>
              <a:t>‹#›</a:t>
            </a:fld>
            <a:endParaRPr lang="en-US"/>
          </a:p>
        </p:txBody>
      </p:sp>
    </p:spTree>
    <p:extLst>
      <p:ext uri="{BB962C8B-B14F-4D97-AF65-F5344CB8AC3E}">
        <p14:creationId xmlns:p14="http://schemas.microsoft.com/office/powerpoint/2010/main" val="876509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319215-D235-BB4C-AB44-FEF9CB78E2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4C8BAA-3D2D-4148-A75C-D99C5717E4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7341D-58F4-6D4C-A276-697190E165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402DA-439F-5241-A62F-E6BBEB729BFE}" type="datetimeFigureOut">
              <a:rPr lang="en-US" smtClean="0"/>
              <a:t>1/13/20</a:t>
            </a:fld>
            <a:endParaRPr lang="en-US"/>
          </a:p>
        </p:txBody>
      </p:sp>
      <p:sp>
        <p:nvSpPr>
          <p:cNvPr id="5" name="Footer Placeholder 4">
            <a:extLst>
              <a:ext uri="{FF2B5EF4-FFF2-40B4-BE49-F238E27FC236}">
                <a16:creationId xmlns:a16="http://schemas.microsoft.com/office/drawing/2014/main" id="{6E288E4B-655A-7E48-909A-8DB0B13769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42454C-15CE-4341-BAC1-E71E5C5B62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8B515E-26D8-2249-A0C7-1460ABB6757C}" type="slidenum">
              <a:rPr lang="en-US" smtClean="0"/>
              <a:t>‹#›</a:t>
            </a:fld>
            <a:endParaRPr lang="en-US"/>
          </a:p>
        </p:txBody>
      </p:sp>
    </p:spTree>
    <p:extLst>
      <p:ext uri="{BB962C8B-B14F-4D97-AF65-F5344CB8AC3E}">
        <p14:creationId xmlns:p14="http://schemas.microsoft.com/office/powerpoint/2010/main" val="46848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giodev11/usstates-dataset#state-population.csv" TargetMode="External"/><Relationship Id="rId2" Type="http://schemas.openxmlformats.org/officeDocument/2006/relationships/hyperlink" Target="https://www.factmonster.com/us/postal-information/state-abbreviations-and-state-postal-cod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2F87CF-0BEE-E14D-A425-68352B33A6F8}"/>
              </a:ext>
            </a:extLst>
          </p:cNvPr>
          <p:cNvSpPr>
            <a:spLocks noGrp="1"/>
          </p:cNvSpPr>
          <p:nvPr>
            <p:ph type="ctrTitle"/>
          </p:nvPr>
        </p:nvSpPr>
        <p:spPr/>
        <p:txBody>
          <a:bodyPr/>
          <a:lstStyle/>
          <a:p>
            <a:r>
              <a:rPr lang="en-US" dirty="0"/>
              <a:t>Module 1 Project Report</a:t>
            </a:r>
          </a:p>
        </p:txBody>
      </p:sp>
      <p:sp>
        <p:nvSpPr>
          <p:cNvPr id="5" name="Subtitle 4">
            <a:extLst>
              <a:ext uri="{FF2B5EF4-FFF2-40B4-BE49-F238E27FC236}">
                <a16:creationId xmlns:a16="http://schemas.microsoft.com/office/drawing/2014/main" id="{1B7FCA94-1511-734F-91EB-917BBA924081}"/>
              </a:ext>
            </a:extLst>
          </p:cNvPr>
          <p:cNvSpPr>
            <a:spLocks noGrp="1"/>
          </p:cNvSpPr>
          <p:nvPr>
            <p:ph type="subTitle" idx="1"/>
          </p:nvPr>
        </p:nvSpPr>
        <p:spPr/>
        <p:txBody>
          <a:bodyPr/>
          <a:lstStyle/>
          <a:p>
            <a:r>
              <a:rPr lang="en-US" dirty="0"/>
              <a:t>ALY 6010 </a:t>
            </a:r>
            <a:r>
              <a:rPr lang="en-US" dirty="0" err="1"/>
              <a:t>ProbTheory</a:t>
            </a:r>
            <a:r>
              <a:rPr lang="en-US" dirty="0"/>
              <a:t> and Intro Stats</a:t>
            </a:r>
          </a:p>
          <a:p>
            <a:r>
              <a:rPr lang="en-US" dirty="0"/>
              <a:t>SEC 03  CRN 20698</a:t>
            </a:r>
          </a:p>
          <a:p>
            <a:r>
              <a:rPr lang="en-US" dirty="0"/>
              <a:t>Dr. Dee </a:t>
            </a:r>
            <a:r>
              <a:rPr lang="en-US" dirty="0" err="1"/>
              <a:t>Chiluiza</a:t>
            </a:r>
            <a:r>
              <a:rPr lang="en-US" dirty="0"/>
              <a:t>, PhD</a:t>
            </a:r>
          </a:p>
        </p:txBody>
      </p:sp>
      <p:pic>
        <p:nvPicPr>
          <p:cNvPr id="9" name="Picture 8">
            <a:extLst>
              <a:ext uri="{FF2B5EF4-FFF2-40B4-BE49-F238E27FC236}">
                <a16:creationId xmlns:a16="http://schemas.microsoft.com/office/drawing/2014/main" id="{94696CF0-9B94-0F47-9EC8-887D50189C1A}"/>
              </a:ext>
            </a:extLst>
          </p:cNvPr>
          <p:cNvPicPr>
            <a:picLocks noChangeAspect="1"/>
          </p:cNvPicPr>
          <p:nvPr/>
        </p:nvPicPr>
        <p:blipFill>
          <a:blip r:embed="rId2"/>
          <a:stretch>
            <a:fillRect/>
          </a:stretch>
        </p:blipFill>
        <p:spPr>
          <a:xfrm>
            <a:off x="0" y="-847639"/>
            <a:ext cx="5842000" cy="3289300"/>
          </a:xfrm>
          <a:prstGeom prst="rect">
            <a:avLst/>
          </a:prstGeom>
        </p:spPr>
      </p:pic>
      <p:sp>
        <p:nvSpPr>
          <p:cNvPr id="10" name="Subtitle 2">
            <a:extLst>
              <a:ext uri="{FF2B5EF4-FFF2-40B4-BE49-F238E27FC236}">
                <a16:creationId xmlns:a16="http://schemas.microsoft.com/office/drawing/2014/main" id="{1855F009-40D3-A541-9CF4-15F0D0CA1FE2}"/>
              </a:ext>
            </a:extLst>
          </p:cNvPr>
          <p:cNvSpPr txBox="1">
            <a:spLocks/>
          </p:cNvSpPr>
          <p:nvPr/>
        </p:nvSpPr>
        <p:spPr>
          <a:xfrm>
            <a:off x="9333471" y="5349875"/>
            <a:ext cx="3122140" cy="9111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err="1"/>
              <a:t>Dhruvin</a:t>
            </a:r>
            <a:r>
              <a:rPr lang="en-US" sz="2000" dirty="0"/>
              <a:t> Rakesh Shah</a:t>
            </a:r>
          </a:p>
          <a:p>
            <a:pPr algn="l"/>
            <a:r>
              <a:rPr lang="en-US" sz="2000" dirty="0"/>
              <a:t>NUID: 001087062</a:t>
            </a:r>
          </a:p>
        </p:txBody>
      </p:sp>
    </p:spTree>
    <p:extLst>
      <p:ext uri="{BB962C8B-B14F-4D97-AF65-F5344CB8AC3E}">
        <p14:creationId xmlns:p14="http://schemas.microsoft.com/office/powerpoint/2010/main" val="139311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D9DA-D3AD-6C4E-996B-5780E1D052CB}"/>
              </a:ext>
            </a:extLst>
          </p:cNvPr>
          <p:cNvSpPr>
            <a:spLocks noGrp="1"/>
          </p:cNvSpPr>
          <p:nvPr>
            <p:ph type="title"/>
          </p:nvPr>
        </p:nvSpPr>
        <p:spPr>
          <a:xfrm>
            <a:off x="804673" y="1445494"/>
            <a:ext cx="3616856" cy="4376572"/>
          </a:xfrm>
        </p:spPr>
        <p:txBody>
          <a:bodyPr anchor="ctr">
            <a:normAutofit/>
          </a:bodyPr>
          <a:lstStyle/>
          <a:p>
            <a:r>
              <a:rPr lang="en-US" sz="4800" dirty="0"/>
              <a:t>References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80E40D-3255-8247-AC31-5857CE583AF2}"/>
              </a:ext>
            </a:extLst>
          </p:cNvPr>
          <p:cNvSpPr>
            <a:spLocks noGrp="1"/>
          </p:cNvSpPr>
          <p:nvPr>
            <p:ph idx="1"/>
          </p:nvPr>
        </p:nvSpPr>
        <p:spPr>
          <a:xfrm>
            <a:off x="6096000" y="1399032"/>
            <a:ext cx="5501834" cy="4471416"/>
          </a:xfrm>
        </p:spPr>
        <p:txBody>
          <a:bodyPr anchor="ctr">
            <a:normAutofit/>
          </a:bodyPr>
          <a:lstStyle/>
          <a:p>
            <a:r>
              <a:rPr lang="en-US" sz="2200" dirty="0">
                <a:solidFill>
                  <a:schemeClr val="bg1"/>
                </a:solidFill>
              </a:rPr>
              <a:t>Natural Change region Dataset: </a:t>
            </a:r>
            <a:r>
              <a:rPr lang="en-US" sz="2200" dirty="0">
                <a:solidFill>
                  <a:schemeClr val="bg1"/>
                </a:solidFill>
                <a:hlinkClick r:id="rId2"/>
              </a:rPr>
              <a:t>https://www.factmonster.com/us/postal-information/state-abbreviations-and-state-postal-codes</a:t>
            </a:r>
            <a:r>
              <a:rPr lang="en-US" sz="2200" dirty="0">
                <a:solidFill>
                  <a:schemeClr val="bg1"/>
                </a:solidFill>
              </a:rPr>
              <a:t> </a:t>
            </a:r>
          </a:p>
          <a:p>
            <a:r>
              <a:rPr lang="en-US" sz="2200" dirty="0">
                <a:solidFill>
                  <a:schemeClr val="bg1"/>
                </a:solidFill>
              </a:rPr>
              <a:t>Population Area Dataset: </a:t>
            </a:r>
            <a:r>
              <a:rPr lang="en-US" sz="2200" dirty="0">
                <a:solidFill>
                  <a:schemeClr val="bg1"/>
                </a:solidFill>
                <a:hlinkClick r:id="rId3"/>
              </a:rPr>
              <a:t>https://www.kaggle.com/giodev11/usstates-dataset#state-population.csv</a:t>
            </a:r>
            <a:endParaRPr lang="en-US" sz="2200" dirty="0">
              <a:solidFill>
                <a:schemeClr val="bg1"/>
              </a:solidFill>
            </a:endParaRPr>
          </a:p>
          <a:p>
            <a:endParaRPr lang="en-US" sz="2200" dirty="0">
              <a:solidFill>
                <a:schemeClr val="bg1"/>
              </a:solidFill>
            </a:endParaRPr>
          </a:p>
        </p:txBody>
      </p:sp>
    </p:spTree>
    <p:extLst>
      <p:ext uri="{BB962C8B-B14F-4D97-AF65-F5344CB8AC3E}">
        <p14:creationId xmlns:p14="http://schemas.microsoft.com/office/powerpoint/2010/main" val="41477545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C37E-5307-664C-8814-8D43C4853A99}"/>
              </a:ext>
            </a:extLst>
          </p:cNvPr>
          <p:cNvSpPr>
            <a:spLocks noGrp="1"/>
          </p:cNvSpPr>
          <p:nvPr>
            <p:ph type="title"/>
          </p:nvPr>
        </p:nvSpPr>
        <p:spPr>
          <a:xfrm>
            <a:off x="804673" y="1445494"/>
            <a:ext cx="3616856" cy="4376572"/>
          </a:xfrm>
        </p:spPr>
        <p:txBody>
          <a:bodyPr anchor="ctr">
            <a:normAutofit/>
          </a:bodyPr>
          <a:lstStyle/>
          <a:p>
            <a:r>
              <a:rPr lang="en-US" sz="4800"/>
              <a:t>Introduction</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9EDAD3-2CC7-3042-ACAC-E997C4D8FF2B}"/>
              </a:ext>
            </a:extLst>
          </p:cNvPr>
          <p:cNvSpPr>
            <a:spLocks noGrp="1"/>
          </p:cNvSpPr>
          <p:nvPr>
            <p:ph idx="1"/>
          </p:nvPr>
        </p:nvSpPr>
        <p:spPr>
          <a:xfrm>
            <a:off x="6096000" y="1399032"/>
            <a:ext cx="5501834" cy="4471416"/>
          </a:xfrm>
        </p:spPr>
        <p:txBody>
          <a:bodyPr anchor="ctr">
            <a:normAutofit/>
          </a:bodyPr>
          <a:lstStyle/>
          <a:p>
            <a:pPr marL="0" indent="0" algn="just">
              <a:buNone/>
            </a:pPr>
            <a:r>
              <a:rPr lang="en-US" sz="2200" dirty="0">
                <a:solidFill>
                  <a:schemeClr val="bg1"/>
                </a:solidFill>
              </a:rPr>
              <a:t>The project aims at analyzing various components of 2017 US County Migration and Population Dataset. Using various statistical method, the data needs to be process, analyze and represented visually using Pareto Chart, Histogram, Box plot, Scatter plot and Line Graph.</a:t>
            </a:r>
          </a:p>
        </p:txBody>
      </p:sp>
    </p:spTree>
    <p:extLst>
      <p:ext uri="{BB962C8B-B14F-4D97-AF65-F5344CB8AC3E}">
        <p14:creationId xmlns:p14="http://schemas.microsoft.com/office/powerpoint/2010/main" val="40336016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941B56-0D80-6149-BCC3-1F96322F804F}"/>
              </a:ext>
            </a:extLst>
          </p:cNvPr>
          <p:cNvSpPr>
            <a:spLocks noGrp="1"/>
          </p:cNvSpPr>
          <p:nvPr>
            <p:ph type="title"/>
          </p:nvPr>
        </p:nvSpPr>
        <p:spPr>
          <a:xfrm>
            <a:off x="5297762" y="1053711"/>
            <a:ext cx="5638994" cy="1424446"/>
          </a:xfrm>
        </p:spPr>
        <p:txBody>
          <a:bodyPr>
            <a:normAutofit/>
          </a:bodyPr>
          <a:lstStyle/>
          <a:p>
            <a:r>
              <a:rPr lang="en-US" sz="3100">
                <a:solidFill>
                  <a:srgbClr val="FFFFFF"/>
                </a:solidFill>
              </a:rPr>
              <a:t>Pareto Chart for 20 Most Populated States in United States</a:t>
            </a:r>
          </a:p>
        </p:txBody>
      </p:sp>
      <p:pic>
        <p:nvPicPr>
          <p:cNvPr id="7" name="Picture 6" descr="A screenshot of a cell phone&#10;&#10;Description automatically generated">
            <a:extLst>
              <a:ext uri="{FF2B5EF4-FFF2-40B4-BE49-F238E27FC236}">
                <a16:creationId xmlns:a16="http://schemas.microsoft.com/office/drawing/2014/main" id="{C688F0E7-7762-694A-AC59-4C85214CC241}"/>
              </a:ext>
            </a:extLst>
          </p:cNvPr>
          <p:cNvPicPr>
            <a:picLocks noChangeAspect="1"/>
          </p:cNvPicPr>
          <p:nvPr/>
        </p:nvPicPr>
        <p:blipFill>
          <a:blip r:embed="rId2"/>
          <a:stretch>
            <a:fillRect/>
          </a:stretch>
        </p:blipFill>
        <p:spPr>
          <a:xfrm>
            <a:off x="1147051" y="3210157"/>
            <a:ext cx="1791020" cy="3427791"/>
          </a:xfrm>
          <a:prstGeom prst="rect">
            <a:avLst/>
          </a:prstGeom>
        </p:spPr>
      </p:pic>
      <p:cxnSp>
        <p:nvCxnSpPr>
          <p:cNvPr id="21" name="Straight Connector 20">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AAC7A10-8AF8-D84E-A284-68DCCB9432EC}"/>
              </a:ext>
            </a:extLst>
          </p:cNvPr>
          <p:cNvPicPr>
            <a:picLocks noChangeAspect="1"/>
          </p:cNvPicPr>
          <p:nvPr/>
        </p:nvPicPr>
        <p:blipFill rotWithShape="1">
          <a:blip r:embed="rId3"/>
          <a:srcRect r="3350" b="-2"/>
          <a:stretch/>
        </p:blipFill>
        <p:spPr>
          <a:xfrm>
            <a:off x="96293" y="378762"/>
            <a:ext cx="4449809" cy="3050238"/>
          </a:xfrm>
          <a:prstGeom prst="rect">
            <a:avLst/>
          </a:prstGeom>
        </p:spPr>
      </p:pic>
      <p:sp>
        <p:nvSpPr>
          <p:cNvPr id="9" name="Content Placeholder 8">
            <a:extLst>
              <a:ext uri="{FF2B5EF4-FFF2-40B4-BE49-F238E27FC236}">
                <a16:creationId xmlns:a16="http://schemas.microsoft.com/office/drawing/2014/main" id="{AB8EC292-2B6D-41B0-B953-32C2F76E18D6}"/>
              </a:ext>
            </a:extLst>
          </p:cNvPr>
          <p:cNvSpPr>
            <a:spLocks noGrp="1"/>
          </p:cNvSpPr>
          <p:nvPr>
            <p:ph idx="1"/>
          </p:nvPr>
        </p:nvSpPr>
        <p:spPr>
          <a:xfrm>
            <a:off x="5297762" y="2799889"/>
            <a:ext cx="5747187" cy="2987543"/>
          </a:xfrm>
        </p:spPr>
        <p:txBody>
          <a:bodyPr anchor="t">
            <a:normAutofit fontScale="85000" lnSpcReduction="20000"/>
          </a:bodyPr>
          <a:lstStyle/>
          <a:p>
            <a:r>
              <a:rPr lang="en-US" sz="2400" dirty="0">
                <a:solidFill>
                  <a:srgbClr val="FFFFFF"/>
                </a:solidFill>
              </a:rPr>
              <a:t>Pareto chart is combination of bar and line graph and helps to determine the value along with cumulative frequency.</a:t>
            </a:r>
          </a:p>
          <a:p>
            <a:r>
              <a:rPr lang="en-US" sz="2400" dirty="0">
                <a:solidFill>
                  <a:srgbClr val="FFFFFF"/>
                </a:solidFill>
              </a:rPr>
              <a:t>Each bar here represents the population in the states.</a:t>
            </a:r>
          </a:p>
          <a:p>
            <a:r>
              <a:rPr lang="en-US" sz="2400" dirty="0">
                <a:solidFill>
                  <a:srgbClr val="FFFFFF"/>
                </a:solidFill>
              </a:rPr>
              <a:t>Line represents the Cumulative Frequency of population.</a:t>
            </a:r>
          </a:p>
          <a:p>
            <a:r>
              <a:rPr lang="en-US" sz="2400" dirty="0">
                <a:solidFill>
                  <a:srgbClr val="FFFFFF"/>
                </a:solidFill>
              </a:rPr>
              <a:t>The table shows the top 20 most populated county of the States of US.</a:t>
            </a:r>
          </a:p>
          <a:p>
            <a:r>
              <a:rPr lang="en-US" sz="2400" dirty="0">
                <a:solidFill>
                  <a:srgbClr val="FFFFFF"/>
                </a:solidFill>
              </a:rPr>
              <a:t>Decreasing order of Population along with county easily convey the stats of population.</a:t>
            </a:r>
          </a:p>
        </p:txBody>
      </p:sp>
    </p:spTree>
    <p:extLst>
      <p:ext uri="{BB962C8B-B14F-4D97-AF65-F5344CB8AC3E}">
        <p14:creationId xmlns:p14="http://schemas.microsoft.com/office/powerpoint/2010/main" val="2931832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67711-1F37-3F4F-867B-09FF233F55D4}"/>
              </a:ext>
            </a:extLst>
          </p:cNvPr>
          <p:cNvSpPr>
            <a:spLocks noGrp="1"/>
          </p:cNvSpPr>
          <p:nvPr>
            <p:ph type="title"/>
          </p:nvPr>
        </p:nvSpPr>
        <p:spPr>
          <a:xfrm>
            <a:off x="5297762" y="1053711"/>
            <a:ext cx="5638994" cy="1424446"/>
          </a:xfrm>
        </p:spPr>
        <p:txBody>
          <a:bodyPr>
            <a:normAutofit/>
          </a:bodyPr>
          <a:lstStyle/>
          <a:p>
            <a:r>
              <a:rPr lang="en-US">
                <a:solidFill>
                  <a:srgbClr val="FFFFFF"/>
                </a:solidFill>
              </a:rPr>
              <a:t>HISTOGRAM</a:t>
            </a:r>
          </a:p>
        </p:txBody>
      </p:sp>
      <p:pic>
        <p:nvPicPr>
          <p:cNvPr id="5" name="Content Placeholder 4" descr="A screenshot of a cell phone&#10;&#10;Description automatically generated">
            <a:extLst>
              <a:ext uri="{FF2B5EF4-FFF2-40B4-BE49-F238E27FC236}">
                <a16:creationId xmlns:a16="http://schemas.microsoft.com/office/drawing/2014/main" id="{E2F98C12-BE2F-1A48-94D3-7E8DE59620D0}"/>
              </a:ext>
            </a:extLst>
          </p:cNvPr>
          <p:cNvPicPr>
            <a:picLocks noChangeAspect="1"/>
          </p:cNvPicPr>
          <p:nvPr/>
        </p:nvPicPr>
        <p:blipFill>
          <a:blip r:embed="rId2"/>
          <a:stretch>
            <a:fillRect/>
          </a:stretch>
        </p:blipFill>
        <p:spPr>
          <a:xfrm>
            <a:off x="253506" y="609541"/>
            <a:ext cx="4086174" cy="2819459"/>
          </a:xfrm>
          <a:prstGeom prst="rect">
            <a:avLst/>
          </a:prstGeom>
        </p:spPr>
      </p:pic>
      <p:cxnSp>
        <p:nvCxnSpPr>
          <p:cNvPr id="20" name="Straight Connector 19">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fence&#10;&#10;Description automatically generated">
            <a:extLst>
              <a:ext uri="{FF2B5EF4-FFF2-40B4-BE49-F238E27FC236}">
                <a16:creationId xmlns:a16="http://schemas.microsoft.com/office/drawing/2014/main" id="{C0F0A8FB-DAB5-5E4A-A655-2C8ADC869D77}"/>
              </a:ext>
            </a:extLst>
          </p:cNvPr>
          <p:cNvPicPr>
            <a:picLocks noChangeAspect="1"/>
          </p:cNvPicPr>
          <p:nvPr/>
        </p:nvPicPr>
        <p:blipFill>
          <a:blip r:embed="rId3"/>
          <a:stretch>
            <a:fillRect/>
          </a:stretch>
        </p:blipFill>
        <p:spPr>
          <a:xfrm>
            <a:off x="253505" y="3740893"/>
            <a:ext cx="4086173" cy="2656012"/>
          </a:xfrm>
          <a:prstGeom prst="rect">
            <a:avLst/>
          </a:prstGeom>
        </p:spPr>
      </p:pic>
      <p:sp>
        <p:nvSpPr>
          <p:cNvPr id="13" name="Content Placeholder 12">
            <a:extLst>
              <a:ext uri="{FF2B5EF4-FFF2-40B4-BE49-F238E27FC236}">
                <a16:creationId xmlns:a16="http://schemas.microsoft.com/office/drawing/2014/main" id="{190B5E37-9878-4A92-A44B-A978F8AB0956}"/>
              </a:ext>
            </a:extLst>
          </p:cNvPr>
          <p:cNvSpPr>
            <a:spLocks noGrp="1"/>
          </p:cNvSpPr>
          <p:nvPr>
            <p:ph idx="1"/>
          </p:nvPr>
        </p:nvSpPr>
        <p:spPr>
          <a:xfrm>
            <a:off x="5297762" y="2799889"/>
            <a:ext cx="5747187" cy="2987543"/>
          </a:xfrm>
        </p:spPr>
        <p:txBody>
          <a:bodyPr anchor="t">
            <a:normAutofit/>
          </a:bodyPr>
          <a:lstStyle/>
          <a:p>
            <a:pPr algn="just"/>
            <a:r>
              <a:rPr lang="en-US" sz="2400" dirty="0">
                <a:solidFill>
                  <a:srgbClr val="FFFFFF"/>
                </a:solidFill>
              </a:rPr>
              <a:t>The bars of the Histogram States the frequency or the repetition of a value (State).</a:t>
            </a:r>
          </a:p>
          <a:p>
            <a:pPr algn="just"/>
            <a:r>
              <a:rPr lang="en-US" sz="2400" dirty="0">
                <a:solidFill>
                  <a:srgbClr val="FFFFFF"/>
                </a:solidFill>
              </a:rPr>
              <a:t>It even determines the shape and spread of the continuous sample data.</a:t>
            </a:r>
          </a:p>
          <a:p>
            <a:pPr algn="just"/>
            <a:r>
              <a:rPr lang="en-US" sz="2400" dirty="0">
                <a:solidFill>
                  <a:srgbClr val="FFFFFF"/>
                </a:solidFill>
              </a:rPr>
              <a:t>The graph here shows the Migration Rate Frequency and Cumulative Frequency of US States</a:t>
            </a:r>
          </a:p>
        </p:txBody>
      </p:sp>
    </p:spTree>
    <p:extLst>
      <p:ext uri="{BB962C8B-B14F-4D97-AF65-F5344CB8AC3E}">
        <p14:creationId xmlns:p14="http://schemas.microsoft.com/office/powerpoint/2010/main" val="233343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B338-A5FF-C64C-8704-B93562B7AC8A}"/>
              </a:ext>
            </a:extLst>
          </p:cNvPr>
          <p:cNvSpPr>
            <a:spLocks noGrp="1"/>
          </p:cNvSpPr>
          <p:nvPr>
            <p:ph type="title"/>
          </p:nvPr>
        </p:nvSpPr>
        <p:spPr/>
        <p:txBody>
          <a:bodyPr/>
          <a:lstStyle/>
          <a:p>
            <a:r>
              <a:rPr lang="en-US"/>
              <a:t>Descriptive Statistics for Natural Change in East and West Coast</a:t>
            </a:r>
            <a:endParaRPr lang="en-US" dirty="0"/>
          </a:p>
        </p:txBody>
      </p:sp>
      <p:pic>
        <p:nvPicPr>
          <p:cNvPr id="7" name="Content Placeholder 6" descr="A screenshot of a cell phone&#10;&#10;Description automatically generated">
            <a:extLst>
              <a:ext uri="{FF2B5EF4-FFF2-40B4-BE49-F238E27FC236}">
                <a16:creationId xmlns:a16="http://schemas.microsoft.com/office/drawing/2014/main" id="{CBBB3FBC-1DBF-1D43-A165-AAB2E1776E64}"/>
              </a:ext>
            </a:extLst>
          </p:cNvPr>
          <p:cNvPicPr>
            <a:picLocks noGrp="1" noChangeAspect="1"/>
          </p:cNvPicPr>
          <p:nvPr>
            <p:ph sz="half" idx="1"/>
          </p:nvPr>
        </p:nvPicPr>
        <p:blipFill>
          <a:blip r:embed="rId2"/>
          <a:stretch>
            <a:fillRect/>
          </a:stretch>
        </p:blipFill>
        <p:spPr>
          <a:xfrm>
            <a:off x="1119012" y="2103436"/>
            <a:ext cx="9615783" cy="1325564"/>
          </a:xfrm>
        </p:spPr>
      </p:pic>
      <p:sp>
        <p:nvSpPr>
          <p:cNvPr id="8" name="Content Placeholder 7">
            <a:extLst>
              <a:ext uri="{FF2B5EF4-FFF2-40B4-BE49-F238E27FC236}">
                <a16:creationId xmlns:a16="http://schemas.microsoft.com/office/drawing/2014/main" id="{02C57738-2D82-C54B-AD89-63B92EEEEFBC}"/>
              </a:ext>
            </a:extLst>
          </p:cNvPr>
          <p:cNvSpPr>
            <a:spLocks noGrp="1"/>
          </p:cNvSpPr>
          <p:nvPr>
            <p:ph sz="half" idx="2"/>
          </p:nvPr>
        </p:nvSpPr>
        <p:spPr>
          <a:xfrm>
            <a:off x="1288112" y="3843620"/>
            <a:ext cx="9615773" cy="2846540"/>
          </a:xfrm>
        </p:spPr>
        <p:txBody>
          <a:bodyPr>
            <a:normAutofit/>
          </a:bodyPr>
          <a:lstStyle/>
          <a:p>
            <a:pPr algn="just"/>
            <a:r>
              <a:rPr lang="en-US" sz="1800" dirty="0"/>
              <a:t>Vast difference is observed in the mean and median (Central Tendency) of the data.</a:t>
            </a:r>
          </a:p>
          <a:p>
            <a:pPr algn="just"/>
            <a:r>
              <a:rPr lang="en-US" sz="1800" dirty="0"/>
              <a:t>Moreover it is observed that West Coast Natural change is 4 to 5 times much deviated than East Coast.</a:t>
            </a:r>
          </a:p>
          <a:p>
            <a:pPr algn="just"/>
            <a:r>
              <a:rPr lang="en-US" sz="1800" dirty="0"/>
              <a:t>Skewness determines the deformity in the symmetrical curve. So, it is observed that West Coast Natural Change curve is more distorted than East Natural Change curve.</a:t>
            </a:r>
          </a:p>
          <a:p>
            <a:pPr algn="just"/>
            <a:r>
              <a:rPr lang="en-US" sz="1800" dirty="0"/>
              <a:t>From the kurtosis it is clear that West Coast Natural Change curve is far more sharper than East Coast.</a:t>
            </a:r>
          </a:p>
          <a:p>
            <a:pPr algn="just"/>
            <a:endParaRPr lang="en-US" sz="1800" dirty="0"/>
          </a:p>
          <a:p>
            <a:pPr algn="just"/>
            <a:endParaRPr lang="en-US" sz="1800" dirty="0"/>
          </a:p>
        </p:txBody>
      </p:sp>
    </p:spTree>
    <p:extLst>
      <p:ext uri="{BB962C8B-B14F-4D97-AF65-F5344CB8AC3E}">
        <p14:creationId xmlns:p14="http://schemas.microsoft.com/office/powerpoint/2010/main" val="277123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A8FF21-99BD-F749-B08E-0756126DBE8C}"/>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BOX PLOT</a:t>
            </a:r>
          </a:p>
        </p:txBody>
      </p:sp>
      <p:sp>
        <p:nvSpPr>
          <p:cNvPr id="9" name="Content Placeholder 8">
            <a:extLst>
              <a:ext uri="{FF2B5EF4-FFF2-40B4-BE49-F238E27FC236}">
                <a16:creationId xmlns:a16="http://schemas.microsoft.com/office/drawing/2014/main" id="{395BD31A-ECC6-4896-B745-8E4BD0673584}"/>
              </a:ext>
            </a:extLst>
          </p:cNvPr>
          <p:cNvSpPr>
            <a:spLocks noGrp="1"/>
          </p:cNvSpPr>
          <p:nvPr>
            <p:ph idx="1"/>
          </p:nvPr>
        </p:nvSpPr>
        <p:spPr>
          <a:xfrm>
            <a:off x="643468" y="2638043"/>
            <a:ext cx="3363974" cy="3415623"/>
          </a:xfrm>
        </p:spPr>
        <p:txBody>
          <a:bodyPr>
            <a:normAutofit/>
          </a:bodyPr>
          <a:lstStyle/>
          <a:p>
            <a:r>
              <a:rPr lang="en-US" sz="1400"/>
              <a:t>The boxplot here determines the density (distribution) of County International Migration Rate Data.</a:t>
            </a:r>
          </a:p>
          <a:p>
            <a:r>
              <a:rPr lang="en-US" sz="1400"/>
              <a:t>Consist of Five Point Summary (</a:t>
            </a:r>
            <a:r>
              <a:rPr lang="en-US" sz="1400" b="1"/>
              <a:t>Minimum, Quartile 1, Median, Quartile 3, max</a:t>
            </a:r>
            <a:r>
              <a:rPr lang="en-US" sz="1400"/>
              <a:t>)</a:t>
            </a:r>
          </a:p>
          <a:p>
            <a:r>
              <a:rPr lang="en-US" sz="1400"/>
              <a:t>It determines the density of the data.</a:t>
            </a:r>
          </a:p>
          <a:p>
            <a:r>
              <a:rPr lang="en-US" sz="1400"/>
              <a:t>Most efficient utility to predict outliers.</a:t>
            </a:r>
          </a:p>
          <a:p>
            <a:r>
              <a:rPr lang="en-US" sz="1400"/>
              <a:t>Results: Median 1.00 of the boxplot determines density of data is high In that region. The points above 30 that is 34.50 and 37.00 are outliers in this observation. </a:t>
            </a:r>
          </a:p>
        </p:txBody>
      </p:sp>
      <p:pic>
        <p:nvPicPr>
          <p:cNvPr id="5" name="Content Placeholder 4" descr="A screenshot of a cell phone&#10;&#10;Description automatically generated">
            <a:extLst>
              <a:ext uri="{FF2B5EF4-FFF2-40B4-BE49-F238E27FC236}">
                <a16:creationId xmlns:a16="http://schemas.microsoft.com/office/drawing/2014/main" id="{357C3BBD-4F70-C94E-B1A7-B0FB38CA6154}"/>
              </a:ext>
            </a:extLst>
          </p:cNvPr>
          <p:cNvPicPr>
            <a:picLocks noChangeAspect="1"/>
          </p:cNvPicPr>
          <p:nvPr/>
        </p:nvPicPr>
        <p:blipFill rotWithShape="1">
          <a:blip r:embed="rId2"/>
          <a:srcRect t="2246" r="1" b="1"/>
          <a:stretch/>
        </p:blipFill>
        <p:spPr>
          <a:xfrm>
            <a:off x="5297763" y="828036"/>
            <a:ext cx="6250769" cy="5041061"/>
          </a:xfrm>
          <a:prstGeom prst="rect">
            <a:avLst/>
          </a:prstGeom>
        </p:spPr>
      </p:pic>
    </p:spTree>
    <p:extLst>
      <p:ext uri="{BB962C8B-B14F-4D97-AF65-F5344CB8AC3E}">
        <p14:creationId xmlns:p14="http://schemas.microsoft.com/office/powerpoint/2010/main" val="290944906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47075C-736F-9B4E-88CE-6B33621CA134}"/>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SCATTER PLOT</a:t>
            </a:r>
          </a:p>
        </p:txBody>
      </p:sp>
      <p:sp>
        <p:nvSpPr>
          <p:cNvPr id="9" name="Content Placeholder 8">
            <a:extLst>
              <a:ext uri="{FF2B5EF4-FFF2-40B4-BE49-F238E27FC236}">
                <a16:creationId xmlns:a16="http://schemas.microsoft.com/office/drawing/2014/main" id="{2CC42C1C-4D3C-4C5D-A7EB-0B95E7086E34}"/>
              </a:ext>
            </a:extLst>
          </p:cNvPr>
          <p:cNvSpPr>
            <a:spLocks noGrp="1"/>
          </p:cNvSpPr>
          <p:nvPr>
            <p:ph idx="1"/>
          </p:nvPr>
        </p:nvSpPr>
        <p:spPr>
          <a:xfrm>
            <a:off x="643468" y="2638043"/>
            <a:ext cx="3363974" cy="3415623"/>
          </a:xfrm>
        </p:spPr>
        <p:txBody>
          <a:bodyPr>
            <a:normAutofit/>
          </a:bodyPr>
          <a:lstStyle/>
          <a:p>
            <a:r>
              <a:rPr lang="en-US" sz="1400"/>
              <a:t>Correlation is a technique which determines whether the pairs are related or not.</a:t>
            </a:r>
          </a:p>
          <a:p>
            <a:r>
              <a:rPr lang="en-US" sz="1400"/>
              <a:t>The shaded region along the lm Regression Line shows the correlation between International and Domestic State Migration Rate</a:t>
            </a:r>
          </a:p>
          <a:p>
            <a:r>
              <a:rPr lang="en-US" sz="1400"/>
              <a:t>The evenly scattering of points is observed in the graph.</a:t>
            </a:r>
          </a:p>
          <a:p>
            <a:r>
              <a:rPr lang="en-US" sz="1400"/>
              <a:t>The graph represents the International versus Domestic Migration Rate for all States of US along with correlation between them.</a:t>
            </a:r>
          </a:p>
        </p:txBody>
      </p:sp>
      <p:pic>
        <p:nvPicPr>
          <p:cNvPr id="5" name="Content Placeholder 4" descr="A screenshot of a social media post&#10;&#10;Description automatically generated">
            <a:extLst>
              <a:ext uri="{FF2B5EF4-FFF2-40B4-BE49-F238E27FC236}">
                <a16:creationId xmlns:a16="http://schemas.microsoft.com/office/drawing/2014/main" id="{243859D2-BA46-0449-8897-83421C3C18F7}"/>
              </a:ext>
            </a:extLst>
          </p:cNvPr>
          <p:cNvPicPr>
            <a:picLocks noChangeAspect="1"/>
          </p:cNvPicPr>
          <p:nvPr/>
        </p:nvPicPr>
        <p:blipFill rotWithShape="1">
          <a:blip r:embed="rId2"/>
          <a:srcRect l="2571" r="2571" b="-1"/>
          <a:stretch/>
        </p:blipFill>
        <p:spPr>
          <a:xfrm>
            <a:off x="5297763" y="828018"/>
            <a:ext cx="6250769" cy="5041096"/>
          </a:xfrm>
          <a:prstGeom prst="rect">
            <a:avLst/>
          </a:prstGeom>
        </p:spPr>
      </p:pic>
    </p:spTree>
    <p:extLst>
      <p:ext uri="{BB962C8B-B14F-4D97-AF65-F5344CB8AC3E}">
        <p14:creationId xmlns:p14="http://schemas.microsoft.com/office/powerpoint/2010/main" val="133887933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B1FC7-51CC-5B4D-A4ED-A3F998414BE9}"/>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kern="1200" dirty="0">
                <a:solidFill>
                  <a:schemeClr val="tx1"/>
                </a:solidFill>
                <a:latin typeface="+mj-lt"/>
                <a:ea typeface="+mj-ea"/>
                <a:cs typeface="+mj-cs"/>
              </a:rPr>
              <a:t>Population Density Line Graph</a:t>
            </a:r>
          </a:p>
        </p:txBody>
      </p:sp>
      <p:sp>
        <p:nvSpPr>
          <p:cNvPr id="30" name="Rectangle 29">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2" name="Content Placeholder 21" descr="A picture containing water, boat, large, group&#10;&#10;Description automatically generated">
            <a:extLst>
              <a:ext uri="{FF2B5EF4-FFF2-40B4-BE49-F238E27FC236}">
                <a16:creationId xmlns:a16="http://schemas.microsoft.com/office/drawing/2014/main" id="{31E045D5-1A0F-C847-A3E0-4B11C9108904}"/>
              </a:ext>
            </a:extLst>
          </p:cNvPr>
          <p:cNvPicPr>
            <a:picLocks noGrp="1" noChangeAspect="1"/>
          </p:cNvPicPr>
          <p:nvPr>
            <p:ph idx="1"/>
          </p:nvPr>
        </p:nvPicPr>
        <p:blipFill>
          <a:blip r:embed="rId2"/>
          <a:stretch>
            <a:fillRect/>
          </a:stretch>
        </p:blipFill>
        <p:spPr>
          <a:xfrm>
            <a:off x="231940" y="2075324"/>
            <a:ext cx="7311861" cy="3802166"/>
          </a:xfrm>
          <a:prstGeom prst="rect">
            <a:avLst/>
          </a:prstGeom>
        </p:spPr>
      </p:pic>
      <p:sp useBgFill="1">
        <p:nvSpPr>
          <p:cNvPr id="32" name="Rectangle 31">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xt Placeholder 22">
            <a:extLst>
              <a:ext uri="{FF2B5EF4-FFF2-40B4-BE49-F238E27FC236}">
                <a16:creationId xmlns:a16="http://schemas.microsoft.com/office/drawing/2014/main" id="{8858DD58-32E0-124F-9DF4-4D90F945C656}"/>
              </a:ext>
            </a:extLst>
          </p:cNvPr>
          <p:cNvSpPr>
            <a:spLocks noGrp="1"/>
          </p:cNvSpPr>
          <p:nvPr>
            <p:ph type="body" sz="half" idx="2"/>
          </p:nvPr>
        </p:nvSpPr>
        <p:spPr>
          <a:xfrm>
            <a:off x="7938752" y="2020824"/>
            <a:ext cx="3455097" cy="3959352"/>
          </a:xfrm>
        </p:spPr>
        <p:txBody>
          <a:bodyPr vert="horz" lIns="91440" tIns="45720" rIns="91440" bIns="45720" rtlCol="0" anchor="ctr">
            <a:normAutofit/>
          </a:bodyPr>
          <a:lstStyle/>
          <a:p>
            <a:pPr marL="285750" indent="-228600" algn="just">
              <a:buFont typeface="Arial" panose="020B0604020202020204" pitchFamily="34" charset="0"/>
              <a:buChar char="•"/>
            </a:pPr>
            <a:r>
              <a:rPr lang="en-US" sz="1700" dirty="0"/>
              <a:t>Line graphs are easy to interpret</a:t>
            </a:r>
          </a:p>
          <a:p>
            <a:pPr marL="285750" indent="-228600" algn="just">
              <a:buFont typeface="Arial" panose="020B0604020202020204" pitchFamily="34" charset="0"/>
              <a:buChar char="•"/>
            </a:pPr>
            <a:r>
              <a:rPr lang="en-US" sz="1700" dirty="0"/>
              <a:t>Datapoints are plotted by connecting “Dot-to-Dot” function.</a:t>
            </a:r>
          </a:p>
          <a:p>
            <a:pPr marL="285750" indent="-228600" algn="just">
              <a:buFont typeface="Arial" panose="020B0604020202020204" pitchFamily="34" charset="0"/>
              <a:buChar char="•"/>
            </a:pPr>
            <a:r>
              <a:rPr lang="en-US" sz="1700" dirty="0"/>
              <a:t>The graph here represents the density of population in each state.</a:t>
            </a:r>
          </a:p>
          <a:p>
            <a:pPr marL="285750" indent="-228600" algn="just">
              <a:buFont typeface="Arial" panose="020B0604020202020204" pitchFamily="34" charset="0"/>
              <a:buChar char="•"/>
            </a:pPr>
            <a:r>
              <a:rPr lang="en-US" sz="1700" dirty="0"/>
              <a:t>From the graph it is observed that DC contains the highest population density that is 8790 Population per </a:t>
            </a:r>
            <a:r>
              <a:rPr lang="en-US" sz="1700" dirty="0" err="1"/>
              <a:t>sq.km</a:t>
            </a:r>
            <a:r>
              <a:rPr lang="en-US" sz="1700" dirty="0"/>
              <a:t> while Wyoming contains lowest population density that is 3.32 Population per </a:t>
            </a:r>
            <a:r>
              <a:rPr lang="en-US" sz="1700" dirty="0" err="1"/>
              <a:t>sq.km</a:t>
            </a:r>
            <a:r>
              <a:rPr lang="en-US" sz="1700" dirty="0"/>
              <a:t>.</a:t>
            </a:r>
          </a:p>
          <a:p>
            <a:pPr marL="285750" indent="-228600" algn="just">
              <a:buFont typeface="Arial" panose="020B0604020202020204" pitchFamily="34" charset="0"/>
              <a:buChar char="•"/>
            </a:pPr>
            <a:endParaRPr lang="en-US" sz="1700" dirty="0"/>
          </a:p>
        </p:txBody>
      </p:sp>
    </p:spTree>
    <p:extLst>
      <p:ext uri="{BB962C8B-B14F-4D97-AF65-F5344CB8AC3E}">
        <p14:creationId xmlns:p14="http://schemas.microsoft.com/office/powerpoint/2010/main" val="1851290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4ABE-6546-CC48-B35F-7CB9CE4A9003}"/>
              </a:ext>
            </a:extLst>
          </p:cNvPr>
          <p:cNvSpPr>
            <a:spLocks noGrp="1"/>
          </p:cNvSpPr>
          <p:nvPr>
            <p:ph type="title"/>
          </p:nvPr>
        </p:nvSpPr>
        <p:spPr>
          <a:xfrm>
            <a:off x="804673" y="1445494"/>
            <a:ext cx="3616856" cy="4376572"/>
          </a:xfrm>
        </p:spPr>
        <p:txBody>
          <a:bodyPr anchor="ctr">
            <a:normAutofit/>
          </a:bodyPr>
          <a:lstStyle/>
          <a:p>
            <a:r>
              <a:rPr lang="en-US" sz="4800"/>
              <a:t>Conclusion</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8D3921-64BE-524B-A767-FAE268C679B8}"/>
              </a:ext>
            </a:extLst>
          </p:cNvPr>
          <p:cNvSpPr>
            <a:spLocks noGrp="1"/>
          </p:cNvSpPr>
          <p:nvPr>
            <p:ph idx="1"/>
          </p:nvPr>
        </p:nvSpPr>
        <p:spPr>
          <a:xfrm>
            <a:off x="6096000" y="1399032"/>
            <a:ext cx="5501834" cy="4471416"/>
          </a:xfrm>
        </p:spPr>
        <p:txBody>
          <a:bodyPr anchor="ctr">
            <a:normAutofit/>
          </a:bodyPr>
          <a:lstStyle/>
          <a:p>
            <a:pPr marL="0" indent="0" algn="just">
              <a:buNone/>
            </a:pPr>
            <a:r>
              <a:rPr lang="en-US" sz="2200" dirty="0">
                <a:solidFill>
                  <a:schemeClr val="bg1"/>
                </a:solidFill>
              </a:rPr>
              <a:t>It can be concluded that visualizing after analyzing the data makes the interpretation lucid. Moreover, graphs easily conveys the most vital information if the analysis. Using Statistical methods for processing data acts as problem-solving and also helps us to identify patterns in the dataset.</a:t>
            </a:r>
          </a:p>
        </p:txBody>
      </p:sp>
    </p:spTree>
    <p:extLst>
      <p:ext uri="{BB962C8B-B14F-4D97-AF65-F5344CB8AC3E}">
        <p14:creationId xmlns:p14="http://schemas.microsoft.com/office/powerpoint/2010/main" val="215033262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595</Words>
  <Application>Microsoft Macintosh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Module 1 Project Report</vt:lpstr>
      <vt:lpstr>Introduction</vt:lpstr>
      <vt:lpstr>Pareto Chart for 20 Most Populated States in United States</vt:lpstr>
      <vt:lpstr>HISTOGRAM</vt:lpstr>
      <vt:lpstr>Descriptive Statistics for Natural Change in East and West Coast</vt:lpstr>
      <vt:lpstr>BOX PLOT</vt:lpstr>
      <vt:lpstr>SCATTER PLOT</vt:lpstr>
      <vt:lpstr>Population Density Line Graph</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Project Report</dc:title>
  <dc:creator>Dhruvin Rakesh Shah</dc:creator>
  <cp:lastModifiedBy>Dhruvin Rakesh Shah</cp:lastModifiedBy>
  <cp:revision>3</cp:revision>
  <dcterms:created xsi:type="dcterms:W3CDTF">2020-01-14T03:59:47Z</dcterms:created>
  <dcterms:modified xsi:type="dcterms:W3CDTF">2020-01-14T04:04:34Z</dcterms:modified>
</cp:coreProperties>
</file>