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Wedges" charset="1" panose="02000500000000000000"/>
      <p:regular r:id="rId25"/>
    </p:embeddedFont>
    <p:embeddedFont>
      <p:font typeface="Noto Sans" charset="1" panose="020B0502040504020204"/>
      <p:regular r:id="rId26"/>
    </p:embeddedFont>
    <p:embeddedFont>
      <p:font typeface="Noto Sans Bold" charset="1" panose="020B0802040504020204"/>
      <p:regular r:id="rId27"/>
    </p:embeddedFont>
    <p:embeddedFont>
      <p:font typeface="Anton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23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2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2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6.png" Type="http://schemas.openxmlformats.org/officeDocument/2006/relationships/image"/><Relationship Id="rId15" Target="../embeddings/oleObject1.bin" Type="http://schemas.openxmlformats.org/officeDocument/2006/relationships/oleObjec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7.png" Type="http://schemas.openxmlformats.org/officeDocument/2006/relationships/image"/><Relationship Id="rId15" Target="../embeddings/oleObject2.bin" Type="http://schemas.openxmlformats.org/officeDocument/2006/relationships/oleObjec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20" Target="../media/image28.png" Type="http://schemas.openxmlformats.org/officeDocument/2006/relationships/image"/><Relationship Id="rId21" Target="../media/image29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20" Target="../media/image30.png" Type="http://schemas.openxmlformats.org/officeDocument/2006/relationships/image"/><Relationship Id="rId21" Target="../media/image31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9.png" Type="http://schemas.openxmlformats.org/officeDocument/2006/relationships/image"/><Relationship Id="rId17" Target="../media/image20.jpeg" Type="http://schemas.openxmlformats.org/officeDocument/2006/relationships/image"/><Relationship Id="rId18" Target="../media/image21.jpeg" Type="http://schemas.openxmlformats.org/officeDocument/2006/relationships/image"/><Relationship Id="rId19" Target="../media/image17.png" Type="http://schemas.openxmlformats.org/officeDocument/2006/relationships/image"/><Relationship Id="rId2" Target="../media/image3.png" Type="http://schemas.openxmlformats.org/officeDocument/2006/relationships/image"/><Relationship Id="rId20" Target="../media/image18.sv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71055" y="2917761"/>
            <a:ext cx="11345890" cy="392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hpdp</a:t>
            </a:r>
          </a:p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Project 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79055">
            <a:off x="13351800" y="-50941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773293" y="7294565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457531">
            <a:off x="13453750" y="636873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76645" y="-104066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30400" y="1961735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8"/>
                </a:lnTo>
                <a:lnTo>
                  <a:pt x="0" y="36043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259984" y="2299625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83182" y="7068297"/>
            <a:ext cx="1172163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Presented by MasterData Group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571667" y="-195333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796861" y="-61228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4804382" y="584770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76645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259300" y="7351958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140600" y="-787260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17000" y="3155053"/>
            <a:ext cx="17316631" cy="4835519"/>
          </a:xfrm>
          <a:custGeom>
            <a:avLst/>
            <a:gdLst/>
            <a:ahLst/>
            <a:cxnLst/>
            <a:rect r="r" b="b" t="t" l="l"/>
            <a:pathLst>
              <a:path h="4835519" w="17316631">
                <a:moveTo>
                  <a:pt x="0" y="0"/>
                </a:moveTo>
                <a:lnTo>
                  <a:pt x="17316631" y="0"/>
                </a:lnTo>
                <a:lnTo>
                  <a:pt x="17316631" y="4835519"/>
                </a:lnTo>
                <a:lnTo>
                  <a:pt x="0" y="483551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5312" y="1732440"/>
            <a:ext cx="8002279" cy="63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2"/>
              </a:lnSpc>
            </a:pPr>
            <a:r>
              <a:rPr lang="en-US" sz="4882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5.2 visualizations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978" y="568150"/>
            <a:ext cx="11635107" cy="936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8"/>
              </a:lnSpc>
            </a:pPr>
            <a:r>
              <a:rPr lang="en-US" sz="7098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5.0 Analysis &amp; 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796861" y="-61228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4804382" y="584770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76645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259300" y="7351958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140600" y="-787260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5829" y="3585897"/>
            <a:ext cx="16179450" cy="4196252"/>
          </a:xfrm>
          <a:custGeom>
            <a:avLst/>
            <a:gdLst/>
            <a:ahLst/>
            <a:cxnLst/>
            <a:rect r="r" b="b" t="t" l="l"/>
            <a:pathLst>
              <a:path h="4196252" w="16179450">
                <a:moveTo>
                  <a:pt x="0" y="0"/>
                </a:moveTo>
                <a:lnTo>
                  <a:pt x="16179450" y="0"/>
                </a:lnTo>
                <a:lnTo>
                  <a:pt x="16179450" y="4196252"/>
                </a:lnTo>
                <a:lnTo>
                  <a:pt x="0" y="419625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5312" y="1732440"/>
            <a:ext cx="8002279" cy="63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2"/>
              </a:lnSpc>
            </a:pPr>
            <a:r>
              <a:rPr lang="en-US" sz="4882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5.2 visualizations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978" y="568150"/>
            <a:ext cx="11635107" cy="936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8"/>
              </a:lnSpc>
            </a:pPr>
            <a:r>
              <a:rPr lang="en-US" sz="7098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5.0 Analysis &amp; results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796861" y="-61228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4804382" y="584770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76645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259300" y="7351958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140600" y="-787260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2817139"/>
            <a:ext cx="16247576" cy="6012545"/>
          </a:xfrm>
          <a:custGeom>
            <a:avLst/>
            <a:gdLst/>
            <a:ahLst/>
            <a:cxnLst/>
            <a:rect r="r" b="b" t="t" l="l"/>
            <a:pathLst>
              <a:path h="6012545" w="16247576">
                <a:moveTo>
                  <a:pt x="0" y="0"/>
                </a:moveTo>
                <a:lnTo>
                  <a:pt x="16247576" y="0"/>
                </a:lnTo>
                <a:lnTo>
                  <a:pt x="16247576" y="6012545"/>
                </a:lnTo>
                <a:lnTo>
                  <a:pt x="0" y="601254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5312" y="1732440"/>
            <a:ext cx="8002279" cy="63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2"/>
              </a:lnSpc>
            </a:pPr>
            <a:r>
              <a:rPr lang="en-US" sz="4882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5.2 visualizations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978" y="568150"/>
            <a:ext cx="11635107" cy="936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8"/>
              </a:lnSpc>
            </a:pPr>
            <a:r>
              <a:rPr lang="en-US" sz="7098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5.0 Analysis &amp; results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796861" y="-61228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4804382" y="584770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76645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8451" y="2433520"/>
            <a:ext cx="7338721" cy="4918439"/>
            <a:chOff x="0" y="0"/>
            <a:chExt cx="1932832" cy="12953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2832" cy="1295391"/>
            </a:xfrm>
            <a:custGeom>
              <a:avLst/>
              <a:gdLst/>
              <a:ahLst/>
              <a:cxnLst/>
              <a:rect r="r" b="b" t="t" l="l"/>
              <a:pathLst>
                <a:path h="1295391" w="1932832">
                  <a:moveTo>
                    <a:pt x="35868" y="0"/>
                  </a:moveTo>
                  <a:lnTo>
                    <a:pt x="1896964" y="0"/>
                  </a:lnTo>
                  <a:cubicBezTo>
                    <a:pt x="1916773" y="0"/>
                    <a:pt x="1932832" y="16059"/>
                    <a:pt x="1932832" y="35868"/>
                  </a:cubicBezTo>
                  <a:lnTo>
                    <a:pt x="1932832" y="1259523"/>
                  </a:lnTo>
                  <a:cubicBezTo>
                    <a:pt x="1932832" y="1269036"/>
                    <a:pt x="1929053" y="1278159"/>
                    <a:pt x="1922326" y="1284886"/>
                  </a:cubicBezTo>
                  <a:cubicBezTo>
                    <a:pt x="1915600" y="1291612"/>
                    <a:pt x="1906477" y="1295391"/>
                    <a:pt x="1896964" y="1295391"/>
                  </a:cubicBezTo>
                  <a:lnTo>
                    <a:pt x="35868" y="1295391"/>
                  </a:lnTo>
                  <a:cubicBezTo>
                    <a:pt x="26355" y="1295391"/>
                    <a:pt x="17232" y="1291612"/>
                    <a:pt x="10505" y="1284886"/>
                  </a:cubicBezTo>
                  <a:cubicBezTo>
                    <a:pt x="3779" y="1278159"/>
                    <a:pt x="0" y="1269036"/>
                    <a:pt x="0" y="1259523"/>
                  </a:cubicBezTo>
                  <a:lnTo>
                    <a:pt x="0" y="35868"/>
                  </a:lnTo>
                  <a:cubicBezTo>
                    <a:pt x="0" y="26355"/>
                    <a:pt x="3779" y="17232"/>
                    <a:pt x="10505" y="10505"/>
                  </a:cubicBezTo>
                  <a:cubicBezTo>
                    <a:pt x="17232" y="3779"/>
                    <a:pt x="26355" y="0"/>
                    <a:pt x="35868" y="0"/>
                  </a:cubicBezTo>
                  <a:close/>
                </a:path>
              </a:pathLst>
            </a:custGeom>
            <a:solidFill>
              <a:srgbClr val="CECE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932832" cy="1333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25916" y="2452880"/>
            <a:ext cx="6763793" cy="521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🌟 Overall Sentiment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The majority of comments are positive, especially as indicated by the Naive Bayes model (75.53%)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Suggests an appreciative, encouraging, and affirming audience tone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true" flipV="true" rot="0">
            <a:off x="17259300" y="7351958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140600" y="-787260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2978" y="568150"/>
            <a:ext cx="11635107" cy="936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8"/>
              </a:lnSpc>
            </a:pPr>
            <a:r>
              <a:rPr lang="en-US" sz="7098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5.0 Analysis &amp; results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856720" y="2433520"/>
            <a:ext cx="9847640" cy="4207561"/>
            <a:chOff x="0" y="0"/>
            <a:chExt cx="2593617" cy="110816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93617" cy="1108164"/>
            </a:xfrm>
            <a:custGeom>
              <a:avLst/>
              <a:gdLst/>
              <a:ahLst/>
              <a:cxnLst/>
              <a:rect r="r" b="b" t="t" l="l"/>
              <a:pathLst>
                <a:path h="1108164" w="2593617">
                  <a:moveTo>
                    <a:pt x="26730" y="0"/>
                  </a:moveTo>
                  <a:lnTo>
                    <a:pt x="2566888" y="0"/>
                  </a:lnTo>
                  <a:cubicBezTo>
                    <a:pt x="2573977" y="0"/>
                    <a:pt x="2580775" y="2816"/>
                    <a:pt x="2585788" y="7829"/>
                  </a:cubicBezTo>
                  <a:cubicBezTo>
                    <a:pt x="2590801" y="12842"/>
                    <a:pt x="2593617" y="19641"/>
                    <a:pt x="2593617" y="26730"/>
                  </a:cubicBezTo>
                  <a:lnTo>
                    <a:pt x="2593617" y="1081434"/>
                  </a:lnTo>
                  <a:cubicBezTo>
                    <a:pt x="2593617" y="1096197"/>
                    <a:pt x="2581650" y="1108164"/>
                    <a:pt x="2566888" y="1108164"/>
                  </a:cubicBezTo>
                  <a:lnTo>
                    <a:pt x="26730" y="1108164"/>
                  </a:lnTo>
                  <a:cubicBezTo>
                    <a:pt x="19641" y="1108164"/>
                    <a:pt x="12842" y="1105348"/>
                    <a:pt x="7829" y="1100335"/>
                  </a:cubicBezTo>
                  <a:cubicBezTo>
                    <a:pt x="2816" y="1095322"/>
                    <a:pt x="0" y="1088524"/>
                    <a:pt x="0" y="1081434"/>
                  </a:cubicBezTo>
                  <a:lnTo>
                    <a:pt x="0" y="26730"/>
                  </a:lnTo>
                  <a:cubicBezTo>
                    <a:pt x="0" y="11967"/>
                    <a:pt x="11967" y="0"/>
                    <a:pt x="26730" y="0"/>
                  </a:cubicBezTo>
                  <a:close/>
                </a:path>
              </a:pathLst>
            </a:custGeom>
            <a:solidFill>
              <a:srgbClr val="CECEE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593617" cy="1146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953951" y="2452880"/>
            <a:ext cx="9750409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⚖️ Model Sentiment Variations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Naive Bayes: More optimistic, high positivity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Hugging Face &amp; LSTM: Show higher neutrality, implying greater model sensitivity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Insight: Model selection influences sentiment interpretation, which is crucial for decision-making</a:t>
            </a:r>
          </a:p>
          <a:p>
            <a:pPr algn="l">
              <a:lnSpc>
                <a:spcPts val="462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446595" y="7418633"/>
            <a:ext cx="13690953" cy="2423884"/>
            <a:chOff x="0" y="0"/>
            <a:chExt cx="3605848" cy="6383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05848" cy="638389"/>
            </a:xfrm>
            <a:custGeom>
              <a:avLst/>
              <a:gdLst/>
              <a:ahLst/>
              <a:cxnLst/>
              <a:rect r="r" b="b" t="t" l="l"/>
              <a:pathLst>
                <a:path h="638389" w="3605848">
                  <a:moveTo>
                    <a:pt x="19226" y="0"/>
                  </a:moveTo>
                  <a:lnTo>
                    <a:pt x="3586621" y="0"/>
                  </a:lnTo>
                  <a:cubicBezTo>
                    <a:pt x="3597240" y="0"/>
                    <a:pt x="3605848" y="8608"/>
                    <a:pt x="3605848" y="19226"/>
                  </a:cubicBezTo>
                  <a:lnTo>
                    <a:pt x="3605848" y="619163"/>
                  </a:lnTo>
                  <a:cubicBezTo>
                    <a:pt x="3605848" y="629781"/>
                    <a:pt x="3597240" y="638389"/>
                    <a:pt x="3586621" y="638389"/>
                  </a:cubicBezTo>
                  <a:lnTo>
                    <a:pt x="19226" y="638389"/>
                  </a:lnTo>
                  <a:cubicBezTo>
                    <a:pt x="8608" y="638389"/>
                    <a:pt x="0" y="629781"/>
                    <a:pt x="0" y="619163"/>
                  </a:cubicBezTo>
                  <a:lnTo>
                    <a:pt x="0" y="19226"/>
                  </a:lnTo>
                  <a:cubicBezTo>
                    <a:pt x="0" y="8608"/>
                    <a:pt x="8608" y="0"/>
                    <a:pt x="19226" y="0"/>
                  </a:cubicBezTo>
                  <a:close/>
                </a:path>
              </a:pathLst>
            </a:custGeom>
            <a:solidFill>
              <a:srgbClr val="CECEE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605848" cy="676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49159" y="7348932"/>
            <a:ext cx="13655320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🇲🇾 Keyword &amp; Contextual Insight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Frequent positive keywords: Malaysia, KL, love, thank, beautiful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eflects national pride, interest in local tourism, and positive audience engagement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535312" y="1732440"/>
            <a:ext cx="8002279" cy="63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2"/>
              </a:lnSpc>
            </a:pPr>
            <a:r>
              <a:rPr lang="en-US" sz="4882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5.3 insights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049078" y="7941235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1" y="0"/>
                </a:lnTo>
                <a:lnTo>
                  <a:pt x="1792971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18669" y="882823"/>
            <a:ext cx="13864433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6.0 Optimisation &amp; Comparison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8085824" y="855986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11" id="11"/>
          <p:cNvGraphicFramePr/>
          <p:nvPr/>
        </p:nvGraphicFramePr>
        <p:xfrm>
          <a:off x="2295875" y="2337332"/>
          <a:ext cx="6115050" cy="2958941"/>
        </p:xfrm>
        <a:graphic>
          <a:graphicData uri="http://schemas.openxmlformats.org/presentationml/2006/ole">
            <p:oleObj imgW="7327900" imgH="4178300" r:id="rId1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049078" y="7941235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1" y="0"/>
                </a:lnTo>
                <a:lnTo>
                  <a:pt x="1792971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8085824" y="855986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10" id="10"/>
          <p:cNvGraphicFramePr/>
          <p:nvPr/>
        </p:nvGraphicFramePr>
        <p:xfrm>
          <a:off x="1203620" y="1696346"/>
          <a:ext cx="6543675" cy="3298698"/>
        </p:xfrm>
        <a:graphic>
          <a:graphicData uri="http://schemas.openxmlformats.org/presentationml/2006/ole">
            <p:oleObj imgW="7848600" imgH="4610100" r:id="rId1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3806242" y="699249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6" y="0"/>
                </a:lnTo>
                <a:lnTo>
                  <a:pt x="1648316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80206" y="1117323"/>
            <a:ext cx="16882313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7.0 Conclusion &amp; Future Work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17146" y="2340738"/>
            <a:ext cx="15408434" cy="6917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926"/>
              </a:lnSpc>
              <a:buFont typeface="Arial"/>
              <a:buChar char="•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Developed a real-time sentiment analysis pipeline for YouTube travel comments on Malaysia using Kafka, Spark, Elasticsearch, Kibana in a Dockerized setup.</a:t>
            </a:r>
          </a:p>
          <a:p>
            <a:pPr algn="l" marL="561344" indent="-280672" lvl="1">
              <a:lnSpc>
                <a:spcPts val="3926"/>
              </a:lnSpc>
              <a:buFont typeface="Arial"/>
              <a:buChar char="•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Transformer model (Hugging Face) gave the most accurate and balanced sentiment results compared to Naive Bayes and LSTM.</a:t>
            </a:r>
          </a:p>
          <a:p>
            <a:pPr algn="l" marL="561344" indent="-280672" lvl="1">
              <a:lnSpc>
                <a:spcPts val="3926"/>
              </a:lnSpc>
              <a:buFont typeface="Arial"/>
              <a:buChar char="•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Analysis showed a positive public perception of Malaysian tourism with frequent keywords like Malaysia, love, beautiful, thanks.</a:t>
            </a:r>
          </a:p>
          <a:p>
            <a:pPr algn="l" marL="561344" indent="-280672" lvl="1">
              <a:lnSpc>
                <a:spcPts val="3926"/>
              </a:lnSpc>
              <a:buFont typeface="Arial"/>
              <a:buChar char="•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Real-time Kibana dashboard effectively visualized trends for actionable insights in tourism marketing.</a:t>
            </a:r>
          </a:p>
          <a:p>
            <a:pPr algn="l" marL="561344" indent="-280672" lvl="1">
              <a:lnSpc>
                <a:spcPts val="3926"/>
              </a:lnSpc>
              <a:buFont typeface="Arial"/>
              <a:buChar char="•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Future improvements:</a:t>
            </a:r>
          </a:p>
          <a:p>
            <a:pPr algn="l" marL="1122688" indent="-374229" lvl="2">
              <a:lnSpc>
                <a:spcPts val="3926"/>
              </a:lnSpc>
              <a:buFont typeface="Arial"/>
              <a:buChar char="⚬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Extend to other platforms: Twitter, Instagram, TripAdvisor.</a:t>
            </a:r>
          </a:p>
          <a:p>
            <a:pPr algn="l" marL="1122688" indent="-374229" lvl="2">
              <a:lnSpc>
                <a:spcPts val="3926"/>
              </a:lnSpc>
              <a:buFont typeface="Arial"/>
              <a:buChar char="⚬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Include multilingual support (Malay, Mandarin).</a:t>
            </a:r>
          </a:p>
          <a:p>
            <a:pPr algn="l" marL="1122688" indent="-374229" lvl="2">
              <a:lnSpc>
                <a:spcPts val="3926"/>
              </a:lnSpc>
              <a:buFont typeface="Arial"/>
              <a:buChar char="⚬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Optimize real-time inference via TensorFlow Serving or TorchServe.</a:t>
            </a:r>
          </a:p>
          <a:p>
            <a:pPr algn="l" marL="1122688" indent="-374229" lvl="2">
              <a:lnSpc>
                <a:spcPts val="3926"/>
              </a:lnSpc>
              <a:buFont typeface="Arial"/>
              <a:buChar char="⚬"/>
            </a:pPr>
            <a:r>
              <a:rPr lang="en-US" sz="2600" spc="6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Explore Aspect-Based Sentiment Analysis (ABSA) for deeper insight into specific travel aspects.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562073" y="7433282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6144964" y="4540906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79566" y="610319"/>
            <a:ext cx="12528867" cy="1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code snippets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70022" y="2288196"/>
            <a:ext cx="8821269" cy="7057015"/>
          </a:xfrm>
          <a:custGeom>
            <a:avLst/>
            <a:gdLst/>
            <a:ahLst/>
            <a:cxnLst/>
            <a:rect r="r" b="b" t="t" l="l"/>
            <a:pathLst>
              <a:path h="7057015" w="8821269">
                <a:moveTo>
                  <a:pt x="0" y="0"/>
                </a:moveTo>
                <a:lnTo>
                  <a:pt x="8821269" y="0"/>
                </a:lnTo>
                <a:lnTo>
                  <a:pt x="8821269" y="7057016"/>
                </a:lnTo>
                <a:lnTo>
                  <a:pt x="0" y="7057016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53478" y="2767492"/>
            <a:ext cx="7664499" cy="5559740"/>
          </a:xfrm>
          <a:custGeom>
            <a:avLst/>
            <a:gdLst/>
            <a:ahLst/>
            <a:cxnLst/>
            <a:rect r="r" b="b" t="t" l="l"/>
            <a:pathLst>
              <a:path h="5559740" w="7664499">
                <a:moveTo>
                  <a:pt x="0" y="0"/>
                </a:moveTo>
                <a:lnTo>
                  <a:pt x="7664500" y="0"/>
                </a:lnTo>
                <a:lnTo>
                  <a:pt x="7664500" y="5559740"/>
                </a:lnTo>
                <a:lnTo>
                  <a:pt x="0" y="5559740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695765" y="1768579"/>
            <a:ext cx="4896471" cy="505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3"/>
              </a:lnSpc>
            </a:pPr>
            <a:r>
              <a:rPr lang="en-US" sz="3763">
                <a:solidFill>
                  <a:srgbClr val="B5838D"/>
                </a:solidFill>
                <a:latin typeface="Anton"/>
                <a:ea typeface="Anton"/>
                <a:cs typeface="Anton"/>
                <a:sym typeface="Anton"/>
              </a:rPr>
              <a:t>spark_consumer.py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562073" y="7433282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6144964" y="4540906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79566" y="610319"/>
            <a:ext cx="12528867" cy="1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code snippets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66586" y="2273980"/>
            <a:ext cx="7177414" cy="7788258"/>
          </a:xfrm>
          <a:custGeom>
            <a:avLst/>
            <a:gdLst/>
            <a:ahLst/>
            <a:cxnLst/>
            <a:rect r="r" b="b" t="t" l="l"/>
            <a:pathLst>
              <a:path h="7788258" w="7177414">
                <a:moveTo>
                  <a:pt x="0" y="0"/>
                </a:moveTo>
                <a:lnTo>
                  <a:pt x="7177414" y="0"/>
                </a:lnTo>
                <a:lnTo>
                  <a:pt x="7177414" y="7788258"/>
                </a:lnTo>
                <a:lnTo>
                  <a:pt x="0" y="778825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69036" y="2273980"/>
            <a:ext cx="5539398" cy="7788258"/>
          </a:xfrm>
          <a:custGeom>
            <a:avLst/>
            <a:gdLst/>
            <a:ahLst/>
            <a:cxnLst/>
            <a:rect r="r" b="b" t="t" l="l"/>
            <a:pathLst>
              <a:path h="7788258" w="5539398">
                <a:moveTo>
                  <a:pt x="0" y="0"/>
                </a:moveTo>
                <a:lnTo>
                  <a:pt x="5539398" y="0"/>
                </a:lnTo>
                <a:lnTo>
                  <a:pt x="5539398" y="7788258"/>
                </a:lnTo>
                <a:lnTo>
                  <a:pt x="0" y="7788258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695765" y="1768579"/>
            <a:ext cx="4896471" cy="505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3"/>
              </a:lnSpc>
            </a:pPr>
            <a:r>
              <a:rPr lang="en-US" sz="3763">
                <a:solidFill>
                  <a:srgbClr val="B5838D"/>
                </a:solidFill>
                <a:latin typeface="Anton"/>
                <a:ea typeface="Anton"/>
                <a:cs typeface="Anton"/>
                <a:sym typeface="Anton"/>
              </a:rPr>
              <a:t>youtube_producer.py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5856" y="3322955"/>
            <a:ext cx="9656288" cy="392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Thank</a:t>
            </a:r>
          </a:p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79055">
            <a:off x="13351800" y="-50941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773293" y="7294565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457531">
            <a:off x="13453750" y="636873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76645" y="-104066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30400" y="1961735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8"/>
                </a:lnTo>
                <a:lnTo>
                  <a:pt x="0" y="36043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259984" y="2299625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71667" y="-195333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0">
            <a:off x="8085824" y="855986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3806242" y="699249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6" y="0"/>
                </a:lnTo>
                <a:lnTo>
                  <a:pt x="1648316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630400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879566" y="3463651"/>
            <a:ext cx="3473299" cy="3392907"/>
            <a:chOff x="0" y="0"/>
            <a:chExt cx="4828540" cy="47167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80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10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40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0" y="4281170"/>
                    <a:pt x="4535170" y="4335780"/>
                    <a:pt x="4491990" y="4382770"/>
                  </a:cubicBezTo>
                  <a:cubicBezTo>
                    <a:pt x="4453890" y="4424680"/>
                    <a:pt x="4411980" y="4466590"/>
                    <a:pt x="4345940" y="4467860"/>
                  </a:cubicBezTo>
                  <a:cubicBezTo>
                    <a:pt x="4330700" y="4467860"/>
                    <a:pt x="4316730" y="4483100"/>
                    <a:pt x="4301490" y="4490720"/>
                  </a:cubicBezTo>
                  <a:cubicBezTo>
                    <a:pt x="4236720" y="4518660"/>
                    <a:pt x="4169410" y="4542790"/>
                    <a:pt x="4105910" y="4573270"/>
                  </a:cubicBezTo>
                  <a:cubicBezTo>
                    <a:pt x="3989070" y="4629150"/>
                    <a:pt x="3863340" y="4638040"/>
                    <a:pt x="3737610" y="4643120"/>
                  </a:cubicBezTo>
                  <a:cubicBezTo>
                    <a:pt x="3689350" y="4645660"/>
                    <a:pt x="3639820" y="4641850"/>
                    <a:pt x="3591560" y="4645660"/>
                  </a:cubicBezTo>
                  <a:cubicBezTo>
                    <a:pt x="3567430" y="4646930"/>
                    <a:pt x="3544570" y="4658360"/>
                    <a:pt x="3521710" y="4663440"/>
                  </a:cubicBezTo>
                  <a:cubicBezTo>
                    <a:pt x="3511550" y="4665980"/>
                    <a:pt x="3501390" y="4664710"/>
                    <a:pt x="3489960" y="4665980"/>
                  </a:cubicBezTo>
                  <a:cubicBezTo>
                    <a:pt x="3474720" y="4667250"/>
                    <a:pt x="3459480" y="4671060"/>
                    <a:pt x="3444240" y="4669790"/>
                  </a:cubicBezTo>
                  <a:cubicBezTo>
                    <a:pt x="3429000" y="4667250"/>
                    <a:pt x="3418840" y="4662170"/>
                    <a:pt x="3416300" y="4662170"/>
                  </a:cubicBezTo>
                  <a:close/>
                </a:path>
              </a:pathLst>
            </a:custGeom>
            <a:blipFill>
              <a:blip r:embed="rId16"/>
              <a:stretch>
                <a:fillRect l="0" t="-17780" r="0" b="-1778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447800" y="1694833"/>
            <a:ext cx="8115300" cy="1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our team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39127" y="7207125"/>
            <a:ext cx="5244968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BERNICE LIM JING XUAN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407350" y="3463651"/>
            <a:ext cx="3473299" cy="3392907"/>
            <a:chOff x="0" y="0"/>
            <a:chExt cx="4828540" cy="47167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80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10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40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0" y="4281170"/>
                    <a:pt x="4535170" y="4335780"/>
                    <a:pt x="4491990" y="4382770"/>
                  </a:cubicBezTo>
                  <a:cubicBezTo>
                    <a:pt x="4453890" y="4424680"/>
                    <a:pt x="4411980" y="4466590"/>
                    <a:pt x="4345940" y="4467860"/>
                  </a:cubicBezTo>
                  <a:cubicBezTo>
                    <a:pt x="4330700" y="4467860"/>
                    <a:pt x="4316730" y="4483100"/>
                    <a:pt x="4301490" y="4490720"/>
                  </a:cubicBezTo>
                  <a:cubicBezTo>
                    <a:pt x="4236720" y="4518660"/>
                    <a:pt x="4169410" y="4542790"/>
                    <a:pt x="4105910" y="4573270"/>
                  </a:cubicBezTo>
                  <a:cubicBezTo>
                    <a:pt x="3989070" y="4629150"/>
                    <a:pt x="3863340" y="4638040"/>
                    <a:pt x="3737610" y="4643120"/>
                  </a:cubicBezTo>
                  <a:cubicBezTo>
                    <a:pt x="3689350" y="4645660"/>
                    <a:pt x="3639820" y="4641850"/>
                    <a:pt x="3591560" y="4645660"/>
                  </a:cubicBezTo>
                  <a:cubicBezTo>
                    <a:pt x="3567430" y="4646930"/>
                    <a:pt x="3544570" y="4658360"/>
                    <a:pt x="3521710" y="4663440"/>
                  </a:cubicBezTo>
                  <a:cubicBezTo>
                    <a:pt x="3511550" y="4665980"/>
                    <a:pt x="3501390" y="4664710"/>
                    <a:pt x="3489960" y="4665980"/>
                  </a:cubicBezTo>
                  <a:cubicBezTo>
                    <a:pt x="3474720" y="4667250"/>
                    <a:pt x="3459480" y="4671060"/>
                    <a:pt x="3444240" y="4669790"/>
                  </a:cubicBezTo>
                  <a:cubicBezTo>
                    <a:pt x="3429000" y="4667250"/>
                    <a:pt x="3418840" y="4662170"/>
                    <a:pt x="3416300" y="4662170"/>
                  </a:cubicBezTo>
                  <a:close/>
                </a:path>
              </a:pathLst>
            </a:custGeom>
            <a:blipFill>
              <a:blip r:embed="rId17"/>
              <a:stretch>
                <a:fillRect l="0" t="-18365" r="0" b="-18365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766089" y="7207125"/>
            <a:ext cx="2755822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KEK JESSLYN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935134" y="3463651"/>
            <a:ext cx="3473299" cy="3392907"/>
            <a:chOff x="0" y="0"/>
            <a:chExt cx="4828540" cy="47167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80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10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40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0" y="4281170"/>
                    <a:pt x="4535170" y="4335780"/>
                    <a:pt x="4491990" y="4382770"/>
                  </a:cubicBezTo>
                  <a:cubicBezTo>
                    <a:pt x="4453890" y="4424680"/>
                    <a:pt x="4411980" y="4466590"/>
                    <a:pt x="4345940" y="4467860"/>
                  </a:cubicBezTo>
                  <a:cubicBezTo>
                    <a:pt x="4330700" y="4467860"/>
                    <a:pt x="4316730" y="4483100"/>
                    <a:pt x="4301490" y="4490720"/>
                  </a:cubicBezTo>
                  <a:cubicBezTo>
                    <a:pt x="4236720" y="4518660"/>
                    <a:pt x="4169410" y="4542790"/>
                    <a:pt x="4105910" y="4573270"/>
                  </a:cubicBezTo>
                  <a:cubicBezTo>
                    <a:pt x="3989070" y="4629150"/>
                    <a:pt x="3863340" y="4638040"/>
                    <a:pt x="3737610" y="4643120"/>
                  </a:cubicBezTo>
                  <a:cubicBezTo>
                    <a:pt x="3689350" y="4645660"/>
                    <a:pt x="3639820" y="4641850"/>
                    <a:pt x="3591560" y="4645660"/>
                  </a:cubicBezTo>
                  <a:cubicBezTo>
                    <a:pt x="3567430" y="4646930"/>
                    <a:pt x="3544570" y="4658360"/>
                    <a:pt x="3521710" y="4663440"/>
                  </a:cubicBezTo>
                  <a:cubicBezTo>
                    <a:pt x="3511550" y="4665980"/>
                    <a:pt x="3501390" y="4664710"/>
                    <a:pt x="3489960" y="4665980"/>
                  </a:cubicBezTo>
                  <a:cubicBezTo>
                    <a:pt x="3474720" y="4667250"/>
                    <a:pt x="3459480" y="4671060"/>
                    <a:pt x="3444240" y="4669790"/>
                  </a:cubicBezTo>
                  <a:cubicBezTo>
                    <a:pt x="3429000" y="4667250"/>
                    <a:pt x="3418840" y="4662170"/>
                    <a:pt x="3416300" y="4662170"/>
                  </a:cubicBezTo>
                  <a:close/>
                </a:path>
              </a:pathLst>
            </a:custGeom>
            <a:blipFill>
              <a:blip r:embed="rId18"/>
              <a:stretch>
                <a:fillRect l="0" t="-14483" r="0" b="-34388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114504" y="7207125"/>
            <a:ext cx="3114561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TAN JUN YUAN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4355123" y="161881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8484" y="1809312"/>
            <a:ext cx="12528867" cy="1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1.1 Background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457531">
            <a:off x="13806242" y="699249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6" y="0"/>
                </a:lnTo>
                <a:lnTo>
                  <a:pt x="1648316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39127" y="3507329"/>
            <a:ext cx="13805934" cy="427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3" indent="-291467" lvl="1">
              <a:lnSpc>
                <a:spcPts val="3780"/>
              </a:lnSpc>
              <a:buAutoNum type="arabicPeriod" startAt="1"/>
            </a:pPr>
            <a:r>
              <a:rPr lang="en-US" sz="27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📈 Tourism in Malaysia is growing rapidly due to cultural diversity and natural beauty.</a:t>
            </a:r>
          </a:p>
          <a:p>
            <a:pPr algn="just" marL="582933" indent="-291467" lvl="1">
              <a:lnSpc>
                <a:spcPts val="3780"/>
              </a:lnSpc>
              <a:buAutoNum type="arabicPeriod" startAt="1"/>
            </a:pPr>
            <a:r>
              <a:rPr lang="en-US" sz="27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📺 YouTube is a popular platform for travelers to share and view experiences.</a:t>
            </a:r>
          </a:p>
          <a:p>
            <a:pPr algn="just" marL="582933" indent="-291467" lvl="1">
              <a:lnSpc>
                <a:spcPts val="3780"/>
              </a:lnSpc>
              <a:buAutoNum type="arabicPeriod" startAt="1"/>
            </a:pPr>
            <a:r>
              <a:rPr lang="en-US" sz="27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💬 YouTube comments offer valuable insights into public sentiment on travel.</a:t>
            </a:r>
          </a:p>
          <a:p>
            <a:pPr algn="just" marL="582933" indent="-291467" lvl="1">
              <a:lnSpc>
                <a:spcPts val="3780"/>
              </a:lnSpc>
              <a:buAutoNum type="arabicPeriod" startAt="1"/>
            </a:pPr>
            <a:r>
              <a:rPr lang="en-US" sz="27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🧠 We built a real-time sentiment analysis pipeline using Apache technologies.</a:t>
            </a:r>
          </a:p>
          <a:p>
            <a:pPr algn="just" marL="582933" indent="-291467" lvl="1">
              <a:lnSpc>
                <a:spcPts val="3780"/>
              </a:lnSpc>
              <a:buAutoNum type="arabicPeriod" startAt="1"/>
            </a:pPr>
            <a:r>
              <a:rPr lang="en-US" sz="27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📊 Analyzed ~2730 comments from 10 travel-related YouTube videos.</a:t>
            </a:r>
          </a:p>
          <a:p>
            <a:pPr algn="just" marL="582933" indent="-291467" lvl="1">
              <a:lnSpc>
                <a:spcPts val="3780"/>
              </a:lnSpc>
              <a:buAutoNum type="arabicPeriod" startAt="1"/>
            </a:pPr>
            <a:r>
              <a:rPr lang="en-US" sz="27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🤖 Used Hugging Face for initial labeling, then manually corrected.</a:t>
            </a:r>
          </a:p>
          <a:p>
            <a:pPr algn="just" marL="582933" indent="-291467" lvl="1">
              <a:lnSpc>
                <a:spcPts val="3780"/>
              </a:lnSpc>
              <a:buAutoNum type="arabicPeriod" startAt="1"/>
            </a:pPr>
            <a:r>
              <a:rPr lang="en-US" sz="27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🧪 Trained LSTM and Naive Bayes models and deployed for real-time inference.</a:t>
            </a:r>
          </a:p>
          <a:p>
            <a:pPr algn="l">
              <a:lnSpc>
                <a:spcPts val="378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36053" y="1730987"/>
            <a:ext cx="10591286" cy="127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4"/>
              </a:lnSpc>
            </a:pPr>
            <a:r>
              <a:rPr lang="en-US" sz="9634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1.2 Objective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64614" y="3700780"/>
            <a:ext cx="12880447" cy="381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Build a real-time sentiment analysis pipeline.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Use Apache Kafka for streaming YouTube comments.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Apply Apache Spark for real-time data processing.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Train and use ML models (LSTM, Naive Bayes, Hugging Face).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Store outputs in Elasticsearch.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Visualize sentiments with Kibana dashboards.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91033" y="1911067"/>
            <a:ext cx="10591286" cy="127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4"/>
              </a:lnSpc>
            </a:pPr>
            <a:r>
              <a:rPr lang="en-US" sz="9634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1.3 Scope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64614" y="3700780"/>
            <a:ext cx="12880447" cy="435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YouTube comment collection using YouTube API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NLP-based preprocessing and sentiment labeling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Model training: LSTM, Naive Bayes, Hugging Face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Real-time pipeline: Kafka + Spark + Docker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Data storage in Elasticsearch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Sentiment dashboard visualization using Kibana</a:t>
            </a:r>
          </a:p>
          <a:p>
            <a:pPr algn="just" marL="669291" indent="-334646" lvl="1">
              <a:lnSpc>
                <a:spcPts val="4340"/>
              </a:lnSpc>
              <a:buAutoNum type="arabicPeriod" startAt="1"/>
            </a:pPr>
            <a:r>
              <a:rPr lang="en-US" sz="31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Focused on Malaysian travel content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18669" y="1722184"/>
            <a:ext cx="11303344" cy="787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08"/>
              </a:lnSpc>
            </a:pPr>
          </a:p>
          <a:p>
            <a:pPr algn="l">
              <a:lnSpc>
                <a:spcPts val="4791"/>
              </a:lnSpc>
            </a:pPr>
            <a:r>
              <a:rPr lang="en-US" sz="3422" b="true">
                <a:solidFill>
                  <a:srgbClr val="805A62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🗂️ Sources</a:t>
            </a:r>
          </a:p>
          <a:p>
            <a:pPr algn="l" marL="1250468" indent="-416823" lvl="2">
              <a:lnSpc>
                <a:spcPts val="4054"/>
              </a:lnSpc>
              <a:buFont typeface="Arial"/>
              <a:buChar char="⚬"/>
            </a:pPr>
            <a:r>
              <a:rPr lang="en-US" sz="289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2730 comments from 20+ YouTube videos on Malaysian travel</a:t>
            </a:r>
          </a:p>
          <a:p>
            <a:pPr algn="l" marL="1250468" indent="-416823" lvl="2">
              <a:lnSpc>
                <a:spcPts val="4054"/>
              </a:lnSpc>
              <a:buFont typeface="Arial"/>
              <a:buChar char="⚬"/>
            </a:pPr>
            <a:r>
              <a:rPr lang="en-US" sz="289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Selected based on popularity and location diversity</a:t>
            </a:r>
          </a:p>
          <a:p>
            <a:pPr algn="l">
              <a:lnSpc>
                <a:spcPts val="4791"/>
              </a:lnSpc>
            </a:pPr>
            <a:r>
              <a:rPr lang="en-US" sz="3422" b="true">
                <a:solidFill>
                  <a:srgbClr val="805A62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⚙️ Tools Used</a:t>
            </a:r>
          </a:p>
          <a:p>
            <a:pPr algn="l" marL="1250468" indent="-416823" lvl="2">
              <a:lnSpc>
                <a:spcPts val="4054"/>
              </a:lnSpc>
              <a:buFont typeface="Arial"/>
              <a:buChar char="⚬"/>
            </a:pPr>
            <a:r>
              <a:rPr lang="en-US" sz="289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YouTube Data API, Python, Google Colab, Jupyter</a:t>
            </a:r>
          </a:p>
          <a:p>
            <a:pPr algn="l" marL="1250468" indent="-416823" lvl="2">
              <a:lnSpc>
                <a:spcPts val="4054"/>
              </a:lnSpc>
              <a:buFont typeface="Arial"/>
              <a:buChar char="⚬"/>
            </a:pPr>
            <a:r>
              <a:rPr lang="en-US" sz="289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NLP libraries: NLTK, spaCy, Hugging Face</a:t>
            </a:r>
          </a:p>
          <a:p>
            <a:pPr algn="l">
              <a:lnSpc>
                <a:spcPts val="4791"/>
              </a:lnSpc>
            </a:pPr>
            <a:r>
              <a:rPr lang="en-US" sz="3422" b="true">
                <a:solidFill>
                  <a:srgbClr val="805A62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🧹 Preprocessing Steps</a:t>
            </a:r>
          </a:p>
          <a:p>
            <a:pPr algn="l" marL="1250468" indent="-416823" lvl="2">
              <a:lnSpc>
                <a:spcPts val="4054"/>
              </a:lnSpc>
              <a:buFont typeface="Arial"/>
              <a:buChar char="⚬"/>
            </a:pPr>
            <a:r>
              <a:rPr lang="en-US" sz="289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Lowercased text, removed emojis/special characters</a:t>
            </a:r>
          </a:p>
          <a:p>
            <a:pPr algn="l" marL="1250468" indent="-416823" lvl="2">
              <a:lnSpc>
                <a:spcPts val="4054"/>
              </a:lnSpc>
              <a:buFont typeface="Arial"/>
              <a:buChar char="⚬"/>
            </a:pPr>
            <a:r>
              <a:rPr lang="en-US" sz="289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Tokenization, stopword removal</a:t>
            </a:r>
          </a:p>
          <a:p>
            <a:pPr algn="l" marL="1250468" indent="-416823" lvl="2">
              <a:lnSpc>
                <a:spcPts val="4054"/>
              </a:lnSpc>
              <a:buFont typeface="Arial"/>
              <a:buChar char="⚬"/>
            </a:pPr>
            <a:r>
              <a:rPr lang="en-US" sz="289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Stemming/Lemmatization</a:t>
            </a:r>
          </a:p>
          <a:p>
            <a:pPr algn="l" marL="1250468" indent="-416823" lvl="2">
              <a:lnSpc>
                <a:spcPts val="4054"/>
              </a:lnSpc>
              <a:buFont typeface="Arial"/>
              <a:buChar char="⚬"/>
            </a:pPr>
            <a:r>
              <a:rPr lang="en-US" sz="289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Sentiment labels generated using Hugging Face, then manually corrected</a:t>
            </a:r>
          </a:p>
          <a:p>
            <a:pPr algn="l">
              <a:lnSpc>
                <a:spcPts val="405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00536" y="607255"/>
            <a:ext cx="16151768" cy="9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034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2.0 Data Acquisition &amp; Preprocessing</a:t>
            </a:r>
          </a:p>
          <a:p>
            <a:pPr algn="l">
              <a:lnSpc>
                <a:spcPts val="153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95266" y="2558663"/>
            <a:ext cx="12197569" cy="710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0"/>
              </a:lnSpc>
            </a:pPr>
            <a:r>
              <a:rPr lang="en-US" sz="3693" b="true">
                <a:solidFill>
                  <a:srgbClr val="805A62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🧠</a:t>
            </a:r>
            <a:r>
              <a:rPr lang="en-US" sz="3693" b="true">
                <a:solidFill>
                  <a:srgbClr val="805A62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Models Used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Naive Bayes (TF-IDF, fast baseline)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LSTM (GloVe</a:t>
            </a: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 em</a:t>
            </a: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beddings, deep learning)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Hugging Face</a:t>
            </a: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 (RoBERTa pretrained)</a:t>
            </a:r>
          </a:p>
          <a:p>
            <a:pPr algn="just">
              <a:lnSpc>
                <a:spcPts val="5170"/>
              </a:lnSpc>
            </a:pPr>
            <a:r>
              <a:rPr lang="en-US" sz="3693" b="true">
                <a:solidFill>
                  <a:srgbClr val="805A62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🏋️ Training Setup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2730 c</a:t>
            </a: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omments split into train/test sets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Naive Bayes trained with Scikit-learn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LS</a:t>
            </a: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TM trained with TensorFlow in Google Colab</a:t>
            </a:r>
          </a:p>
          <a:p>
            <a:pPr algn="just">
              <a:lnSpc>
                <a:spcPts val="5170"/>
              </a:lnSpc>
            </a:pPr>
            <a:r>
              <a:rPr lang="en-US" sz="3693" b="true">
                <a:solidFill>
                  <a:srgbClr val="805A62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📊 Evaluation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L</a:t>
            </a: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STM: 85% accuracy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Naive Bayes: 79% accuracy</a:t>
            </a:r>
          </a:p>
          <a:p>
            <a:pPr algn="just" marL="1267615" indent="-422538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Hugging Face: Used for inference &amp; comparison</a:t>
            </a:r>
          </a:p>
          <a:p>
            <a:pPr algn="l">
              <a:lnSpc>
                <a:spcPts val="4375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85829" y="1082888"/>
            <a:ext cx="15678555" cy="79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0"/>
              </a:lnSpc>
            </a:pPr>
            <a:r>
              <a:rPr lang="en-US" sz="60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 3.0 Sentiment Model Development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289" y="2762970"/>
            <a:ext cx="17396471" cy="6495330"/>
          </a:xfrm>
          <a:custGeom>
            <a:avLst/>
            <a:gdLst/>
            <a:ahLst/>
            <a:cxnLst/>
            <a:rect r="r" b="b" t="t" l="l"/>
            <a:pathLst>
              <a:path h="6495330" w="17396471">
                <a:moveTo>
                  <a:pt x="0" y="0"/>
                </a:moveTo>
                <a:lnTo>
                  <a:pt x="17396472" y="0"/>
                </a:lnTo>
                <a:lnTo>
                  <a:pt x="17396472" y="6495330"/>
                </a:lnTo>
                <a:lnTo>
                  <a:pt x="0" y="649533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152525"/>
            <a:ext cx="16283014" cy="90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sz="680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4.0 Apache System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796861" y="-61228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4804382" y="584770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76645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96004" y="2639164"/>
            <a:ext cx="16064474" cy="2240280"/>
            <a:chOff x="0" y="0"/>
            <a:chExt cx="21419298" cy="298704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445605" y="-66675"/>
              <a:ext cx="19973694" cy="3053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Total Comments Analyzed: 2,391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Model Confidence: Average confidence score of 0.812 (Hugging Face), indicating high prediction reliability</a:t>
              </a:r>
            </a:p>
            <a:p>
              <a:pPr algn="l">
                <a:lnSpc>
                  <a:spcPts val="462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09374"/>
              <a:ext cx="1445605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1.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true" flipV="true" rot="0">
            <a:off x="17259300" y="7351958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140600" y="-787260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92978" y="568150"/>
            <a:ext cx="11635107" cy="936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8"/>
              </a:lnSpc>
            </a:pPr>
            <a:r>
              <a:rPr lang="en-US" sz="7098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5.0 Analysis &amp; results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51476" y="4554813"/>
            <a:ext cx="6385173" cy="2871855"/>
            <a:chOff x="0" y="0"/>
            <a:chExt cx="8513564" cy="382914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1658386" y="725"/>
              <a:ext cx="6855178" cy="3828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Naïve Bayes: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Positive: 75.53%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Neutral: 20.95%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Negative: 3.51%</a:t>
              </a:r>
            </a:p>
            <a:p>
              <a:pPr algn="l">
                <a:lnSpc>
                  <a:spcPts val="4620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23825"/>
              <a:ext cx="946371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2.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51476" y="7054641"/>
            <a:ext cx="6906438" cy="3182271"/>
            <a:chOff x="0" y="0"/>
            <a:chExt cx="9208584" cy="4243027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371423" y="414612"/>
              <a:ext cx="7837161" cy="3828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Hugging Face Transformer: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Positive: 51.36%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Neutral: 40.80%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Negative: 7.83%</a:t>
              </a:r>
            </a:p>
            <a:p>
              <a:pPr algn="l">
                <a:lnSpc>
                  <a:spcPts val="4620"/>
                </a:lnSpc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23825"/>
              <a:ext cx="946371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3.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589124" y="4554813"/>
            <a:ext cx="6169951" cy="3182271"/>
            <a:chOff x="0" y="0"/>
            <a:chExt cx="8226601" cy="4243027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1371423" y="414612"/>
              <a:ext cx="6855178" cy="3828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LSTM Model: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Positive: 43.37%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Neutral: 53.99%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Negative: 2.64%</a:t>
              </a:r>
            </a:p>
            <a:p>
              <a:pPr algn="l">
                <a:lnSpc>
                  <a:spcPts val="4620"/>
                </a:lnSpc>
              </a:pP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23825"/>
              <a:ext cx="946371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4.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35312" y="1732440"/>
            <a:ext cx="8002279" cy="63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2"/>
              </a:lnSpc>
            </a:pPr>
            <a:r>
              <a:rPr lang="en-US" sz="4882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5.1 key findings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537591" y="7238079"/>
            <a:ext cx="9400992" cy="2020221"/>
            <a:chOff x="0" y="0"/>
            <a:chExt cx="12534657" cy="2693627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1371423" y="414612"/>
              <a:ext cx="11163233" cy="2279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Most frequent keywords:</a:t>
              </a:r>
            </a:p>
            <a:p>
              <a:pPr algn="l" marL="712470" indent="-356235" lvl="1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‘Malaysia’, ‘video’, ‘KL’, ‘love’, ‘thank’</a:t>
              </a:r>
            </a:p>
            <a:p>
              <a:pPr algn="l">
                <a:lnSpc>
                  <a:spcPts val="4620"/>
                </a:lnSpc>
              </a:pP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23825"/>
              <a:ext cx="946371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5.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DAGsNqcXr-w</dc:identifier>
  <dcterms:modified xsi:type="dcterms:W3CDTF">2011-08-01T06:04:30Z</dcterms:modified>
  <cp:revision>1</cp:revision>
  <dc:title>hpdp Project 2</dc:title>
</cp:coreProperties>
</file>