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Cooper Hewitt Bold" charset="1" panose="00000000000000000000"/>
      <p:regular r:id="rId17"/>
    </p:embeddedFont>
    <p:embeddedFont>
      <p:font typeface="Cooper Hewitt" charset="1" panose="00000000000000000000"/>
      <p:regular r:id="rId18"/>
    </p:embeddedFont>
    <p:embeddedFont>
      <p:font typeface="DM Sans Bold" charset="1" panose="00000000000000000000"/>
      <p:regular r:id="rId19"/>
    </p:embeddedFont>
    <p:embeddedFont>
      <p:font typeface="DM Sans" charset="1" panose="00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47.png" Type="http://schemas.openxmlformats.org/officeDocument/2006/relationships/image"/><Relationship Id="rId7" Target="../media/image48.svg" Type="http://schemas.openxmlformats.org/officeDocument/2006/relationships/image"/><Relationship Id="rId8" Target="../media/image49.png" Type="http://schemas.openxmlformats.org/officeDocument/2006/relationships/image"/><Relationship Id="rId9" Target="../media/image5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7.png" Type="http://schemas.openxmlformats.org/officeDocument/2006/relationships/image"/><Relationship Id="rId11" Target="../media/image58.svg" Type="http://schemas.openxmlformats.org/officeDocument/2006/relationships/image"/><Relationship Id="rId12" Target="../media/image59.png" Type="http://schemas.openxmlformats.org/officeDocument/2006/relationships/image"/><Relationship Id="rId13" Target="../media/image60.svg" Type="http://schemas.openxmlformats.org/officeDocument/2006/relationships/image"/><Relationship Id="rId14" Target="../media/image61.png" Type="http://schemas.openxmlformats.org/officeDocument/2006/relationships/image"/><Relationship Id="rId15" Target="../media/image62.svg" Type="http://schemas.openxmlformats.org/officeDocument/2006/relationships/image"/><Relationship Id="rId16" Target="../media/image63.png" Type="http://schemas.openxmlformats.org/officeDocument/2006/relationships/image"/><Relationship Id="rId17" Target="../media/image64.svg" Type="http://schemas.openxmlformats.org/officeDocument/2006/relationships/image"/><Relationship Id="rId18" Target="../media/image65.png" Type="http://schemas.openxmlformats.org/officeDocument/2006/relationships/image"/><Relationship Id="rId19" Target="../media/image6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3.png" Type="http://schemas.openxmlformats.org/officeDocument/2006/relationships/image"/><Relationship Id="rId7" Target="../media/image54.svg" Type="http://schemas.openxmlformats.org/officeDocument/2006/relationships/image"/><Relationship Id="rId8" Target="../media/image55.png" Type="http://schemas.openxmlformats.org/officeDocument/2006/relationships/image"/><Relationship Id="rId9" Target="../media/image5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12" Target="../media/image25.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png" Type="http://schemas.openxmlformats.org/officeDocument/2006/relationships/image"/><Relationship Id="rId11" Target="../media/image29.svg" Type="http://schemas.openxmlformats.org/officeDocument/2006/relationships/image"/><Relationship Id="rId12" Target="../media/image30.png" Type="http://schemas.openxmlformats.org/officeDocument/2006/relationships/image"/><Relationship Id="rId13" Target="../media/image31.png" Type="http://schemas.openxmlformats.org/officeDocument/2006/relationships/image"/><Relationship Id="rId14" Target="../media/image3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2.png" Type="http://schemas.openxmlformats.org/officeDocument/2006/relationships/image"/><Relationship Id="rId7" Target="../media/image13.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7.png" Type="http://schemas.openxmlformats.org/officeDocument/2006/relationships/image"/><Relationship Id="rId11" Target="../media/image3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 Id="rId8" Target="../media/image35.png" Type="http://schemas.openxmlformats.org/officeDocument/2006/relationships/image"/><Relationship Id="rId9" Target="../media/image3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44.svg" Type="http://schemas.openxmlformats.org/officeDocument/2006/relationships/image"/><Relationship Id="rId12" Target="../media/image45.png" Type="http://schemas.openxmlformats.org/officeDocument/2006/relationships/image"/><Relationship Id="rId13" Target="../media/image4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722887" y="-4247682"/>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18332" y="2731879"/>
            <a:ext cx="3701593" cy="4723610"/>
          </a:xfrm>
          <a:custGeom>
            <a:avLst/>
            <a:gdLst/>
            <a:ahLst/>
            <a:cxnLst/>
            <a:rect r="r" b="b" t="t" l="l"/>
            <a:pathLst>
              <a:path h="4723610" w="3701593">
                <a:moveTo>
                  <a:pt x="0" y="0"/>
                </a:moveTo>
                <a:lnTo>
                  <a:pt x="3701593" y="0"/>
                </a:lnTo>
                <a:lnTo>
                  <a:pt x="3701593" y="4723610"/>
                </a:lnTo>
                <a:lnTo>
                  <a:pt x="0" y="47236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9456031" y="5686468"/>
            <a:ext cx="3718302" cy="2393234"/>
          </a:xfrm>
          <a:custGeom>
            <a:avLst/>
            <a:gdLst/>
            <a:ahLst/>
            <a:cxnLst/>
            <a:rect r="r" b="b" t="t" l="l"/>
            <a:pathLst>
              <a:path h="2393234" w="3718302">
                <a:moveTo>
                  <a:pt x="0" y="0"/>
                </a:moveTo>
                <a:lnTo>
                  <a:pt x="3718301" y="0"/>
                </a:lnTo>
                <a:lnTo>
                  <a:pt x="3718301" y="2393234"/>
                </a:lnTo>
                <a:lnTo>
                  <a:pt x="0" y="23932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4377104" y="3974852"/>
            <a:ext cx="2882196" cy="3943304"/>
          </a:xfrm>
          <a:custGeom>
            <a:avLst/>
            <a:gdLst/>
            <a:ahLst/>
            <a:cxnLst/>
            <a:rect r="r" b="b" t="t" l="l"/>
            <a:pathLst>
              <a:path h="3943304" w="2882196">
                <a:moveTo>
                  <a:pt x="0" y="0"/>
                </a:moveTo>
                <a:lnTo>
                  <a:pt x="2882196" y="0"/>
                </a:lnTo>
                <a:lnTo>
                  <a:pt x="2882196" y="3943304"/>
                </a:lnTo>
                <a:lnTo>
                  <a:pt x="0" y="394330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1055075" y="1514688"/>
            <a:ext cx="9904619" cy="1596657"/>
          </a:xfrm>
          <a:prstGeom prst="rect">
            <a:avLst/>
          </a:prstGeom>
        </p:spPr>
        <p:txBody>
          <a:bodyPr anchor="t" rtlCol="false" tIns="0" lIns="0" bIns="0" rIns="0">
            <a:spAutoFit/>
          </a:bodyPr>
          <a:lstStyle/>
          <a:p>
            <a:pPr algn="l">
              <a:lnSpc>
                <a:spcPts val="11220"/>
              </a:lnSpc>
            </a:pPr>
            <a:r>
              <a:rPr lang="en-US" sz="8014" b="true">
                <a:solidFill>
                  <a:srgbClr val="343434"/>
                </a:solidFill>
                <a:latin typeface="Cooper Hewitt Bold"/>
                <a:ea typeface="Cooper Hewitt Bold"/>
                <a:cs typeface="Cooper Hewitt Bold"/>
                <a:sym typeface="Cooper Hewitt Bold"/>
              </a:rPr>
              <a:t>PRESENTATION</a:t>
            </a:r>
          </a:p>
        </p:txBody>
      </p:sp>
      <p:sp>
        <p:nvSpPr>
          <p:cNvPr name="TextBox 8" id="8"/>
          <p:cNvSpPr txBox="true"/>
          <p:nvPr/>
        </p:nvSpPr>
        <p:spPr>
          <a:xfrm rot="0">
            <a:off x="1028700" y="2966219"/>
            <a:ext cx="9904619" cy="2805062"/>
          </a:xfrm>
          <a:prstGeom prst="rect">
            <a:avLst/>
          </a:prstGeom>
        </p:spPr>
        <p:txBody>
          <a:bodyPr anchor="t" rtlCol="false" tIns="0" lIns="0" bIns="0" rIns="0">
            <a:spAutoFit/>
          </a:bodyPr>
          <a:lstStyle/>
          <a:p>
            <a:pPr algn="l">
              <a:lnSpc>
                <a:spcPts val="7090"/>
              </a:lnSpc>
            </a:pPr>
            <a:r>
              <a:rPr lang="en-US" sz="5064">
                <a:solidFill>
                  <a:srgbClr val="343434"/>
                </a:solidFill>
                <a:latin typeface="Cooper Hewitt"/>
                <a:ea typeface="Cooper Hewitt"/>
                <a:cs typeface="Cooper Hewitt"/>
                <a:sym typeface="Cooper Hewitt"/>
              </a:rPr>
              <a:t>OPTIMIZING HIGH-PERFORMANCE DATA PROCESSING FOR LARGE-SCALE WEB CRAWLERS</a:t>
            </a:r>
          </a:p>
        </p:txBody>
      </p:sp>
      <p:sp>
        <p:nvSpPr>
          <p:cNvPr name="TextBox 9" id="9"/>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0" id="10"/>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1" id="11"/>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2" id="12"/>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3" id="13"/>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4" id="14"/>
          <p:cNvSpPr txBox="true"/>
          <p:nvPr/>
        </p:nvSpPr>
        <p:spPr>
          <a:xfrm rot="0">
            <a:off x="1028700" y="6809128"/>
            <a:ext cx="12819047" cy="2627630"/>
          </a:xfrm>
          <a:prstGeom prst="rect">
            <a:avLst/>
          </a:prstGeom>
        </p:spPr>
        <p:txBody>
          <a:bodyPr anchor="t" rtlCol="false" tIns="0" lIns="0" bIns="0" rIns="0">
            <a:spAutoFit/>
          </a:bodyPr>
          <a:lstStyle/>
          <a:p>
            <a:pPr algn="just">
              <a:lnSpc>
                <a:spcPts val="3639"/>
              </a:lnSpc>
            </a:pPr>
            <a:r>
              <a:rPr lang="en-US" sz="2599" b="true">
                <a:solidFill>
                  <a:srgbClr val="343434"/>
                </a:solidFill>
                <a:latin typeface="DM Sans Bold"/>
                <a:ea typeface="DM Sans Bold"/>
                <a:cs typeface="DM Sans Bold"/>
                <a:sym typeface="DM Sans Bold"/>
              </a:rPr>
              <a:t>Presented By:</a:t>
            </a:r>
          </a:p>
          <a:p>
            <a:pPr algn="just">
              <a:lnSpc>
                <a:spcPts val="3639"/>
              </a:lnSpc>
            </a:pPr>
            <a:r>
              <a:rPr lang="en-US" sz="2599">
                <a:solidFill>
                  <a:srgbClr val="343434"/>
                </a:solidFill>
                <a:latin typeface="DM Sans"/>
                <a:ea typeface="DM Sans"/>
                <a:cs typeface="DM Sans"/>
                <a:sym typeface="DM Sans"/>
              </a:rPr>
              <a:t>TIEW CHUAN RONG  A22EC0112</a:t>
            </a:r>
          </a:p>
          <a:p>
            <a:pPr algn="just">
              <a:lnSpc>
                <a:spcPts val="3639"/>
              </a:lnSpc>
            </a:pPr>
            <a:r>
              <a:rPr lang="en-US" sz="2599">
                <a:solidFill>
                  <a:srgbClr val="343434"/>
                </a:solidFill>
                <a:latin typeface="DM Sans"/>
                <a:ea typeface="DM Sans"/>
                <a:cs typeface="DM Sans"/>
                <a:sym typeface="DM Sans"/>
              </a:rPr>
              <a:t>DANIAL HARRIZ BIN MOHD ASINEH @MOHD ASNEH A22EC0152</a:t>
            </a:r>
          </a:p>
          <a:p>
            <a:pPr algn="just">
              <a:lnSpc>
                <a:spcPts val="3639"/>
              </a:lnSpc>
            </a:pPr>
            <a:r>
              <a:rPr lang="en-US" sz="2599">
                <a:solidFill>
                  <a:srgbClr val="343434"/>
                </a:solidFill>
                <a:latin typeface="DM Sans"/>
                <a:ea typeface="DM Sans"/>
                <a:cs typeface="DM Sans"/>
                <a:sym typeface="DM Sans"/>
              </a:rPr>
              <a:t>CHAI YU TONG A22EC0145</a:t>
            </a:r>
          </a:p>
          <a:p>
            <a:pPr algn="just">
              <a:lnSpc>
                <a:spcPts val="3639"/>
              </a:lnSpc>
            </a:pPr>
            <a:r>
              <a:rPr lang="en-US" sz="2599">
                <a:solidFill>
                  <a:srgbClr val="343434"/>
                </a:solidFill>
                <a:latin typeface="DM Sans"/>
                <a:ea typeface="DM Sans"/>
                <a:cs typeface="DM Sans"/>
                <a:sym typeface="DM Sans"/>
              </a:rPr>
              <a:t>KOH SU XUAN  A22EC0060</a:t>
            </a:r>
          </a:p>
          <a:p>
            <a:pPr algn="just">
              <a:lnSpc>
                <a:spcPts val="2799"/>
              </a:lnSpc>
            </a:pPr>
          </a:p>
        </p:txBody>
      </p:sp>
      <p:sp>
        <p:nvSpPr>
          <p:cNvPr name="TextBox 15" id="15"/>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020042" y="3895330"/>
            <a:ext cx="3343633" cy="3169581"/>
          </a:xfrm>
          <a:custGeom>
            <a:avLst/>
            <a:gdLst/>
            <a:ahLst/>
            <a:cxnLst/>
            <a:rect r="r" b="b" t="t" l="l"/>
            <a:pathLst>
              <a:path h="3169581" w="3343633">
                <a:moveTo>
                  <a:pt x="0" y="0"/>
                </a:moveTo>
                <a:lnTo>
                  <a:pt x="3343633" y="0"/>
                </a:lnTo>
                <a:lnTo>
                  <a:pt x="3343633" y="3169581"/>
                </a:lnTo>
                <a:lnTo>
                  <a:pt x="0" y="31695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661706" y="9144000"/>
            <a:ext cx="2018614" cy="2576604"/>
          </a:xfrm>
          <a:custGeom>
            <a:avLst/>
            <a:gdLst/>
            <a:ahLst/>
            <a:cxnLst/>
            <a:rect r="r" b="b" t="t" l="l"/>
            <a:pathLst>
              <a:path h="2576604" w="2018614">
                <a:moveTo>
                  <a:pt x="0" y="0"/>
                </a:moveTo>
                <a:lnTo>
                  <a:pt x="2018613" y="0"/>
                </a:lnTo>
                <a:lnTo>
                  <a:pt x="2018613" y="2576604"/>
                </a:lnTo>
                <a:lnTo>
                  <a:pt x="0" y="257660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7608325" y="1390809"/>
            <a:ext cx="2329420" cy="2324438"/>
          </a:xfrm>
          <a:custGeom>
            <a:avLst/>
            <a:gdLst/>
            <a:ahLst/>
            <a:cxnLst/>
            <a:rect r="r" b="b" t="t" l="l"/>
            <a:pathLst>
              <a:path h="2324438" w="2329420">
                <a:moveTo>
                  <a:pt x="0" y="0"/>
                </a:moveTo>
                <a:lnTo>
                  <a:pt x="2329420" y="0"/>
                </a:lnTo>
                <a:lnTo>
                  <a:pt x="2329420" y="2324438"/>
                </a:lnTo>
                <a:lnTo>
                  <a:pt x="0" y="23244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6866391" y="1800553"/>
            <a:ext cx="4804621"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CONCLUSION</a:t>
            </a:r>
          </a:p>
        </p:txBody>
      </p:sp>
      <p:sp>
        <p:nvSpPr>
          <p:cNvPr name="TextBox 8" id="8"/>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9" id="9"/>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0" id="10"/>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1" id="11"/>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2" id="12"/>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3" id="13"/>
          <p:cNvSpPr txBox="true"/>
          <p:nvPr/>
        </p:nvSpPr>
        <p:spPr>
          <a:xfrm rot="0">
            <a:off x="2190849" y="4238585"/>
            <a:ext cx="15068451" cy="3515132"/>
          </a:xfrm>
          <a:prstGeom prst="rect">
            <a:avLst/>
          </a:prstGeom>
        </p:spPr>
        <p:txBody>
          <a:bodyPr anchor="t" rtlCol="false" tIns="0" lIns="0" bIns="0" rIns="0">
            <a:spAutoFit/>
          </a:bodyPr>
          <a:lstStyle/>
          <a:p>
            <a:pPr algn="just">
              <a:lnSpc>
                <a:spcPts val="4077"/>
              </a:lnSpc>
            </a:pPr>
            <a:r>
              <a:rPr lang="en-US" sz="2912">
                <a:solidFill>
                  <a:srgbClr val="343434"/>
                </a:solidFill>
                <a:latin typeface="DM Sans"/>
                <a:ea typeface="DM Sans"/>
                <a:cs typeface="DM Sans"/>
                <a:sym typeface="DM Sans"/>
              </a:rPr>
              <a:t>This project had successfully design a high-performance web scraper using Playwright, Beautiful Soup, and Asyncio to collect over 110,000 news articles from the New Straits Times website. The raw data collected was cleaned and process using Pandas, Polars and Modin. While Polars and Modin shows the importance of optimize the performance of data processing for large dataset. Overall, the project highlights the importance of using optimized tools and parallel processing techniques for efficient large-scale data collection and analysis.</a:t>
            </a:r>
          </a:p>
        </p:txBody>
      </p:sp>
      <p:sp>
        <p:nvSpPr>
          <p:cNvPr name="TextBox 14" id="1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933983" y="3152569"/>
            <a:ext cx="16420035" cy="3874815"/>
          </a:xfrm>
          <a:prstGeom prst="rect">
            <a:avLst/>
          </a:prstGeom>
        </p:spPr>
        <p:txBody>
          <a:bodyPr anchor="t" rtlCol="false" tIns="0" lIns="0" bIns="0" rIns="0">
            <a:spAutoFit/>
          </a:bodyPr>
          <a:lstStyle/>
          <a:p>
            <a:pPr algn="ctr">
              <a:lnSpc>
                <a:spcPts val="27108"/>
              </a:lnSpc>
            </a:pPr>
            <a:r>
              <a:rPr lang="en-US" b="true" sz="19362">
                <a:solidFill>
                  <a:srgbClr val="343434"/>
                </a:solidFill>
                <a:latin typeface="Cooper Hewitt Bold"/>
                <a:ea typeface="Cooper Hewitt Bold"/>
                <a:cs typeface="Cooper Hewitt Bold"/>
                <a:sym typeface="Cooper Hewitt Bold"/>
              </a:rPr>
              <a:t>THANK YOU</a:t>
            </a:r>
          </a:p>
        </p:txBody>
      </p:sp>
      <p:sp>
        <p:nvSpPr>
          <p:cNvPr name="Freeform 5" id="5"/>
          <p:cNvSpPr/>
          <p:nvPr/>
        </p:nvSpPr>
        <p:spPr>
          <a:xfrm flipH="false" flipV="false" rot="0">
            <a:off x="2654205"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6" id="6"/>
          <p:cNvSpPr/>
          <p:nvPr/>
        </p:nvSpPr>
        <p:spPr>
          <a:xfrm flipH="false" flipV="false" rot="0">
            <a:off x="5684547"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7" id="7"/>
          <p:cNvSpPr/>
          <p:nvPr/>
        </p:nvSpPr>
        <p:spPr>
          <a:xfrm flipH="false" flipV="false" rot="0">
            <a:off x="10955421" y="6631976"/>
            <a:ext cx="442897" cy="442897"/>
          </a:xfrm>
          <a:custGeom>
            <a:avLst/>
            <a:gdLst/>
            <a:ahLst/>
            <a:cxnLst/>
            <a:rect r="r" b="b" t="t" l="l"/>
            <a:pathLst>
              <a:path h="442897" w="442897">
                <a:moveTo>
                  <a:pt x="0" y="0"/>
                </a:moveTo>
                <a:lnTo>
                  <a:pt x="442897" y="0"/>
                </a:lnTo>
                <a:lnTo>
                  <a:pt x="442897" y="442897"/>
                </a:lnTo>
                <a:lnTo>
                  <a:pt x="0" y="44289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8" id="8"/>
          <p:cNvSpPr/>
          <p:nvPr/>
        </p:nvSpPr>
        <p:spPr>
          <a:xfrm flipH="false" flipV="false" rot="-1354446">
            <a:off x="15843106" y="2606653"/>
            <a:ext cx="1497033" cy="2339114"/>
          </a:xfrm>
          <a:custGeom>
            <a:avLst/>
            <a:gdLst/>
            <a:ahLst/>
            <a:cxnLst/>
            <a:rect r="r" b="b" t="t" l="l"/>
            <a:pathLst>
              <a:path h="2339114" w="1497033">
                <a:moveTo>
                  <a:pt x="0" y="0"/>
                </a:moveTo>
                <a:lnTo>
                  <a:pt x="1497033" y="0"/>
                </a:lnTo>
                <a:lnTo>
                  <a:pt x="1497033" y="2339115"/>
                </a:lnTo>
                <a:lnTo>
                  <a:pt x="0" y="233911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9" id="9"/>
          <p:cNvSpPr/>
          <p:nvPr/>
        </p:nvSpPr>
        <p:spPr>
          <a:xfrm flipH="false" flipV="false" rot="885027">
            <a:off x="5092713" y="2195823"/>
            <a:ext cx="2206219" cy="1740908"/>
          </a:xfrm>
          <a:custGeom>
            <a:avLst/>
            <a:gdLst/>
            <a:ahLst/>
            <a:cxnLst/>
            <a:rect r="r" b="b" t="t" l="l"/>
            <a:pathLst>
              <a:path h="1740908" w="2206219">
                <a:moveTo>
                  <a:pt x="0" y="0"/>
                </a:moveTo>
                <a:lnTo>
                  <a:pt x="2206220" y="0"/>
                </a:lnTo>
                <a:lnTo>
                  <a:pt x="2206220" y="1740908"/>
                </a:lnTo>
                <a:lnTo>
                  <a:pt x="0" y="17409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0" id="10"/>
          <p:cNvSpPr/>
          <p:nvPr/>
        </p:nvSpPr>
        <p:spPr>
          <a:xfrm flipH="false" flipV="false" rot="0">
            <a:off x="91839" y="8205407"/>
            <a:ext cx="4202073" cy="2521244"/>
          </a:xfrm>
          <a:custGeom>
            <a:avLst/>
            <a:gdLst/>
            <a:ahLst/>
            <a:cxnLst/>
            <a:rect r="r" b="b" t="t" l="l"/>
            <a:pathLst>
              <a:path h="2521244" w="4202073">
                <a:moveTo>
                  <a:pt x="0" y="0"/>
                </a:moveTo>
                <a:lnTo>
                  <a:pt x="4202074" y="0"/>
                </a:lnTo>
                <a:lnTo>
                  <a:pt x="4202074" y="2521245"/>
                </a:lnTo>
                <a:lnTo>
                  <a:pt x="0" y="252124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1" id="11"/>
          <p:cNvSpPr/>
          <p:nvPr/>
        </p:nvSpPr>
        <p:spPr>
          <a:xfrm flipH="false" flipV="false" rot="839221">
            <a:off x="9785300" y="7617346"/>
            <a:ext cx="1170380" cy="2030628"/>
          </a:xfrm>
          <a:custGeom>
            <a:avLst/>
            <a:gdLst/>
            <a:ahLst/>
            <a:cxnLst/>
            <a:rect r="r" b="b" t="t" l="l"/>
            <a:pathLst>
              <a:path h="2030628" w="1170380">
                <a:moveTo>
                  <a:pt x="0" y="0"/>
                </a:moveTo>
                <a:lnTo>
                  <a:pt x="1170381" y="0"/>
                </a:lnTo>
                <a:lnTo>
                  <a:pt x="1170381" y="2030628"/>
                </a:lnTo>
                <a:lnTo>
                  <a:pt x="0" y="2030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TextBox 12" id="12"/>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3" id="13"/>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4" id="14"/>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5" id="15"/>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6" id="16"/>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7" id="17"/>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10</a:t>
            </a:r>
          </a:p>
        </p:txBody>
      </p:sp>
      <p:sp>
        <p:nvSpPr>
          <p:cNvPr name="TextBox 18" id="18"/>
          <p:cNvSpPr txBox="true"/>
          <p:nvPr/>
        </p:nvSpPr>
        <p:spPr>
          <a:xfrm rot="0">
            <a:off x="3097102" y="6639431"/>
            <a:ext cx="2393621" cy="387954"/>
          </a:xfrm>
          <a:prstGeom prst="rect">
            <a:avLst/>
          </a:prstGeom>
        </p:spPr>
        <p:txBody>
          <a:bodyPr anchor="t" rtlCol="false" tIns="0" lIns="0" bIns="0" rIns="0">
            <a:spAutoFit/>
          </a:bodyPr>
          <a:lstStyle/>
          <a:p>
            <a:pPr algn="r" marL="0" indent="0" lvl="0">
              <a:lnSpc>
                <a:spcPts val="3291"/>
              </a:lnSpc>
              <a:spcBef>
                <a:spcPct val="0"/>
              </a:spcBef>
            </a:pPr>
            <a:r>
              <a:rPr lang="en-US" sz="2351" strike="noStrike" u="none">
                <a:solidFill>
                  <a:srgbClr val="343434"/>
                </a:solidFill>
                <a:latin typeface="DM Sans"/>
                <a:ea typeface="DM Sans"/>
                <a:cs typeface="DM Sans"/>
                <a:sym typeface="DM Sans"/>
              </a:rPr>
              <a:t>+123-456-7890</a:t>
            </a:r>
          </a:p>
        </p:txBody>
      </p:sp>
      <p:sp>
        <p:nvSpPr>
          <p:cNvPr name="TextBox 19" id="19"/>
          <p:cNvSpPr txBox="true"/>
          <p:nvPr/>
        </p:nvSpPr>
        <p:spPr>
          <a:xfrm rot="0">
            <a:off x="6127444" y="6640398"/>
            <a:ext cx="4493704" cy="387954"/>
          </a:xfrm>
          <a:prstGeom prst="rect">
            <a:avLst/>
          </a:prstGeom>
        </p:spPr>
        <p:txBody>
          <a:bodyPr anchor="t" rtlCol="false" tIns="0" lIns="0" bIns="0" rIns="0">
            <a:spAutoFit/>
          </a:bodyPr>
          <a:lstStyle/>
          <a:p>
            <a:pPr algn="r" marL="0" indent="0" lvl="0">
              <a:lnSpc>
                <a:spcPts val="3291"/>
              </a:lnSpc>
              <a:spcBef>
                <a:spcPct val="0"/>
              </a:spcBef>
            </a:pPr>
            <a:r>
              <a:rPr lang="en-US" sz="2351" strike="noStrike" u="none">
                <a:solidFill>
                  <a:srgbClr val="343434"/>
                </a:solidFill>
                <a:latin typeface="DM Sans"/>
                <a:ea typeface="DM Sans"/>
                <a:cs typeface="DM Sans"/>
                <a:sym typeface="DM Sans"/>
              </a:rPr>
              <a:t>WWW.REALLYGREATSITE.COM</a:t>
            </a:r>
          </a:p>
        </p:txBody>
      </p:sp>
      <p:sp>
        <p:nvSpPr>
          <p:cNvPr name="TextBox 20" id="20"/>
          <p:cNvSpPr txBox="true"/>
          <p:nvPr/>
        </p:nvSpPr>
        <p:spPr>
          <a:xfrm rot="0">
            <a:off x="11354754" y="6639431"/>
            <a:ext cx="4279040" cy="387954"/>
          </a:xfrm>
          <a:prstGeom prst="rect">
            <a:avLst/>
          </a:prstGeom>
        </p:spPr>
        <p:txBody>
          <a:bodyPr anchor="t" rtlCol="false" tIns="0" lIns="0" bIns="0" rIns="0">
            <a:spAutoFit/>
          </a:bodyPr>
          <a:lstStyle/>
          <a:p>
            <a:pPr algn="r" marL="0" indent="0" lvl="0">
              <a:lnSpc>
                <a:spcPts val="3291"/>
              </a:lnSpc>
              <a:spcBef>
                <a:spcPct val="0"/>
              </a:spcBef>
            </a:pPr>
            <a:r>
              <a:rPr lang="en-US" sz="2351" strike="noStrike" u="none">
                <a:solidFill>
                  <a:srgbClr val="343434"/>
                </a:solidFill>
                <a:latin typeface="DM Sans"/>
                <a:ea typeface="DM Sans"/>
                <a:cs typeface="DM Sans"/>
                <a:sym typeface="DM Sans"/>
              </a:rPr>
              <a:t>123 ANYWHERE ST., ANY CITY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101339" y="2686465"/>
            <a:ext cx="9565590" cy="4734967"/>
          </a:xfrm>
          <a:custGeom>
            <a:avLst/>
            <a:gdLst/>
            <a:ahLst/>
            <a:cxnLst/>
            <a:rect r="r" b="b" t="t" l="l"/>
            <a:pathLst>
              <a:path h="4734967" w="9565590">
                <a:moveTo>
                  <a:pt x="0" y="0"/>
                </a:moveTo>
                <a:lnTo>
                  <a:pt x="9565590" y="0"/>
                </a:lnTo>
                <a:lnTo>
                  <a:pt x="9565590" y="4734968"/>
                </a:lnTo>
                <a:lnTo>
                  <a:pt x="0" y="4734968"/>
                </a:lnTo>
                <a:lnTo>
                  <a:pt x="0" y="0"/>
                </a:lnTo>
                <a:close/>
              </a:path>
            </a:pathLst>
          </a:custGeom>
          <a:blipFill>
            <a:blip r:embed="rId6"/>
            <a:stretch>
              <a:fillRect l="0" t="0" r="0" b="0"/>
            </a:stretch>
          </a:blipFill>
        </p:spPr>
      </p:sp>
      <p:sp>
        <p:nvSpPr>
          <p:cNvPr name="TextBox 5" id="5"/>
          <p:cNvSpPr txBox="true"/>
          <p:nvPr/>
        </p:nvSpPr>
        <p:spPr>
          <a:xfrm rot="0">
            <a:off x="1028700" y="1933991"/>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INTRODUCTION</a:t>
            </a:r>
          </a:p>
        </p:txBody>
      </p:sp>
      <p:sp>
        <p:nvSpPr>
          <p:cNvPr name="TextBox 6" id="6"/>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7" id="7"/>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8" id="8"/>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9" id="9"/>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0" id="10"/>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1" id="11"/>
          <p:cNvSpPr txBox="true"/>
          <p:nvPr/>
        </p:nvSpPr>
        <p:spPr>
          <a:xfrm rot="0">
            <a:off x="1055075" y="3697245"/>
            <a:ext cx="6313346" cy="3458365"/>
          </a:xfrm>
          <a:prstGeom prst="rect">
            <a:avLst/>
          </a:prstGeom>
        </p:spPr>
        <p:txBody>
          <a:bodyPr anchor="t" rtlCol="false" tIns="0" lIns="0" bIns="0" rIns="0">
            <a:spAutoFit/>
          </a:bodyPr>
          <a:lstStyle/>
          <a:p>
            <a:pPr algn="just">
              <a:lnSpc>
                <a:spcPts val="2799"/>
              </a:lnSpc>
            </a:pPr>
            <a:r>
              <a:rPr lang="en-US" sz="1999">
                <a:solidFill>
                  <a:srgbClr val="343434"/>
                </a:solidFill>
                <a:latin typeface="DM Sans"/>
                <a:ea typeface="DM Sans"/>
                <a:cs typeface="DM Sans"/>
                <a:sym typeface="DM Sans"/>
              </a:rPr>
              <a:t>This project focuses on using web scraping techniques to extract news articles from an established Malaysian online news portal by leveraging a high-performance scraping pipeline. The end goal is to gather relevant news data for further processing and performance analysis.</a:t>
            </a:r>
          </a:p>
          <a:p>
            <a:pPr algn="just">
              <a:lnSpc>
                <a:spcPts val="2799"/>
              </a:lnSpc>
            </a:pPr>
          </a:p>
          <a:p>
            <a:pPr algn="just">
              <a:lnSpc>
                <a:spcPts val="2799"/>
              </a:lnSpc>
            </a:pPr>
            <a:r>
              <a:rPr lang="en-US" sz="1999">
                <a:solidFill>
                  <a:srgbClr val="343434"/>
                </a:solidFill>
                <a:latin typeface="DM Sans"/>
                <a:ea typeface="DM Sans"/>
                <a:cs typeface="DM Sans"/>
                <a:sym typeface="DM Sans"/>
              </a:rPr>
              <a:t>The website that is targeted is the New Straits Times (NST) under the “News” section. I</a:t>
            </a:r>
          </a:p>
          <a:p>
            <a:pPr algn="just">
              <a:lnSpc>
                <a:spcPts val="2380"/>
              </a:lnSpc>
            </a:pPr>
          </a:p>
        </p:txBody>
      </p:sp>
      <p:sp>
        <p:nvSpPr>
          <p:cNvPr name="TextBox 12" id="12"/>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02</a:t>
            </a:r>
          </a:p>
        </p:txBody>
      </p:sp>
      <p:sp>
        <p:nvSpPr>
          <p:cNvPr name="Freeform 13" id="13"/>
          <p:cNvSpPr/>
          <p:nvPr/>
        </p:nvSpPr>
        <p:spPr>
          <a:xfrm flipH="false" flipV="false" rot="0">
            <a:off x="8432626" y="-1309916"/>
            <a:ext cx="2025737" cy="2947502"/>
          </a:xfrm>
          <a:custGeom>
            <a:avLst/>
            <a:gdLst/>
            <a:ahLst/>
            <a:cxnLst/>
            <a:rect r="r" b="b" t="t" l="l"/>
            <a:pathLst>
              <a:path h="2947502" w="2025737">
                <a:moveTo>
                  <a:pt x="0" y="0"/>
                </a:moveTo>
                <a:lnTo>
                  <a:pt x="2025737" y="0"/>
                </a:lnTo>
                <a:lnTo>
                  <a:pt x="2025737" y="2947502"/>
                </a:lnTo>
                <a:lnTo>
                  <a:pt x="0" y="294750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856983" y="7155455"/>
            <a:ext cx="2354765" cy="2761452"/>
          </a:xfrm>
          <a:custGeom>
            <a:avLst/>
            <a:gdLst/>
            <a:ahLst/>
            <a:cxnLst/>
            <a:rect r="r" b="b" t="t" l="l"/>
            <a:pathLst>
              <a:path h="2761452" w="2354765">
                <a:moveTo>
                  <a:pt x="0" y="0"/>
                </a:moveTo>
                <a:lnTo>
                  <a:pt x="2354765" y="0"/>
                </a:lnTo>
                <a:lnTo>
                  <a:pt x="2354765" y="2761452"/>
                </a:lnTo>
                <a:lnTo>
                  <a:pt x="0" y="276145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3167272" y="7986286"/>
            <a:ext cx="1914223" cy="1914223"/>
          </a:xfrm>
          <a:custGeom>
            <a:avLst/>
            <a:gdLst/>
            <a:ahLst/>
            <a:cxnLst/>
            <a:rect r="r" b="b" t="t" l="l"/>
            <a:pathLst>
              <a:path h="1914223" w="1914223">
                <a:moveTo>
                  <a:pt x="0" y="0"/>
                </a:moveTo>
                <a:lnTo>
                  <a:pt x="1914223" y="0"/>
                </a:lnTo>
                <a:lnTo>
                  <a:pt x="1914223" y="1914223"/>
                </a:lnTo>
                <a:lnTo>
                  <a:pt x="0" y="191422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67247" y="1943099"/>
            <a:ext cx="14932090" cy="7783352"/>
          </a:xfrm>
          <a:custGeom>
            <a:avLst/>
            <a:gdLst/>
            <a:ahLst/>
            <a:cxnLst/>
            <a:rect r="r" b="b" t="t" l="l"/>
            <a:pathLst>
              <a:path h="7783352" w="14932090">
                <a:moveTo>
                  <a:pt x="0" y="0"/>
                </a:moveTo>
                <a:lnTo>
                  <a:pt x="14932090" y="0"/>
                </a:lnTo>
                <a:lnTo>
                  <a:pt x="14932090" y="7783352"/>
                </a:lnTo>
                <a:lnTo>
                  <a:pt x="0" y="7783352"/>
                </a:lnTo>
                <a:lnTo>
                  <a:pt x="0" y="0"/>
                </a:lnTo>
                <a:close/>
              </a:path>
            </a:pathLst>
          </a:custGeom>
          <a:blipFill>
            <a:blip r:embed="rId6"/>
            <a:stretch>
              <a:fillRect l="0" t="0" r="0" b="0"/>
            </a:stretch>
          </a:blipFill>
        </p:spPr>
      </p:sp>
      <p:sp>
        <p:nvSpPr>
          <p:cNvPr name="TextBox 5" id="5"/>
          <p:cNvSpPr txBox="true"/>
          <p:nvPr/>
        </p:nvSpPr>
        <p:spPr>
          <a:xfrm rot="0">
            <a:off x="3861148" y="580668"/>
            <a:ext cx="8668788"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SYSTEM ARCHITECTURE</a:t>
            </a:r>
          </a:p>
        </p:txBody>
      </p:sp>
      <p:sp>
        <p:nvSpPr>
          <p:cNvPr name="TextBox 6" id="6"/>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7" id="7"/>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8" id="8"/>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9" id="9"/>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0" id="10"/>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1" id="11"/>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07</a:t>
            </a:r>
          </a:p>
        </p:txBody>
      </p:sp>
      <p:sp>
        <p:nvSpPr>
          <p:cNvPr name="Freeform 12" id="12"/>
          <p:cNvSpPr/>
          <p:nvPr/>
        </p:nvSpPr>
        <p:spPr>
          <a:xfrm flipH="false" flipV="false" rot="0">
            <a:off x="17029292" y="3332470"/>
            <a:ext cx="3102858" cy="5004610"/>
          </a:xfrm>
          <a:custGeom>
            <a:avLst/>
            <a:gdLst/>
            <a:ahLst/>
            <a:cxnLst/>
            <a:rect r="r" b="b" t="t" l="l"/>
            <a:pathLst>
              <a:path h="5004610" w="3102858">
                <a:moveTo>
                  <a:pt x="0" y="0"/>
                </a:moveTo>
                <a:lnTo>
                  <a:pt x="3102859" y="0"/>
                </a:lnTo>
                <a:lnTo>
                  <a:pt x="3102859" y="5004610"/>
                </a:lnTo>
                <a:lnTo>
                  <a:pt x="0" y="50046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2074158" y="2268902"/>
            <a:ext cx="3102858" cy="5004610"/>
          </a:xfrm>
          <a:custGeom>
            <a:avLst/>
            <a:gdLst/>
            <a:ahLst/>
            <a:cxnLst/>
            <a:rect r="r" b="b" t="t" l="l"/>
            <a:pathLst>
              <a:path h="5004610" w="3102858">
                <a:moveTo>
                  <a:pt x="0" y="0"/>
                </a:moveTo>
                <a:lnTo>
                  <a:pt x="3102858" y="0"/>
                </a:lnTo>
                <a:lnTo>
                  <a:pt x="3102858" y="5004610"/>
                </a:lnTo>
                <a:lnTo>
                  <a:pt x="0" y="500461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92021" y="8844981"/>
            <a:ext cx="4455678" cy="2884039"/>
          </a:xfrm>
          <a:custGeom>
            <a:avLst/>
            <a:gdLst/>
            <a:ahLst/>
            <a:cxnLst/>
            <a:rect r="r" b="b" t="t" l="l"/>
            <a:pathLst>
              <a:path h="2884039" w="4455678">
                <a:moveTo>
                  <a:pt x="0" y="0"/>
                </a:moveTo>
                <a:lnTo>
                  <a:pt x="4455678" y="0"/>
                </a:lnTo>
                <a:lnTo>
                  <a:pt x="4455678" y="2884038"/>
                </a:lnTo>
                <a:lnTo>
                  <a:pt x="0" y="2884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17766" y="3461601"/>
            <a:ext cx="2577298" cy="2577298"/>
          </a:xfrm>
          <a:custGeom>
            <a:avLst/>
            <a:gdLst/>
            <a:ahLst/>
            <a:cxnLst/>
            <a:rect r="r" b="b" t="t" l="l"/>
            <a:pathLst>
              <a:path h="2577298" w="2577298">
                <a:moveTo>
                  <a:pt x="0" y="0"/>
                </a:moveTo>
                <a:lnTo>
                  <a:pt x="2577298" y="0"/>
                </a:lnTo>
                <a:lnTo>
                  <a:pt x="2577298" y="2577298"/>
                </a:lnTo>
                <a:lnTo>
                  <a:pt x="0" y="2577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TextBox 6" id="6"/>
          <p:cNvSpPr txBox="true"/>
          <p:nvPr/>
        </p:nvSpPr>
        <p:spPr>
          <a:xfrm rot="0">
            <a:off x="5992434" y="1037868"/>
            <a:ext cx="6303133"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WEB SCRAPPING</a:t>
            </a:r>
          </a:p>
        </p:txBody>
      </p:sp>
      <p:sp>
        <p:nvSpPr>
          <p:cNvPr name="TextBox 7" id="7"/>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2386691" y="2783177"/>
            <a:ext cx="6757309" cy="2983206"/>
          </a:xfrm>
          <a:prstGeom prst="rect">
            <a:avLst/>
          </a:prstGeom>
        </p:spPr>
        <p:txBody>
          <a:bodyPr anchor="t" rtlCol="false" tIns="0" lIns="0" bIns="0" rIns="0">
            <a:spAutoFit/>
          </a:bodyPr>
          <a:lstStyle/>
          <a:p>
            <a:pPr algn="just">
              <a:lnSpc>
                <a:spcPts val="3401"/>
              </a:lnSpc>
            </a:pPr>
            <a:r>
              <a:rPr lang="en-US" sz="2429">
                <a:solidFill>
                  <a:srgbClr val="343434"/>
                </a:solidFill>
                <a:latin typeface="DM Sans"/>
                <a:ea typeface="DM Sans"/>
                <a:cs typeface="DM Sans"/>
                <a:sym typeface="DM Sans"/>
              </a:rPr>
              <a:t>The data that will be scrape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Title: The headline/main title of the article.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URL: The full web link/URL of the article.</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Teaser: A short description from the article content.</a:t>
            </a:r>
          </a:p>
          <a:p>
            <a:pPr algn="just" marL="524623" indent="-262311" lvl="1">
              <a:lnSpc>
                <a:spcPts val="3401"/>
              </a:lnSpc>
              <a:buFont typeface="Arial"/>
              <a:buChar char="•"/>
            </a:pPr>
            <a:r>
              <a:rPr lang="en-US" sz="2429">
                <a:solidFill>
                  <a:srgbClr val="343434"/>
                </a:solidFill>
                <a:latin typeface="DM Sans"/>
                <a:ea typeface="DM Sans"/>
                <a:cs typeface="DM Sans"/>
                <a:sym typeface="DM Sans"/>
              </a:rPr>
              <a:t>Category: The label that describes the main topic area of the article.</a:t>
            </a:r>
          </a:p>
        </p:txBody>
      </p:sp>
      <p:sp>
        <p:nvSpPr>
          <p:cNvPr name="TextBox 13" id="13"/>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TextBox 14" id="14"/>
          <p:cNvSpPr txBox="true"/>
          <p:nvPr/>
        </p:nvSpPr>
        <p:spPr>
          <a:xfrm rot="0">
            <a:off x="4322455" y="771904"/>
            <a:ext cx="423595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CENTRAL PROCESSING UNIT (CPU)</a:t>
            </a:r>
          </a:p>
        </p:txBody>
      </p:sp>
      <p:sp>
        <p:nvSpPr>
          <p:cNvPr name="TextBox 15" id="15"/>
          <p:cNvSpPr txBox="true"/>
          <p:nvPr/>
        </p:nvSpPr>
        <p:spPr>
          <a:xfrm rot="0">
            <a:off x="2602012" y="6299783"/>
            <a:ext cx="6780844" cy="2109615"/>
          </a:xfrm>
          <a:prstGeom prst="rect">
            <a:avLst/>
          </a:prstGeom>
        </p:spPr>
        <p:txBody>
          <a:bodyPr anchor="t" rtlCol="false" tIns="0" lIns="0" bIns="0" rIns="0">
            <a:spAutoFit/>
          </a:bodyPr>
          <a:lstStyle/>
          <a:p>
            <a:pPr algn="just">
              <a:lnSpc>
                <a:spcPts val="3413"/>
              </a:lnSpc>
            </a:pPr>
            <a:r>
              <a:rPr lang="en-US" sz="2438">
                <a:solidFill>
                  <a:srgbClr val="343434"/>
                </a:solidFill>
                <a:latin typeface="DM Sans"/>
                <a:ea typeface="DM Sans"/>
                <a:cs typeface="DM Sans"/>
                <a:sym typeface="DM Sans"/>
              </a:rPr>
              <a:t>The category that we scrape are:</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Crime &amp; Courts</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Nation</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Government/Public Policy</a:t>
            </a:r>
          </a:p>
          <a:p>
            <a:pPr algn="just" marL="526451" indent="-263225" lvl="1">
              <a:lnSpc>
                <a:spcPts val="3413"/>
              </a:lnSpc>
              <a:buFont typeface="Arial"/>
              <a:buChar char="•"/>
            </a:pPr>
            <a:r>
              <a:rPr lang="en-US" sz="2438">
                <a:solidFill>
                  <a:srgbClr val="343434"/>
                </a:solidFill>
                <a:latin typeface="DM Sans"/>
                <a:ea typeface="DM Sans"/>
                <a:cs typeface="DM Sans"/>
                <a:sym typeface="DM Sans"/>
              </a:rPr>
              <a:t>Politic</a:t>
            </a:r>
          </a:p>
        </p:txBody>
      </p:sp>
      <p:sp>
        <p:nvSpPr>
          <p:cNvPr name="TextBox 16" id="16"/>
          <p:cNvSpPr txBox="true"/>
          <p:nvPr/>
        </p:nvSpPr>
        <p:spPr>
          <a:xfrm rot="0">
            <a:off x="10826577" y="2942270"/>
            <a:ext cx="6721093" cy="2091445"/>
          </a:xfrm>
          <a:prstGeom prst="rect">
            <a:avLst/>
          </a:prstGeom>
        </p:spPr>
        <p:txBody>
          <a:bodyPr anchor="t" rtlCol="false" tIns="0" lIns="0" bIns="0" rIns="0">
            <a:spAutoFit/>
          </a:bodyPr>
          <a:lstStyle/>
          <a:p>
            <a:pPr algn="just">
              <a:lnSpc>
                <a:spcPts val="3383"/>
              </a:lnSpc>
            </a:pPr>
            <a:r>
              <a:rPr lang="en-US" sz="2416">
                <a:solidFill>
                  <a:srgbClr val="343434"/>
                </a:solidFill>
                <a:latin typeface="DM Sans"/>
                <a:ea typeface="DM Sans"/>
                <a:cs typeface="DM Sans"/>
                <a:sym typeface="DM Sans"/>
              </a:rPr>
              <a:t>Strategy using:</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Pagination</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Asynchronous Processing</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Rate Limiting and Random Delays</a:t>
            </a:r>
          </a:p>
          <a:p>
            <a:pPr algn="just">
              <a:lnSpc>
                <a:spcPts val="3383"/>
              </a:lnSpc>
            </a:pPr>
          </a:p>
        </p:txBody>
      </p:sp>
      <p:sp>
        <p:nvSpPr>
          <p:cNvPr name="TextBox 17" id="17"/>
          <p:cNvSpPr txBox="true"/>
          <p:nvPr/>
        </p:nvSpPr>
        <p:spPr>
          <a:xfrm rot="0">
            <a:off x="10910906" y="6299783"/>
            <a:ext cx="6721093" cy="1670403"/>
          </a:xfrm>
          <a:prstGeom prst="rect">
            <a:avLst/>
          </a:prstGeom>
        </p:spPr>
        <p:txBody>
          <a:bodyPr anchor="t" rtlCol="false" tIns="0" lIns="0" bIns="0" rIns="0">
            <a:spAutoFit/>
          </a:bodyPr>
          <a:lstStyle/>
          <a:p>
            <a:pPr algn="just">
              <a:lnSpc>
                <a:spcPts val="3383"/>
              </a:lnSpc>
            </a:pPr>
            <a:r>
              <a:rPr lang="en-US" sz="2416">
                <a:solidFill>
                  <a:srgbClr val="343434"/>
                </a:solidFill>
                <a:latin typeface="DM Sans"/>
                <a:ea typeface="DM Sans"/>
                <a:cs typeface="DM Sans"/>
                <a:sym typeface="DM Sans"/>
              </a:rPr>
              <a:t>The library used for web scraping are:</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Beautiful Soup</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Pl</a:t>
            </a:r>
            <a:r>
              <a:rPr lang="en-US" sz="2416">
                <a:solidFill>
                  <a:srgbClr val="343434"/>
                </a:solidFill>
                <a:latin typeface="DM Sans"/>
                <a:ea typeface="DM Sans"/>
                <a:cs typeface="DM Sans"/>
                <a:sym typeface="DM Sans"/>
              </a:rPr>
              <a:t>aywright</a:t>
            </a:r>
          </a:p>
          <a:p>
            <a:pPr algn="just" marL="521812" indent="-260906" lvl="1">
              <a:lnSpc>
                <a:spcPts val="3383"/>
              </a:lnSpc>
              <a:buFont typeface="Arial"/>
              <a:buChar char="•"/>
            </a:pPr>
            <a:r>
              <a:rPr lang="en-US" sz="2416">
                <a:solidFill>
                  <a:srgbClr val="343434"/>
                </a:solidFill>
                <a:latin typeface="DM Sans"/>
                <a:ea typeface="DM Sans"/>
                <a:cs typeface="DM Sans"/>
                <a:sym typeface="DM Sans"/>
              </a:rPr>
              <a:t>Asy</a:t>
            </a:r>
            <a:r>
              <a:rPr lang="en-US" sz="2416">
                <a:solidFill>
                  <a:srgbClr val="343434"/>
                </a:solidFill>
                <a:latin typeface="DM Sans"/>
                <a:ea typeface="DM Sans"/>
                <a:cs typeface="DM Sans"/>
                <a:sym typeface="DM Sans"/>
              </a:rPr>
              <a:t>ncio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092021" y="8844981"/>
            <a:ext cx="4455678" cy="2884039"/>
          </a:xfrm>
          <a:custGeom>
            <a:avLst/>
            <a:gdLst/>
            <a:ahLst/>
            <a:cxnLst/>
            <a:rect r="r" b="b" t="t" l="l"/>
            <a:pathLst>
              <a:path h="2884039" w="4455678">
                <a:moveTo>
                  <a:pt x="0" y="0"/>
                </a:moveTo>
                <a:lnTo>
                  <a:pt x="4455678" y="0"/>
                </a:lnTo>
                <a:lnTo>
                  <a:pt x="4455678" y="2884038"/>
                </a:lnTo>
                <a:lnTo>
                  <a:pt x="0" y="288403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917766" y="3461601"/>
            <a:ext cx="2577298" cy="2577298"/>
          </a:xfrm>
          <a:custGeom>
            <a:avLst/>
            <a:gdLst/>
            <a:ahLst/>
            <a:cxnLst/>
            <a:rect r="r" b="b" t="t" l="l"/>
            <a:pathLst>
              <a:path h="2577298" w="2577298">
                <a:moveTo>
                  <a:pt x="0" y="0"/>
                </a:moveTo>
                <a:lnTo>
                  <a:pt x="2577298" y="0"/>
                </a:lnTo>
                <a:lnTo>
                  <a:pt x="2577298" y="2577298"/>
                </a:lnTo>
                <a:lnTo>
                  <a:pt x="0" y="2577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0" y="1955120"/>
            <a:ext cx="6000355" cy="7682535"/>
          </a:xfrm>
          <a:custGeom>
            <a:avLst/>
            <a:gdLst/>
            <a:ahLst/>
            <a:cxnLst/>
            <a:rect r="r" b="b" t="t" l="l"/>
            <a:pathLst>
              <a:path h="7682535" w="6000355">
                <a:moveTo>
                  <a:pt x="0" y="0"/>
                </a:moveTo>
                <a:lnTo>
                  <a:pt x="6000355" y="0"/>
                </a:lnTo>
                <a:lnTo>
                  <a:pt x="6000355" y="7682535"/>
                </a:lnTo>
                <a:lnTo>
                  <a:pt x="0" y="7682535"/>
                </a:lnTo>
                <a:lnTo>
                  <a:pt x="0" y="0"/>
                </a:lnTo>
                <a:close/>
              </a:path>
            </a:pathLst>
          </a:custGeom>
          <a:blipFill>
            <a:blip r:embed="rId10"/>
            <a:stretch>
              <a:fillRect l="0" t="0" r="0" b="0"/>
            </a:stretch>
          </a:blipFill>
        </p:spPr>
      </p:sp>
      <p:sp>
        <p:nvSpPr>
          <p:cNvPr name="Freeform 7" id="7"/>
          <p:cNvSpPr/>
          <p:nvPr/>
        </p:nvSpPr>
        <p:spPr>
          <a:xfrm flipH="false" flipV="false" rot="0">
            <a:off x="6063971" y="2247542"/>
            <a:ext cx="5703733" cy="5649064"/>
          </a:xfrm>
          <a:custGeom>
            <a:avLst/>
            <a:gdLst/>
            <a:ahLst/>
            <a:cxnLst/>
            <a:rect r="r" b="b" t="t" l="l"/>
            <a:pathLst>
              <a:path h="5649064" w="5703733">
                <a:moveTo>
                  <a:pt x="0" y="0"/>
                </a:moveTo>
                <a:lnTo>
                  <a:pt x="5703733" y="0"/>
                </a:lnTo>
                <a:lnTo>
                  <a:pt x="5703733" y="5649064"/>
                </a:lnTo>
                <a:lnTo>
                  <a:pt x="0" y="5649064"/>
                </a:lnTo>
                <a:lnTo>
                  <a:pt x="0" y="0"/>
                </a:lnTo>
                <a:close/>
              </a:path>
            </a:pathLst>
          </a:custGeom>
          <a:blipFill>
            <a:blip r:embed="rId11"/>
            <a:stretch>
              <a:fillRect l="0" t="0" r="0" b="0"/>
            </a:stretch>
          </a:blipFill>
        </p:spPr>
      </p:sp>
      <p:sp>
        <p:nvSpPr>
          <p:cNvPr name="Freeform 8" id="8"/>
          <p:cNvSpPr/>
          <p:nvPr/>
        </p:nvSpPr>
        <p:spPr>
          <a:xfrm flipH="false" flipV="false" rot="0">
            <a:off x="11889893" y="2592438"/>
            <a:ext cx="6219959" cy="5055492"/>
          </a:xfrm>
          <a:custGeom>
            <a:avLst/>
            <a:gdLst/>
            <a:ahLst/>
            <a:cxnLst/>
            <a:rect r="r" b="b" t="t" l="l"/>
            <a:pathLst>
              <a:path h="5055492" w="6219959">
                <a:moveTo>
                  <a:pt x="0" y="0"/>
                </a:moveTo>
                <a:lnTo>
                  <a:pt x="6219959" y="0"/>
                </a:lnTo>
                <a:lnTo>
                  <a:pt x="6219959" y="5055492"/>
                </a:lnTo>
                <a:lnTo>
                  <a:pt x="0" y="5055492"/>
                </a:lnTo>
                <a:lnTo>
                  <a:pt x="0" y="0"/>
                </a:lnTo>
                <a:close/>
              </a:path>
            </a:pathLst>
          </a:custGeom>
          <a:blipFill>
            <a:blip r:embed="rId12"/>
            <a:stretch>
              <a:fillRect l="0" t="0" r="0" b="0"/>
            </a:stretch>
          </a:blipFill>
        </p:spPr>
      </p:sp>
      <p:sp>
        <p:nvSpPr>
          <p:cNvPr name="TextBox 9" id="9"/>
          <p:cNvSpPr txBox="true"/>
          <p:nvPr/>
        </p:nvSpPr>
        <p:spPr>
          <a:xfrm rot="0">
            <a:off x="5992434" y="1037868"/>
            <a:ext cx="6303133"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WEB SCRAPPING</a:t>
            </a:r>
          </a:p>
        </p:txBody>
      </p:sp>
      <p:sp>
        <p:nvSpPr>
          <p:cNvPr name="TextBox 10" id="10"/>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1" id="11"/>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2" id="12"/>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3" id="13"/>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4" id="14"/>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5" id="15"/>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03</a:t>
            </a:r>
          </a:p>
        </p:txBody>
      </p:sp>
      <p:sp>
        <p:nvSpPr>
          <p:cNvPr name="TextBox 16" id="16"/>
          <p:cNvSpPr txBox="true"/>
          <p:nvPr/>
        </p:nvSpPr>
        <p:spPr>
          <a:xfrm rot="0">
            <a:off x="4322455" y="771904"/>
            <a:ext cx="4235956" cy="349250"/>
          </a:xfrm>
          <a:prstGeom prst="rect">
            <a:avLst/>
          </a:prstGeom>
        </p:spPr>
        <p:txBody>
          <a:bodyPr anchor="t" rtlCol="false" tIns="0" lIns="0" bIns="0" rIns="0">
            <a:spAutoFit/>
          </a:bodyPr>
          <a:lstStyle/>
          <a:p>
            <a:pPr algn="ctr">
              <a:lnSpc>
                <a:spcPts val="2800"/>
              </a:lnSpc>
            </a:pPr>
            <a:r>
              <a:rPr lang="en-US" b="true" sz="2000">
                <a:solidFill>
                  <a:srgbClr val="343434"/>
                </a:solidFill>
                <a:latin typeface="DM Sans Bold"/>
                <a:ea typeface="DM Sans Bold"/>
                <a:cs typeface="DM Sans Bold"/>
                <a:sym typeface="DM Sans Bold"/>
              </a:rPr>
              <a:t>CENTRAL PROCESSING UNIT (CPU)</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24041" y="2109674"/>
            <a:ext cx="4132897" cy="6143495"/>
          </a:xfrm>
          <a:custGeom>
            <a:avLst/>
            <a:gdLst/>
            <a:ahLst/>
            <a:cxnLst/>
            <a:rect r="r" b="b" t="t" l="l"/>
            <a:pathLst>
              <a:path h="6143495" w="4132897">
                <a:moveTo>
                  <a:pt x="0" y="0"/>
                </a:moveTo>
                <a:lnTo>
                  <a:pt x="4132897" y="0"/>
                </a:lnTo>
                <a:lnTo>
                  <a:pt x="4132897" y="6143495"/>
                </a:lnTo>
                <a:lnTo>
                  <a:pt x="0" y="61434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1168594" y="3090564"/>
            <a:ext cx="3102858" cy="5004610"/>
          </a:xfrm>
          <a:custGeom>
            <a:avLst/>
            <a:gdLst/>
            <a:ahLst/>
            <a:cxnLst/>
            <a:rect r="r" b="b" t="t" l="l"/>
            <a:pathLst>
              <a:path h="5004610" w="3102858">
                <a:moveTo>
                  <a:pt x="0" y="0"/>
                </a:moveTo>
                <a:lnTo>
                  <a:pt x="3102859" y="0"/>
                </a:lnTo>
                <a:lnTo>
                  <a:pt x="3102859" y="5004611"/>
                </a:lnTo>
                <a:lnTo>
                  <a:pt x="0" y="50046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894516" y="1814399"/>
            <a:ext cx="7072639" cy="12096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DATA PROCESSING</a:t>
            </a:r>
          </a:p>
        </p:txBody>
      </p:sp>
      <p:sp>
        <p:nvSpPr>
          <p:cNvPr name="TextBox 7" id="7"/>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8" id="8"/>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9" id="9"/>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0" id="10"/>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1" id="11"/>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2" id="12"/>
          <p:cNvSpPr txBox="true"/>
          <p:nvPr/>
        </p:nvSpPr>
        <p:spPr>
          <a:xfrm rot="0">
            <a:off x="961608" y="3397071"/>
            <a:ext cx="7968454" cy="4441443"/>
          </a:xfrm>
          <a:prstGeom prst="rect">
            <a:avLst/>
          </a:prstGeom>
        </p:spPr>
        <p:txBody>
          <a:bodyPr anchor="t" rtlCol="false" tIns="0" lIns="0" bIns="0" rIns="0">
            <a:spAutoFit/>
          </a:bodyPr>
          <a:lstStyle/>
          <a:p>
            <a:pPr algn="just">
              <a:lnSpc>
                <a:spcPts val="3215"/>
              </a:lnSpc>
            </a:pPr>
            <a:r>
              <a:rPr lang="en-US" sz="2296">
                <a:solidFill>
                  <a:srgbClr val="343434"/>
                </a:solidFill>
                <a:latin typeface="DM Sans"/>
                <a:ea typeface="DM Sans"/>
                <a:cs typeface="DM Sans"/>
                <a:sym typeface="DM Sans"/>
              </a:rPr>
              <a:t>Pandas are selected as our tool for data processing. The process of data processing are:</a:t>
            </a:r>
          </a:p>
          <a:p>
            <a:pPr algn="just">
              <a:lnSpc>
                <a:spcPts val="3215"/>
              </a:lnSpc>
            </a:pPr>
          </a:p>
          <a:p>
            <a:pPr algn="just" marL="495899" indent="-247949" lvl="1">
              <a:lnSpc>
                <a:spcPts val="3215"/>
              </a:lnSpc>
              <a:buFont typeface="Arial"/>
              <a:buChar char="•"/>
            </a:pPr>
            <a:r>
              <a:rPr lang="en-US" sz="2296">
                <a:solidFill>
                  <a:srgbClr val="343434"/>
                </a:solidFill>
                <a:latin typeface="DM Sans"/>
                <a:ea typeface="DM Sans"/>
                <a:cs typeface="DM Sans"/>
                <a:sym typeface="DM Sans"/>
              </a:rPr>
              <a:t>Load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Handle duplicate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Handle missing data</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Clean teaser column</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Getting place from teaser column</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Standardize place name</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Extract date from URL</a:t>
            </a:r>
          </a:p>
          <a:p>
            <a:pPr algn="just" marL="495899" indent="-247949" lvl="1">
              <a:lnSpc>
                <a:spcPts val="3215"/>
              </a:lnSpc>
              <a:buFont typeface="Arial"/>
              <a:buChar char="•"/>
            </a:pPr>
            <a:r>
              <a:rPr lang="en-US" sz="2296">
                <a:solidFill>
                  <a:srgbClr val="343434"/>
                </a:solidFill>
                <a:latin typeface="DM Sans"/>
                <a:ea typeface="DM Sans"/>
                <a:cs typeface="DM Sans"/>
                <a:sym typeface="DM Sans"/>
              </a:rPr>
              <a:t>Save it in csv</a:t>
            </a:r>
          </a:p>
        </p:txBody>
      </p:sp>
      <p:sp>
        <p:nvSpPr>
          <p:cNvPr name="TextBox 13" id="13"/>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0" y="-7611319"/>
            <a:ext cx="19258069" cy="19258069"/>
          </a:xfrm>
          <a:custGeom>
            <a:avLst/>
            <a:gdLst/>
            <a:ahLst/>
            <a:cxnLst/>
            <a:rect r="r" b="b" t="t" l="l"/>
            <a:pathLst>
              <a:path h="19258069" w="19258069">
                <a:moveTo>
                  <a:pt x="0" y="0"/>
                </a:moveTo>
                <a:lnTo>
                  <a:pt x="19258069" y="0"/>
                </a:lnTo>
                <a:lnTo>
                  <a:pt x="19258069" y="19258069"/>
                </a:lnTo>
                <a:lnTo>
                  <a:pt x="0" y="19258069"/>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259300" y="3500609"/>
            <a:ext cx="4355876" cy="6337915"/>
          </a:xfrm>
          <a:custGeom>
            <a:avLst/>
            <a:gdLst/>
            <a:ahLst/>
            <a:cxnLst/>
            <a:rect r="r" b="b" t="t" l="l"/>
            <a:pathLst>
              <a:path h="6337915" w="4355876">
                <a:moveTo>
                  <a:pt x="0" y="0"/>
                </a:moveTo>
                <a:lnTo>
                  <a:pt x="4355876" y="0"/>
                </a:lnTo>
                <a:lnTo>
                  <a:pt x="4355876" y="6337915"/>
                </a:lnTo>
                <a:lnTo>
                  <a:pt x="0" y="633791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658451" y="2017715"/>
            <a:ext cx="4015755" cy="4709308"/>
          </a:xfrm>
          <a:custGeom>
            <a:avLst/>
            <a:gdLst/>
            <a:ahLst/>
            <a:cxnLst/>
            <a:rect r="r" b="b" t="t" l="l"/>
            <a:pathLst>
              <a:path h="4709308" w="4015755">
                <a:moveTo>
                  <a:pt x="0" y="0"/>
                </a:moveTo>
                <a:lnTo>
                  <a:pt x="4015755" y="0"/>
                </a:lnTo>
                <a:lnTo>
                  <a:pt x="4015755" y="4709308"/>
                </a:lnTo>
                <a:lnTo>
                  <a:pt x="0" y="47093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true" flipV="false" rot="127548">
            <a:off x="5739069" y="-305794"/>
            <a:ext cx="4912946" cy="2233157"/>
          </a:xfrm>
          <a:custGeom>
            <a:avLst/>
            <a:gdLst/>
            <a:ahLst/>
            <a:cxnLst/>
            <a:rect r="r" b="b" t="t" l="l"/>
            <a:pathLst>
              <a:path h="2233157" w="4912946">
                <a:moveTo>
                  <a:pt x="4912946" y="0"/>
                </a:moveTo>
                <a:lnTo>
                  <a:pt x="0" y="0"/>
                </a:lnTo>
                <a:lnTo>
                  <a:pt x="0" y="2233158"/>
                </a:lnTo>
                <a:lnTo>
                  <a:pt x="4912946" y="2233158"/>
                </a:lnTo>
                <a:lnTo>
                  <a:pt x="4912946"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2146273" y="3872173"/>
            <a:ext cx="4445349" cy="2286585"/>
          </a:xfrm>
          <a:custGeom>
            <a:avLst/>
            <a:gdLst/>
            <a:ahLst/>
            <a:cxnLst/>
            <a:rect r="r" b="b" t="t" l="l"/>
            <a:pathLst>
              <a:path h="2286585" w="4445349">
                <a:moveTo>
                  <a:pt x="0" y="0"/>
                </a:moveTo>
                <a:lnTo>
                  <a:pt x="4445350" y="0"/>
                </a:lnTo>
                <a:lnTo>
                  <a:pt x="4445350" y="2286585"/>
                </a:lnTo>
                <a:lnTo>
                  <a:pt x="0" y="2286585"/>
                </a:lnTo>
                <a:lnTo>
                  <a:pt x="0" y="0"/>
                </a:lnTo>
                <a:close/>
              </a:path>
            </a:pathLst>
          </a:custGeom>
          <a:blipFill>
            <a:blip r:embed="rId12"/>
            <a:stretch>
              <a:fillRect l="0" t="0" r="0" b="0"/>
            </a:stretch>
          </a:blipFill>
        </p:spPr>
      </p:sp>
      <p:sp>
        <p:nvSpPr>
          <p:cNvPr name="Freeform 8" id="8"/>
          <p:cNvSpPr/>
          <p:nvPr/>
        </p:nvSpPr>
        <p:spPr>
          <a:xfrm flipH="false" flipV="false" rot="0">
            <a:off x="6833005" y="3854784"/>
            <a:ext cx="4298879" cy="2303974"/>
          </a:xfrm>
          <a:custGeom>
            <a:avLst/>
            <a:gdLst/>
            <a:ahLst/>
            <a:cxnLst/>
            <a:rect r="r" b="b" t="t" l="l"/>
            <a:pathLst>
              <a:path h="2303974" w="4298879">
                <a:moveTo>
                  <a:pt x="0" y="0"/>
                </a:moveTo>
                <a:lnTo>
                  <a:pt x="4298879" y="0"/>
                </a:lnTo>
                <a:lnTo>
                  <a:pt x="4298879" y="2303974"/>
                </a:lnTo>
                <a:lnTo>
                  <a:pt x="0" y="2303974"/>
                </a:lnTo>
                <a:lnTo>
                  <a:pt x="0" y="0"/>
                </a:lnTo>
                <a:close/>
              </a:path>
            </a:pathLst>
          </a:custGeom>
          <a:blipFill>
            <a:blip r:embed="rId13"/>
            <a:stretch>
              <a:fillRect l="0" t="0" r="0" b="0"/>
            </a:stretch>
          </a:blipFill>
        </p:spPr>
      </p:sp>
      <p:sp>
        <p:nvSpPr>
          <p:cNvPr name="Freeform 9" id="9"/>
          <p:cNvSpPr/>
          <p:nvPr/>
        </p:nvSpPr>
        <p:spPr>
          <a:xfrm flipH="false" flipV="false" rot="0">
            <a:off x="1028700" y="4218368"/>
            <a:ext cx="4789915" cy="1940391"/>
          </a:xfrm>
          <a:custGeom>
            <a:avLst/>
            <a:gdLst/>
            <a:ahLst/>
            <a:cxnLst/>
            <a:rect r="r" b="b" t="t" l="l"/>
            <a:pathLst>
              <a:path h="1940391" w="4789915">
                <a:moveTo>
                  <a:pt x="0" y="0"/>
                </a:moveTo>
                <a:lnTo>
                  <a:pt x="4789915" y="0"/>
                </a:lnTo>
                <a:lnTo>
                  <a:pt x="4789915" y="1940390"/>
                </a:lnTo>
                <a:lnTo>
                  <a:pt x="0" y="1940390"/>
                </a:lnTo>
                <a:lnTo>
                  <a:pt x="0" y="0"/>
                </a:lnTo>
                <a:close/>
              </a:path>
            </a:pathLst>
          </a:custGeom>
          <a:blipFill>
            <a:blip r:embed="rId14"/>
            <a:stretch>
              <a:fillRect l="0" t="0" r="0" b="0"/>
            </a:stretch>
          </a:blipFill>
        </p:spPr>
      </p:sp>
      <p:sp>
        <p:nvSpPr>
          <p:cNvPr name="TextBox 10" id="10"/>
          <p:cNvSpPr txBox="true"/>
          <p:nvPr/>
        </p:nvSpPr>
        <p:spPr>
          <a:xfrm rot="0">
            <a:off x="1357304" y="1627569"/>
            <a:ext cx="7072639" cy="2276474"/>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OPTIMIZATION TECHNIQUE</a:t>
            </a:r>
          </a:p>
        </p:txBody>
      </p:sp>
      <p:sp>
        <p:nvSpPr>
          <p:cNvPr name="TextBox 11" id="11"/>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2" id="12"/>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3" id="13"/>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4" id="14"/>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5" id="15"/>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6" id="16"/>
          <p:cNvSpPr txBox="true"/>
          <p:nvPr/>
        </p:nvSpPr>
        <p:spPr>
          <a:xfrm rot="0">
            <a:off x="16253563" y="9571824"/>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05</a:t>
            </a:r>
          </a:p>
        </p:txBody>
      </p:sp>
      <p:sp>
        <p:nvSpPr>
          <p:cNvPr name="TextBox 17" id="17"/>
          <p:cNvSpPr txBox="true"/>
          <p:nvPr/>
        </p:nvSpPr>
        <p:spPr>
          <a:xfrm rot="0">
            <a:off x="2386691" y="6226689"/>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Pandas</a:t>
            </a:r>
          </a:p>
        </p:txBody>
      </p:sp>
      <p:sp>
        <p:nvSpPr>
          <p:cNvPr name="TextBox 18" id="18"/>
          <p:cNvSpPr txBox="true"/>
          <p:nvPr/>
        </p:nvSpPr>
        <p:spPr>
          <a:xfrm rot="0">
            <a:off x="8195542" y="6349197"/>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Modin</a:t>
            </a:r>
          </a:p>
        </p:txBody>
      </p:sp>
      <p:sp>
        <p:nvSpPr>
          <p:cNvPr name="TextBox 19" id="19"/>
          <p:cNvSpPr txBox="true"/>
          <p:nvPr/>
        </p:nvSpPr>
        <p:spPr>
          <a:xfrm rot="0">
            <a:off x="13720961" y="6349197"/>
            <a:ext cx="1913401" cy="679451"/>
          </a:xfrm>
          <a:prstGeom prst="rect">
            <a:avLst/>
          </a:prstGeom>
        </p:spPr>
        <p:txBody>
          <a:bodyPr anchor="t" rtlCol="false" tIns="0" lIns="0" bIns="0" rIns="0">
            <a:spAutoFit/>
          </a:bodyPr>
          <a:lstStyle/>
          <a:p>
            <a:pPr algn="just">
              <a:lnSpc>
                <a:spcPts val="5599"/>
              </a:lnSpc>
            </a:pPr>
            <a:r>
              <a:rPr lang="en-US" sz="3999">
                <a:solidFill>
                  <a:srgbClr val="343434"/>
                </a:solidFill>
                <a:latin typeface="DM Sans"/>
                <a:ea typeface="DM Sans"/>
                <a:cs typeface="DM Sans"/>
                <a:sym typeface="DM Sans"/>
              </a:rPr>
              <a:t>Polars</a:t>
            </a:r>
          </a:p>
        </p:txBody>
      </p:sp>
      <p:sp>
        <p:nvSpPr>
          <p:cNvPr name="TextBox 20" id="20"/>
          <p:cNvSpPr txBox="true"/>
          <p:nvPr/>
        </p:nvSpPr>
        <p:spPr>
          <a:xfrm rot="0">
            <a:off x="1198141" y="7287140"/>
            <a:ext cx="4620474" cy="155257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Pandas run in a single process and on a single thread only.</a:t>
            </a:r>
          </a:p>
        </p:txBody>
      </p:sp>
      <p:sp>
        <p:nvSpPr>
          <p:cNvPr name="TextBox 21" id="21"/>
          <p:cNvSpPr txBox="true"/>
          <p:nvPr/>
        </p:nvSpPr>
        <p:spPr>
          <a:xfrm rot="0">
            <a:off x="6842006" y="7238198"/>
            <a:ext cx="4620474" cy="260032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Polars use parallel processing, it uses all CPU cores in the computer to process a lot of data at same time.</a:t>
            </a:r>
          </a:p>
        </p:txBody>
      </p:sp>
      <p:sp>
        <p:nvSpPr>
          <p:cNvPr name="TextBox 22" id="22"/>
          <p:cNvSpPr txBox="true"/>
          <p:nvPr/>
        </p:nvSpPr>
        <p:spPr>
          <a:xfrm rot="0">
            <a:off x="12367425" y="7238198"/>
            <a:ext cx="4620474" cy="2600326"/>
          </a:xfrm>
          <a:prstGeom prst="rect">
            <a:avLst/>
          </a:prstGeom>
        </p:spPr>
        <p:txBody>
          <a:bodyPr anchor="t" rtlCol="false" tIns="0" lIns="0" bIns="0" rIns="0">
            <a:spAutoFit/>
          </a:bodyPr>
          <a:lstStyle/>
          <a:p>
            <a:pPr algn="just">
              <a:lnSpc>
                <a:spcPts val="4199"/>
              </a:lnSpc>
            </a:pPr>
            <a:r>
              <a:rPr lang="en-US" sz="2999">
                <a:solidFill>
                  <a:srgbClr val="343434"/>
                </a:solidFill>
                <a:latin typeface="DM Sans"/>
                <a:ea typeface="DM Sans"/>
                <a:cs typeface="DM Sans"/>
                <a:sym typeface="DM Sans"/>
              </a:rPr>
              <a:t>Modin uses Ray or Dask, which break work into chunks and run them across the CPU core for multiprocessing.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71453" y="2311576"/>
            <a:ext cx="6034097" cy="6718124"/>
          </a:xfrm>
          <a:custGeom>
            <a:avLst/>
            <a:gdLst/>
            <a:ahLst/>
            <a:cxnLst/>
            <a:rect r="r" b="b" t="t" l="l"/>
            <a:pathLst>
              <a:path h="6718124" w="6034097">
                <a:moveTo>
                  <a:pt x="0" y="0"/>
                </a:moveTo>
                <a:lnTo>
                  <a:pt x="6034097" y="0"/>
                </a:lnTo>
                <a:lnTo>
                  <a:pt x="6034097" y="6718124"/>
                </a:lnTo>
                <a:lnTo>
                  <a:pt x="0" y="671812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388838" y="3613245"/>
            <a:ext cx="4179099" cy="6080700"/>
          </a:xfrm>
          <a:custGeom>
            <a:avLst/>
            <a:gdLst/>
            <a:ahLst/>
            <a:cxnLst/>
            <a:rect r="r" b="b" t="t" l="l"/>
            <a:pathLst>
              <a:path h="6080700" w="4179099">
                <a:moveTo>
                  <a:pt x="0" y="0"/>
                </a:moveTo>
                <a:lnTo>
                  <a:pt x="4179100" y="0"/>
                </a:lnTo>
                <a:lnTo>
                  <a:pt x="4179100" y="6080700"/>
                </a:lnTo>
                <a:lnTo>
                  <a:pt x="0" y="60807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54340" y="2685302"/>
            <a:ext cx="7960894" cy="5970671"/>
          </a:xfrm>
          <a:custGeom>
            <a:avLst/>
            <a:gdLst/>
            <a:ahLst/>
            <a:cxnLst/>
            <a:rect r="r" b="b" t="t" l="l"/>
            <a:pathLst>
              <a:path h="5970671" w="7960894">
                <a:moveTo>
                  <a:pt x="0" y="0"/>
                </a:moveTo>
                <a:lnTo>
                  <a:pt x="7960895" y="0"/>
                </a:lnTo>
                <a:lnTo>
                  <a:pt x="7960895" y="5970671"/>
                </a:lnTo>
                <a:lnTo>
                  <a:pt x="0" y="5970671"/>
                </a:lnTo>
                <a:lnTo>
                  <a:pt x="0" y="0"/>
                </a:lnTo>
                <a:close/>
              </a:path>
            </a:pathLst>
          </a:custGeom>
          <a:blipFill>
            <a:blip r:embed="rId10"/>
            <a:stretch>
              <a:fillRect l="0" t="0" r="0" b="0"/>
            </a:stretch>
          </a:blipFill>
        </p:spPr>
      </p:sp>
      <p:sp>
        <p:nvSpPr>
          <p:cNvPr name="Freeform 7" id="7"/>
          <p:cNvSpPr/>
          <p:nvPr/>
        </p:nvSpPr>
        <p:spPr>
          <a:xfrm flipH="false" flipV="false" rot="0">
            <a:off x="9327607" y="2685302"/>
            <a:ext cx="7960894" cy="5970671"/>
          </a:xfrm>
          <a:custGeom>
            <a:avLst/>
            <a:gdLst/>
            <a:ahLst/>
            <a:cxnLst/>
            <a:rect r="r" b="b" t="t" l="l"/>
            <a:pathLst>
              <a:path h="5970671" w="7960894">
                <a:moveTo>
                  <a:pt x="0" y="0"/>
                </a:moveTo>
                <a:lnTo>
                  <a:pt x="7960894" y="0"/>
                </a:lnTo>
                <a:lnTo>
                  <a:pt x="7960894" y="5970671"/>
                </a:lnTo>
                <a:lnTo>
                  <a:pt x="0" y="5970671"/>
                </a:lnTo>
                <a:lnTo>
                  <a:pt x="0" y="0"/>
                </a:lnTo>
                <a:close/>
              </a:path>
            </a:pathLst>
          </a:custGeom>
          <a:blipFill>
            <a:blip r:embed="rId11"/>
            <a:stretch>
              <a:fillRect l="0" t="0" r="0" b="0"/>
            </a:stretch>
          </a:blipFill>
        </p:spPr>
      </p:sp>
      <p:sp>
        <p:nvSpPr>
          <p:cNvPr name="TextBox 8" id="8"/>
          <p:cNvSpPr txBox="true"/>
          <p:nvPr/>
        </p:nvSpPr>
        <p:spPr>
          <a:xfrm rot="0">
            <a:off x="4878915" y="-58748"/>
            <a:ext cx="7072639" cy="2276518"/>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PERFORMANCE EVALUATION</a:t>
            </a:r>
          </a:p>
        </p:txBody>
      </p:sp>
      <p:sp>
        <p:nvSpPr>
          <p:cNvPr name="TextBox 9" id="9"/>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0" id="10"/>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1" id="11"/>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2" id="12"/>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3" id="13"/>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4" id="1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08</a:t>
            </a:r>
          </a:p>
        </p:txBody>
      </p:sp>
      <p:sp>
        <p:nvSpPr>
          <p:cNvPr name="TextBox 15" id="15"/>
          <p:cNvSpPr txBox="true"/>
          <p:nvPr/>
        </p:nvSpPr>
        <p:spPr>
          <a:xfrm rot="0">
            <a:off x="790262" y="8917610"/>
            <a:ext cx="6590266" cy="662331"/>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TOTAL PROCESSING TIME ACROSS PANDAS, POLARS AND MODIN</a:t>
            </a:r>
          </a:p>
        </p:txBody>
      </p:sp>
      <p:sp>
        <p:nvSpPr>
          <p:cNvPr name="TextBox 16" id="16"/>
          <p:cNvSpPr txBox="true"/>
          <p:nvPr/>
        </p:nvSpPr>
        <p:spPr>
          <a:xfrm rot="0">
            <a:off x="9739975" y="8917610"/>
            <a:ext cx="6854593" cy="662331"/>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AVERAGE FINAL CPU USAGE ACROSS PANDAS, POLARS AND MODIN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5EC"/>
        </a:solidFill>
      </p:bgPr>
    </p:bg>
    <p:spTree>
      <p:nvGrpSpPr>
        <p:cNvPr id="1" name=""/>
        <p:cNvGrpSpPr/>
        <p:nvPr/>
      </p:nvGrpSpPr>
      <p:grpSpPr>
        <a:xfrm>
          <a:off x="0" y="0"/>
          <a:ext cx="0" cy="0"/>
          <a:chOff x="0" y="0"/>
          <a:chExt cx="0" cy="0"/>
        </a:xfrm>
      </p:grpSpPr>
      <p:sp>
        <p:nvSpPr>
          <p:cNvPr name="Freeform 2" id="2"/>
          <p:cNvSpPr/>
          <p:nvPr/>
        </p:nvSpPr>
        <p:spPr>
          <a:xfrm flipH="false" flipV="false" rot="0">
            <a:off x="-485035" y="-4485535"/>
            <a:ext cx="19258069" cy="19258069"/>
          </a:xfrm>
          <a:custGeom>
            <a:avLst/>
            <a:gdLst/>
            <a:ahLst/>
            <a:cxnLst/>
            <a:rect r="r" b="b" t="t" l="l"/>
            <a:pathLst>
              <a:path h="19258069" w="19258069">
                <a:moveTo>
                  <a:pt x="0" y="0"/>
                </a:moveTo>
                <a:lnTo>
                  <a:pt x="19258070" y="0"/>
                </a:lnTo>
                <a:lnTo>
                  <a:pt x="19258070" y="19258070"/>
                </a:lnTo>
                <a:lnTo>
                  <a:pt x="0" y="19258070"/>
                </a:lnTo>
                <a:lnTo>
                  <a:pt x="0" y="0"/>
                </a:lnTo>
                <a:close/>
              </a:path>
            </a:pathLst>
          </a:custGeom>
          <a:blipFill>
            <a:blip r:embed="rId2">
              <a:alphaModFix amt="4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55075" y="1028700"/>
            <a:ext cx="604457" cy="608886"/>
          </a:xfrm>
          <a:custGeom>
            <a:avLst/>
            <a:gdLst/>
            <a:ahLst/>
            <a:cxnLst/>
            <a:rect r="r" b="b" t="t" l="l"/>
            <a:pathLst>
              <a:path h="608886" w="604457">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440699">
            <a:off x="9845604" y="-970565"/>
            <a:ext cx="3059086" cy="1941129"/>
          </a:xfrm>
          <a:custGeom>
            <a:avLst/>
            <a:gdLst/>
            <a:ahLst/>
            <a:cxnLst/>
            <a:rect r="r" b="b" t="t" l="l"/>
            <a:pathLst>
              <a:path h="1941129" w="3059086">
                <a:moveTo>
                  <a:pt x="0" y="0"/>
                </a:moveTo>
                <a:lnTo>
                  <a:pt x="3059086" y="0"/>
                </a:lnTo>
                <a:lnTo>
                  <a:pt x="3059086" y="1941130"/>
                </a:lnTo>
                <a:lnTo>
                  <a:pt x="0" y="19411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506387">
            <a:off x="-1734436" y="6070893"/>
            <a:ext cx="3160926" cy="3408842"/>
          </a:xfrm>
          <a:custGeom>
            <a:avLst/>
            <a:gdLst/>
            <a:ahLst/>
            <a:cxnLst/>
            <a:rect r="r" b="b" t="t" l="l"/>
            <a:pathLst>
              <a:path h="3408842" w="3160926">
                <a:moveTo>
                  <a:pt x="0" y="0"/>
                </a:moveTo>
                <a:lnTo>
                  <a:pt x="3160926" y="0"/>
                </a:lnTo>
                <a:lnTo>
                  <a:pt x="3160926" y="3408842"/>
                </a:lnTo>
                <a:lnTo>
                  <a:pt x="0" y="340884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1175061">
            <a:off x="17235157" y="3304097"/>
            <a:ext cx="1593550" cy="4114800"/>
          </a:xfrm>
          <a:custGeom>
            <a:avLst/>
            <a:gdLst/>
            <a:ahLst/>
            <a:cxnLst/>
            <a:rect r="r" b="b" t="t" l="l"/>
            <a:pathLst>
              <a:path h="4114800" w="1593550">
                <a:moveTo>
                  <a:pt x="0" y="0"/>
                </a:moveTo>
                <a:lnTo>
                  <a:pt x="1593550" y="0"/>
                </a:lnTo>
                <a:lnTo>
                  <a:pt x="159355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356872" y="2376162"/>
            <a:ext cx="7960894" cy="5970671"/>
          </a:xfrm>
          <a:custGeom>
            <a:avLst/>
            <a:gdLst/>
            <a:ahLst/>
            <a:cxnLst/>
            <a:rect r="r" b="b" t="t" l="l"/>
            <a:pathLst>
              <a:path h="5970671" w="7960894">
                <a:moveTo>
                  <a:pt x="0" y="0"/>
                </a:moveTo>
                <a:lnTo>
                  <a:pt x="7960895" y="0"/>
                </a:lnTo>
                <a:lnTo>
                  <a:pt x="7960895" y="5970671"/>
                </a:lnTo>
                <a:lnTo>
                  <a:pt x="0" y="5970671"/>
                </a:lnTo>
                <a:lnTo>
                  <a:pt x="0" y="0"/>
                </a:lnTo>
                <a:close/>
              </a:path>
            </a:pathLst>
          </a:custGeom>
          <a:blipFill>
            <a:blip r:embed="rId12"/>
            <a:stretch>
              <a:fillRect l="0" t="0" r="0" b="0"/>
            </a:stretch>
          </a:blipFill>
        </p:spPr>
      </p:sp>
      <p:sp>
        <p:nvSpPr>
          <p:cNvPr name="Freeform 8" id="8"/>
          <p:cNvSpPr/>
          <p:nvPr/>
        </p:nvSpPr>
        <p:spPr>
          <a:xfrm flipH="false" flipV="false" rot="0">
            <a:off x="9867299" y="2376162"/>
            <a:ext cx="7960894" cy="5970671"/>
          </a:xfrm>
          <a:custGeom>
            <a:avLst/>
            <a:gdLst/>
            <a:ahLst/>
            <a:cxnLst/>
            <a:rect r="r" b="b" t="t" l="l"/>
            <a:pathLst>
              <a:path h="5970671" w="7960894">
                <a:moveTo>
                  <a:pt x="0" y="0"/>
                </a:moveTo>
                <a:lnTo>
                  <a:pt x="7960895" y="0"/>
                </a:lnTo>
                <a:lnTo>
                  <a:pt x="7960895" y="5970671"/>
                </a:lnTo>
                <a:lnTo>
                  <a:pt x="0" y="5970671"/>
                </a:lnTo>
                <a:lnTo>
                  <a:pt x="0" y="0"/>
                </a:lnTo>
                <a:close/>
              </a:path>
            </a:pathLst>
          </a:custGeom>
          <a:blipFill>
            <a:blip r:embed="rId13"/>
            <a:stretch>
              <a:fillRect l="0" t="0" r="0" b="0"/>
            </a:stretch>
          </a:blipFill>
        </p:spPr>
      </p:sp>
      <p:sp>
        <p:nvSpPr>
          <p:cNvPr name="TextBox 9" id="9"/>
          <p:cNvSpPr txBox="true"/>
          <p:nvPr/>
        </p:nvSpPr>
        <p:spPr>
          <a:xfrm rot="0">
            <a:off x="1806339" y="1111346"/>
            <a:ext cx="1160704" cy="472169"/>
          </a:xfrm>
          <a:prstGeom prst="rect">
            <a:avLst/>
          </a:prstGeom>
        </p:spPr>
        <p:txBody>
          <a:bodyPr anchor="t" rtlCol="false" tIns="0" lIns="0" bIns="0" rIns="0">
            <a:spAutoFit/>
          </a:bodyPr>
          <a:lstStyle/>
          <a:p>
            <a:pPr algn="l">
              <a:lnSpc>
                <a:spcPts val="1822"/>
              </a:lnSpc>
            </a:pPr>
            <a:r>
              <a:rPr lang="en-US" b="true" sz="1804" spc="-110">
                <a:solidFill>
                  <a:srgbClr val="343434"/>
                </a:solidFill>
                <a:latin typeface="DM Sans Bold"/>
                <a:ea typeface="DM Sans Bold"/>
                <a:cs typeface="DM Sans Bold"/>
                <a:sym typeface="DM Sans Bold"/>
              </a:rPr>
              <a:t>STUDIO SHODWE</a:t>
            </a:r>
          </a:p>
        </p:txBody>
      </p:sp>
      <p:sp>
        <p:nvSpPr>
          <p:cNvPr name="TextBox 10" id="10"/>
          <p:cNvSpPr txBox="true"/>
          <p:nvPr/>
        </p:nvSpPr>
        <p:spPr>
          <a:xfrm rot="0">
            <a:off x="12319860"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HOME</a:t>
            </a:r>
          </a:p>
        </p:txBody>
      </p:sp>
      <p:sp>
        <p:nvSpPr>
          <p:cNvPr name="TextBox 11" id="11"/>
          <p:cNvSpPr txBox="true"/>
          <p:nvPr/>
        </p:nvSpPr>
        <p:spPr>
          <a:xfrm rot="0">
            <a:off x="13424041" y="1111629"/>
            <a:ext cx="847412"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SERVICE</a:t>
            </a:r>
          </a:p>
        </p:txBody>
      </p:sp>
      <p:sp>
        <p:nvSpPr>
          <p:cNvPr name="TextBox 12" id="12"/>
          <p:cNvSpPr txBox="true"/>
          <p:nvPr/>
        </p:nvSpPr>
        <p:spPr>
          <a:xfrm rot="0">
            <a:off x="14528628" y="1111629"/>
            <a:ext cx="110573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ABOUT US</a:t>
            </a:r>
          </a:p>
        </p:txBody>
      </p:sp>
      <p:sp>
        <p:nvSpPr>
          <p:cNvPr name="TextBox 13" id="13"/>
          <p:cNvSpPr txBox="true"/>
          <p:nvPr/>
        </p:nvSpPr>
        <p:spPr>
          <a:xfrm rot="0">
            <a:off x="15923945" y="1111629"/>
            <a:ext cx="1335355" cy="221513"/>
          </a:xfrm>
          <a:prstGeom prst="rect">
            <a:avLst/>
          </a:prstGeom>
        </p:spPr>
        <p:txBody>
          <a:bodyPr anchor="t" rtlCol="false" tIns="0" lIns="0" bIns="0" rIns="0">
            <a:spAutoFit/>
          </a:bodyPr>
          <a:lstStyle/>
          <a:p>
            <a:pPr algn="ctr" marL="0" indent="0" lvl="1">
              <a:lnSpc>
                <a:spcPts val="1874"/>
              </a:lnSpc>
              <a:spcBef>
                <a:spcPct val="0"/>
              </a:spcBef>
            </a:pPr>
            <a:r>
              <a:rPr lang="en-US" sz="1453" spc="-79" strike="noStrike" u="none">
                <a:solidFill>
                  <a:srgbClr val="343434"/>
                </a:solidFill>
                <a:latin typeface="DM Sans"/>
                <a:ea typeface="DM Sans"/>
                <a:cs typeface="DM Sans"/>
                <a:sym typeface="DM Sans"/>
              </a:rPr>
              <a:t>CONTACT US</a:t>
            </a:r>
          </a:p>
        </p:txBody>
      </p:sp>
      <p:sp>
        <p:nvSpPr>
          <p:cNvPr name="TextBox 14" id="14"/>
          <p:cNvSpPr txBox="true"/>
          <p:nvPr/>
        </p:nvSpPr>
        <p:spPr>
          <a:xfrm rot="0">
            <a:off x="16253563" y="8991600"/>
            <a:ext cx="1005737" cy="266700"/>
          </a:xfrm>
          <a:prstGeom prst="rect">
            <a:avLst/>
          </a:prstGeom>
        </p:spPr>
        <p:txBody>
          <a:bodyPr anchor="t" rtlCol="false" tIns="0" lIns="0" bIns="0" rIns="0">
            <a:spAutoFit/>
          </a:bodyPr>
          <a:lstStyle/>
          <a:p>
            <a:pPr algn="r">
              <a:lnSpc>
                <a:spcPts val="2100"/>
              </a:lnSpc>
            </a:pPr>
            <a:r>
              <a:rPr lang="en-US" sz="1500" b="true">
                <a:solidFill>
                  <a:srgbClr val="343434"/>
                </a:solidFill>
                <a:latin typeface="DM Sans Bold"/>
                <a:ea typeface="DM Sans Bold"/>
                <a:cs typeface="DM Sans Bold"/>
                <a:sym typeface="DM Sans Bold"/>
              </a:rPr>
              <a:t>Page 09</a:t>
            </a:r>
          </a:p>
        </p:txBody>
      </p:sp>
      <p:sp>
        <p:nvSpPr>
          <p:cNvPr name="TextBox 15" id="15"/>
          <p:cNvSpPr txBox="true"/>
          <p:nvPr/>
        </p:nvSpPr>
        <p:spPr>
          <a:xfrm rot="0">
            <a:off x="658949" y="8379102"/>
            <a:ext cx="6807509" cy="995706"/>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AVERAGE MEMORY USAGE ACROSS PANDAS, POLARS AND MODIN</a:t>
            </a:r>
          </a:p>
          <a:p>
            <a:pPr algn="ctr">
              <a:lnSpc>
                <a:spcPts val="2648"/>
              </a:lnSpc>
              <a:spcBef>
                <a:spcPct val="0"/>
              </a:spcBef>
            </a:pPr>
          </a:p>
        </p:txBody>
      </p:sp>
      <p:sp>
        <p:nvSpPr>
          <p:cNvPr name="TextBox 16" id="16"/>
          <p:cNvSpPr txBox="true"/>
          <p:nvPr/>
        </p:nvSpPr>
        <p:spPr>
          <a:xfrm rot="0">
            <a:off x="10581597" y="8595969"/>
            <a:ext cx="6532299" cy="662331"/>
          </a:xfrm>
          <a:prstGeom prst="rect">
            <a:avLst/>
          </a:prstGeom>
        </p:spPr>
        <p:txBody>
          <a:bodyPr anchor="t" rtlCol="false" tIns="0" lIns="0" bIns="0" rIns="0">
            <a:spAutoFit/>
          </a:bodyPr>
          <a:lstStyle/>
          <a:p>
            <a:pPr algn="ctr">
              <a:lnSpc>
                <a:spcPts val="2648"/>
              </a:lnSpc>
              <a:spcBef>
                <a:spcPct val="0"/>
              </a:spcBef>
            </a:pPr>
            <a:r>
              <a:rPr lang="en-US" b="true" sz="2053" spc="-112">
                <a:solidFill>
                  <a:srgbClr val="343434"/>
                </a:solidFill>
                <a:latin typeface="DM Sans Bold"/>
                <a:ea typeface="DM Sans Bold"/>
                <a:cs typeface="DM Sans Bold"/>
                <a:sym typeface="DM Sans Bold"/>
              </a:rPr>
              <a:t>COMPARISON OF AVERAGE THROUGHPUT ACROSS PANDAS, POLARS AND MODIN</a:t>
            </a:r>
          </a:p>
        </p:txBody>
      </p:sp>
      <p:sp>
        <p:nvSpPr>
          <p:cNvPr name="TextBox 17" id="17"/>
          <p:cNvSpPr txBox="true"/>
          <p:nvPr/>
        </p:nvSpPr>
        <p:spPr>
          <a:xfrm rot="0">
            <a:off x="4302508" y="-58748"/>
            <a:ext cx="7072639" cy="2276518"/>
          </a:xfrm>
          <a:prstGeom prst="rect">
            <a:avLst/>
          </a:prstGeom>
        </p:spPr>
        <p:txBody>
          <a:bodyPr anchor="t" rtlCol="false" tIns="0" lIns="0" bIns="0" rIns="0">
            <a:spAutoFit/>
          </a:bodyPr>
          <a:lstStyle/>
          <a:p>
            <a:pPr algn="l">
              <a:lnSpc>
                <a:spcPts val="8400"/>
              </a:lnSpc>
            </a:pPr>
            <a:r>
              <a:rPr lang="en-US" sz="6000" b="true">
                <a:solidFill>
                  <a:srgbClr val="343434"/>
                </a:solidFill>
                <a:latin typeface="Cooper Hewitt Bold"/>
                <a:ea typeface="Cooper Hewitt Bold"/>
                <a:cs typeface="Cooper Hewitt Bold"/>
                <a:sym typeface="Cooper Hewitt Bold"/>
              </a:rPr>
              <a:t>PERFORMANCE EVALUATION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DAGnff__X_4</dc:identifier>
  <dcterms:modified xsi:type="dcterms:W3CDTF">2011-08-01T06:04:30Z</dcterms:modified>
  <cp:revision>1</cp:revision>
  <dc:title>HPDP Project (Group E)</dc:title>
</cp:coreProperties>
</file>