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8288000" cy="10287000"/>
  <p:notesSz cx="6858000" cy="9144000"/>
  <p:embeddedFontLst>
    <p:embeddedFont>
      <p:font typeface="Clear Sans Bold" charset="1" panose="020B0803030202020304"/>
      <p:regular r:id="rId26"/>
    </p:embeddedFont>
    <p:embeddedFont>
      <p:font typeface="Clear Sans Regular" charset="1" panose="020B0503030202020304"/>
      <p:regular r:id="rId27"/>
    </p:embeddedFont>
    <p:embeddedFont>
      <p:font typeface="Canva Sans" charset="1" panose="020B0503030501040103"/>
      <p:regular r:id="rId28"/>
    </p:embeddedFont>
    <p:embeddedFont>
      <p:font typeface="Canva Sans Bold" charset="1" panose="020B0803030501040103"/>
      <p:regular r:id="rId29"/>
    </p:embeddedFont>
    <p:embeddedFont>
      <p:font typeface="Clear Sans Regular Bold" charset="1" panose="020B0603030202020304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jpe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jpe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jpe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jpe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png" Type="http://schemas.openxmlformats.org/officeDocument/2006/relationships/image"/><Relationship Id="rId4" Target="../media/image19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an isometric lined map"/>
          <p:cNvSpPr/>
          <p:nvPr/>
        </p:nvSpPr>
        <p:spPr>
          <a:xfrm flipH="false" flipV="false" rot="0">
            <a:off x="1182834" y="-1921745"/>
            <a:ext cx="6755642" cy="4114800"/>
          </a:xfrm>
          <a:custGeom>
            <a:avLst/>
            <a:gdLst/>
            <a:ahLst/>
            <a:cxnLst/>
            <a:rect r="r" b="b" t="t" l="l"/>
            <a:pathLst>
              <a:path h="4114800" w="6755642">
                <a:moveTo>
                  <a:pt x="0" y="0"/>
                </a:moveTo>
                <a:lnTo>
                  <a:pt x="6755642" y="0"/>
                </a:lnTo>
                <a:lnTo>
                  <a:pt x="67556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 descr="an isometric lined stack of books"/>
          <p:cNvSpPr/>
          <p:nvPr/>
        </p:nvSpPr>
        <p:spPr>
          <a:xfrm flipH="false" flipV="false" rot="0">
            <a:off x="-947148" y="1264426"/>
            <a:ext cx="3144039" cy="2440918"/>
          </a:xfrm>
          <a:custGeom>
            <a:avLst/>
            <a:gdLst/>
            <a:ahLst/>
            <a:cxnLst/>
            <a:rect r="r" b="b" t="t" l="l"/>
            <a:pathLst>
              <a:path h="2440918" w="3144039">
                <a:moveTo>
                  <a:pt x="0" y="0"/>
                </a:moveTo>
                <a:lnTo>
                  <a:pt x="3144040" y="0"/>
                </a:lnTo>
                <a:lnTo>
                  <a:pt x="3144040" y="2440918"/>
                </a:lnTo>
                <a:lnTo>
                  <a:pt x="0" y="24409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 descr="an isometric lined potted plants"/>
          <p:cNvSpPr/>
          <p:nvPr/>
        </p:nvSpPr>
        <p:spPr>
          <a:xfrm flipH="false" flipV="false" rot="0">
            <a:off x="-711461" y="6220522"/>
            <a:ext cx="1894295" cy="4252500"/>
          </a:xfrm>
          <a:custGeom>
            <a:avLst/>
            <a:gdLst/>
            <a:ahLst/>
            <a:cxnLst/>
            <a:rect r="r" b="b" t="t" l="l"/>
            <a:pathLst>
              <a:path h="4252500" w="1894295">
                <a:moveTo>
                  <a:pt x="0" y="0"/>
                </a:moveTo>
                <a:lnTo>
                  <a:pt x="1894295" y="0"/>
                </a:lnTo>
                <a:lnTo>
                  <a:pt x="1894295" y="4252500"/>
                </a:lnTo>
                <a:lnTo>
                  <a:pt x="0" y="42525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2386299" y="2484885"/>
            <a:ext cx="1812477" cy="2414961"/>
            <a:chOff x="0" y="0"/>
            <a:chExt cx="6686423" cy="89090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9525" y="9525"/>
              <a:ext cx="6667373" cy="8890000"/>
            </a:xfrm>
            <a:custGeom>
              <a:avLst/>
              <a:gdLst/>
              <a:ahLst/>
              <a:cxnLst/>
              <a:rect r="r" b="b" t="t" l="l"/>
              <a:pathLst>
                <a:path h="8890000" w="6667373">
                  <a:moveTo>
                    <a:pt x="0" y="0"/>
                  </a:moveTo>
                  <a:lnTo>
                    <a:pt x="6667373" y="0"/>
                  </a:lnTo>
                  <a:lnTo>
                    <a:pt x="6667373" y="8890000"/>
                  </a:lnTo>
                  <a:lnTo>
                    <a:pt x="0" y="8890000"/>
                  </a:lnTo>
                  <a:close/>
                </a:path>
              </a:pathLst>
            </a:custGeom>
            <a:solidFill>
              <a:srgbClr val="94DDDE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26314" y="367665"/>
              <a:ext cx="6233795" cy="8173593"/>
            </a:xfrm>
            <a:custGeom>
              <a:avLst/>
              <a:gdLst/>
              <a:ahLst/>
              <a:cxnLst/>
              <a:rect r="r" b="b" t="t" l="l"/>
              <a:pathLst>
                <a:path h="8173593" w="6233795">
                  <a:moveTo>
                    <a:pt x="0" y="0"/>
                  </a:moveTo>
                  <a:lnTo>
                    <a:pt x="6233795" y="0"/>
                  </a:lnTo>
                  <a:lnTo>
                    <a:pt x="6233795" y="8173593"/>
                  </a:lnTo>
                  <a:lnTo>
                    <a:pt x="0" y="8173593"/>
                  </a:lnTo>
                  <a:close/>
                </a:path>
              </a:pathLst>
            </a:custGeom>
            <a:blipFill>
              <a:blip r:embed="rId8"/>
              <a:stretch>
                <a:fillRect l="-8764" t="0" r="-8764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686423" cy="8909050"/>
            </a:xfrm>
            <a:custGeom>
              <a:avLst/>
              <a:gdLst/>
              <a:ahLst/>
              <a:cxnLst/>
              <a:rect r="r" b="b" t="t" l="l"/>
              <a:pathLst>
                <a:path h="8909050" w="6686423">
                  <a:moveTo>
                    <a:pt x="6686423" y="8909050"/>
                  </a:moveTo>
                  <a:lnTo>
                    <a:pt x="0" y="8909050"/>
                  </a:lnTo>
                  <a:lnTo>
                    <a:pt x="0" y="0"/>
                  </a:lnTo>
                  <a:lnTo>
                    <a:pt x="6686423" y="0"/>
                  </a:lnTo>
                  <a:lnTo>
                    <a:pt x="6686423" y="8909050"/>
                  </a:lnTo>
                  <a:close/>
                  <a:moveTo>
                    <a:pt x="19050" y="8890000"/>
                  </a:moveTo>
                  <a:lnTo>
                    <a:pt x="6667373" y="8890000"/>
                  </a:lnTo>
                  <a:lnTo>
                    <a:pt x="6667373" y="19050"/>
                  </a:lnTo>
                  <a:lnTo>
                    <a:pt x="19050" y="19050"/>
                  </a:lnTo>
                  <a:lnTo>
                    <a:pt x="19050" y="8890000"/>
                  </a:lnTo>
                  <a:close/>
                  <a:moveTo>
                    <a:pt x="6469634" y="8550783"/>
                  </a:moveTo>
                  <a:lnTo>
                    <a:pt x="216789" y="8550783"/>
                  </a:lnTo>
                  <a:lnTo>
                    <a:pt x="216789" y="358140"/>
                  </a:lnTo>
                  <a:lnTo>
                    <a:pt x="6469634" y="358140"/>
                  </a:lnTo>
                  <a:lnTo>
                    <a:pt x="6469634" y="8550783"/>
                  </a:lnTo>
                  <a:close/>
                  <a:moveTo>
                    <a:pt x="235839" y="8531733"/>
                  </a:moveTo>
                  <a:lnTo>
                    <a:pt x="6450584" y="8531733"/>
                  </a:lnTo>
                  <a:lnTo>
                    <a:pt x="6450584" y="377190"/>
                  </a:lnTo>
                  <a:lnTo>
                    <a:pt x="235839" y="377190"/>
                  </a:lnTo>
                  <a:lnTo>
                    <a:pt x="235839" y="8531733"/>
                  </a:lnTo>
                  <a:close/>
                </a:path>
              </a:pathLst>
            </a:custGeom>
            <a:solidFill>
              <a:srgbClr val="A0637F"/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3064830" y="6482473"/>
            <a:ext cx="1569960" cy="2091829"/>
            <a:chOff x="0" y="0"/>
            <a:chExt cx="6686423" cy="890905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9525" y="9525"/>
              <a:ext cx="6667373" cy="8890000"/>
            </a:xfrm>
            <a:custGeom>
              <a:avLst/>
              <a:gdLst/>
              <a:ahLst/>
              <a:cxnLst/>
              <a:rect r="r" b="b" t="t" l="l"/>
              <a:pathLst>
                <a:path h="8890000" w="6667373">
                  <a:moveTo>
                    <a:pt x="0" y="0"/>
                  </a:moveTo>
                  <a:lnTo>
                    <a:pt x="6667373" y="0"/>
                  </a:lnTo>
                  <a:lnTo>
                    <a:pt x="6667373" y="8890000"/>
                  </a:lnTo>
                  <a:lnTo>
                    <a:pt x="0" y="8890000"/>
                  </a:lnTo>
                  <a:close/>
                </a:path>
              </a:pathLst>
            </a:custGeom>
            <a:solidFill>
              <a:srgbClr val="94DDDE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226314" y="367665"/>
              <a:ext cx="6233795" cy="8173593"/>
            </a:xfrm>
            <a:custGeom>
              <a:avLst/>
              <a:gdLst/>
              <a:ahLst/>
              <a:cxnLst/>
              <a:rect r="r" b="b" t="t" l="l"/>
              <a:pathLst>
                <a:path h="8173593" w="6233795">
                  <a:moveTo>
                    <a:pt x="0" y="0"/>
                  </a:moveTo>
                  <a:lnTo>
                    <a:pt x="6233795" y="0"/>
                  </a:lnTo>
                  <a:lnTo>
                    <a:pt x="6233795" y="8173593"/>
                  </a:lnTo>
                  <a:lnTo>
                    <a:pt x="0" y="8173593"/>
                  </a:lnTo>
                  <a:close/>
                </a:path>
              </a:pathLst>
            </a:custGeom>
            <a:blipFill>
              <a:blip r:embed="rId9"/>
              <a:stretch>
                <a:fillRect l="-17108" t="0" r="-17108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686423" cy="8909050"/>
            </a:xfrm>
            <a:custGeom>
              <a:avLst/>
              <a:gdLst/>
              <a:ahLst/>
              <a:cxnLst/>
              <a:rect r="r" b="b" t="t" l="l"/>
              <a:pathLst>
                <a:path h="8909050" w="6686423">
                  <a:moveTo>
                    <a:pt x="6686423" y="8909050"/>
                  </a:moveTo>
                  <a:lnTo>
                    <a:pt x="0" y="8909050"/>
                  </a:lnTo>
                  <a:lnTo>
                    <a:pt x="0" y="0"/>
                  </a:lnTo>
                  <a:lnTo>
                    <a:pt x="6686423" y="0"/>
                  </a:lnTo>
                  <a:lnTo>
                    <a:pt x="6686423" y="8909050"/>
                  </a:lnTo>
                  <a:close/>
                  <a:moveTo>
                    <a:pt x="19050" y="8890000"/>
                  </a:moveTo>
                  <a:lnTo>
                    <a:pt x="6667373" y="8890000"/>
                  </a:lnTo>
                  <a:lnTo>
                    <a:pt x="6667373" y="19050"/>
                  </a:lnTo>
                  <a:lnTo>
                    <a:pt x="19050" y="19050"/>
                  </a:lnTo>
                  <a:lnTo>
                    <a:pt x="19050" y="8890000"/>
                  </a:lnTo>
                  <a:close/>
                  <a:moveTo>
                    <a:pt x="6469634" y="8550783"/>
                  </a:moveTo>
                  <a:lnTo>
                    <a:pt x="216789" y="8550783"/>
                  </a:lnTo>
                  <a:lnTo>
                    <a:pt x="216789" y="358140"/>
                  </a:lnTo>
                  <a:lnTo>
                    <a:pt x="6469634" y="358140"/>
                  </a:lnTo>
                  <a:lnTo>
                    <a:pt x="6469634" y="8550783"/>
                  </a:lnTo>
                  <a:close/>
                  <a:moveTo>
                    <a:pt x="235839" y="8531733"/>
                  </a:moveTo>
                  <a:lnTo>
                    <a:pt x="6450584" y="8531733"/>
                  </a:lnTo>
                  <a:lnTo>
                    <a:pt x="6450584" y="377190"/>
                  </a:lnTo>
                  <a:lnTo>
                    <a:pt x="235839" y="377190"/>
                  </a:lnTo>
                  <a:lnTo>
                    <a:pt x="235839" y="8531733"/>
                  </a:lnTo>
                  <a:close/>
                </a:path>
              </a:pathLst>
            </a:custGeom>
            <a:solidFill>
              <a:srgbClr val="A0637F"/>
            </a:solid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6125999" y="3497805"/>
            <a:ext cx="1812477" cy="2414961"/>
            <a:chOff x="0" y="0"/>
            <a:chExt cx="6686423" cy="89090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9525" y="9525"/>
              <a:ext cx="6667373" cy="8890000"/>
            </a:xfrm>
            <a:custGeom>
              <a:avLst/>
              <a:gdLst/>
              <a:ahLst/>
              <a:cxnLst/>
              <a:rect r="r" b="b" t="t" l="l"/>
              <a:pathLst>
                <a:path h="8890000" w="6667373">
                  <a:moveTo>
                    <a:pt x="0" y="0"/>
                  </a:moveTo>
                  <a:lnTo>
                    <a:pt x="6667373" y="0"/>
                  </a:lnTo>
                  <a:lnTo>
                    <a:pt x="6667373" y="8890000"/>
                  </a:lnTo>
                  <a:lnTo>
                    <a:pt x="0" y="8890000"/>
                  </a:lnTo>
                  <a:close/>
                </a:path>
              </a:pathLst>
            </a:custGeom>
            <a:solidFill>
              <a:srgbClr val="94DDDE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226314" y="367665"/>
              <a:ext cx="6233795" cy="8173593"/>
            </a:xfrm>
            <a:custGeom>
              <a:avLst/>
              <a:gdLst/>
              <a:ahLst/>
              <a:cxnLst/>
              <a:rect r="r" b="b" t="t" l="l"/>
              <a:pathLst>
                <a:path h="8173593" w="6233795">
                  <a:moveTo>
                    <a:pt x="0" y="0"/>
                  </a:moveTo>
                  <a:lnTo>
                    <a:pt x="6233795" y="0"/>
                  </a:lnTo>
                  <a:lnTo>
                    <a:pt x="6233795" y="8173593"/>
                  </a:lnTo>
                  <a:lnTo>
                    <a:pt x="0" y="8173593"/>
                  </a:lnTo>
                  <a:close/>
                </a:path>
              </a:pathLst>
            </a:custGeom>
            <a:blipFill>
              <a:blip r:embed="rId10"/>
              <a:stretch>
                <a:fillRect l="0" t="-906" r="0" b="-906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686423" cy="8909050"/>
            </a:xfrm>
            <a:custGeom>
              <a:avLst/>
              <a:gdLst/>
              <a:ahLst/>
              <a:cxnLst/>
              <a:rect r="r" b="b" t="t" l="l"/>
              <a:pathLst>
                <a:path h="8909050" w="6686423">
                  <a:moveTo>
                    <a:pt x="6686423" y="8909050"/>
                  </a:moveTo>
                  <a:lnTo>
                    <a:pt x="0" y="8909050"/>
                  </a:lnTo>
                  <a:lnTo>
                    <a:pt x="0" y="0"/>
                  </a:lnTo>
                  <a:lnTo>
                    <a:pt x="6686423" y="0"/>
                  </a:lnTo>
                  <a:lnTo>
                    <a:pt x="6686423" y="8909050"/>
                  </a:lnTo>
                  <a:close/>
                  <a:moveTo>
                    <a:pt x="19050" y="8890000"/>
                  </a:moveTo>
                  <a:lnTo>
                    <a:pt x="6667373" y="8890000"/>
                  </a:lnTo>
                  <a:lnTo>
                    <a:pt x="6667373" y="19050"/>
                  </a:lnTo>
                  <a:lnTo>
                    <a:pt x="19050" y="19050"/>
                  </a:lnTo>
                  <a:lnTo>
                    <a:pt x="19050" y="8890000"/>
                  </a:lnTo>
                  <a:close/>
                  <a:moveTo>
                    <a:pt x="6469634" y="8550783"/>
                  </a:moveTo>
                  <a:lnTo>
                    <a:pt x="216789" y="8550783"/>
                  </a:lnTo>
                  <a:lnTo>
                    <a:pt x="216789" y="358140"/>
                  </a:lnTo>
                  <a:lnTo>
                    <a:pt x="6469634" y="358140"/>
                  </a:lnTo>
                  <a:lnTo>
                    <a:pt x="6469634" y="8550783"/>
                  </a:lnTo>
                  <a:close/>
                  <a:moveTo>
                    <a:pt x="235839" y="8531733"/>
                  </a:moveTo>
                  <a:lnTo>
                    <a:pt x="6450584" y="8531733"/>
                  </a:lnTo>
                  <a:lnTo>
                    <a:pt x="6450584" y="377190"/>
                  </a:lnTo>
                  <a:lnTo>
                    <a:pt x="235839" y="377190"/>
                  </a:lnTo>
                  <a:lnTo>
                    <a:pt x="235839" y="8531733"/>
                  </a:lnTo>
                  <a:close/>
                </a:path>
              </a:pathLst>
            </a:custGeom>
            <a:solidFill>
              <a:srgbClr val="A0637F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9144000" y="1578012"/>
            <a:ext cx="8217084" cy="7319422"/>
            <a:chOff x="0" y="0"/>
            <a:chExt cx="10956112" cy="9759229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1330949"/>
              <a:ext cx="10956112" cy="61944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000"/>
                </a:lnSpc>
              </a:pPr>
              <a:r>
                <a:rPr lang="en-US" sz="6000" b="true">
                  <a:solidFill>
                    <a:srgbClr val="F7B4A7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Optimizing Multithreaded Web Scraping (NST News) and Data Processing with Pandas, Dask, and Polars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-47625"/>
              <a:ext cx="10956112" cy="5251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400">
                  <a:solidFill>
                    <a:srgbClr val="94DDDE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SECP3133-HDPD PROJECT 1 SEC 01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8207303"/>
              <a:ext cx="10956112" cy="15519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759"/>
                </a:lnSpc>
              </a:pPr>
              <a:r>
                <a:rPr lang="en-US" sz="3399">
                  <a:solidFill>
                    <a:srgbClr val="94DDDE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Lecturer: PROF. MADYA. TS. DR. MOHD SHAHIZAN BIN OTHMAN</a:t>
              </a: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2205720" y="5052415"/>
            <a:ext cx="2173635" cy="860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EFEFE"/>
                </a:solidFill>
                <a:latin typeface="Canva Sans"/>
                <a:ea typeface="Canva Sans"/>
                <a:cs typeface="Canva Sans"/>
                <a:sym typeface="Canva Sans"/>
              </a:rPr>
              <a:t>LEE YIK HONG</a:t>
            </a:r>
          </a:p>
          <a:p>
            <a:pPr algn="ctr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EFEFE"/>
                </a:solidFill>
                <a:latin typeface="Canva Sans"/>
                <a:ea typeface="Canva Sans"/>
                <a:cs typeface="Canva Sans"/>
                <a:sym typeface="Canva Sans"/>
              </a:rPr>
              <a:t>A21BE0376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982627" y="6172897"/>
            <a:ext cx="2099221" cy="860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EFEFE"/>
                </a:solidFill>
                <a:latin typeface="Canva Sans"/>
                <a:ea typeface="Canva Sans"/>
                <a:cs typeface="Canva Sans"/>
                <a:sym typeface="Canva Sans"/>
              </a:rPr>
              <a:t>WONG JUN JI</a:t>
            </a:r>
          </a:p>
          <a:p>
            <a:pPr algn="ctr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EFEFE"/>
                </a:solidFill>
                <a:latin typeface="Canva Sans"/>
                <a:ea typeface="Canva Sans"/>
                <a:cs typeface="Canva Sans"/>
                <a:sym typeface="Canva Sans"/>
              </a:rPr>
              <a:t>A22EC0117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389212" y="8726702"/>
            <a:ext cx="5291398" cy="860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EFEFE"/>
                </a:solidFill>
                <a:latin typeface="Canva Sans"/>
                <a:ea typeface="Canva Sans"/>
                <a:cs typeface="Canva Sans"/>
                <a:sym typeface="Canva Sans"/>
              </a:rPr>
              <a:t>CHE MARHUMI BIN CHE AB RAHIM</a:t>
            </a:r>
          </a:p>
          <a:p>
            <a:pPr algn="ctr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EFEFE"/>
                </a:solidFill>
                <a:latin typeface="Canva Sans"/>
                <a:ea typeface="Canva Sans"/>
                <a:cs typeface="Canva Sans"/>
                <a:sym typeface="Canva Sans"/>
              </a:rPr>
              <a:t>A22EC0147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93371" y="1434671"/>
            <a:ext cx="11301259" cy="1949467"/>
          </a:xfrm>
          <a:custGeom>
            <a:avLst/>
            <a:gdLst/>
            <a:ahLst/>
            <a:cxnLst/>
            <a:rect r="r" b="b" t="t" l="l"/>
            <a:pathLst>
              <a:path h="1949467" w="11301259">
                <a:moveTo>
                  <a:pt x="0" y="0"/>
                </a:moveTo>
                <a:lnTo>
                  <a:pt x="11301258" y="0"/>
                </a:lnTo>
                <a:lnTo>
                  <a:pt x="11301258" y="1949467"/>
                </a:lnTo>
                <a:lnTo>
                  <a:pt x="0" y="19494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16764" y="4381500"/>
            <a:ext cx="6411343" cy="427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6399" b="true">
                <a:solidFill>
                  <a:srgbClr val="2B4B82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Resource Monitoring and Performance Measurement</a:t>
            </a:r>
          </a:p>
          <a:p>
            <a:pPr algn="l">
              <a:lnSpc>
                <a:spcPts val="671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9144000" y="4912678"/>
            <a:ext cx="6411343" cy="3069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2B4B82"/>
                </a:solidFill>
                <a:latin typeface="Clear Sans Regular"/>
                <a:ea typeface="Clear Sans Regular"/>
                <a:cs typeface="Clear Sans Regular"/>
                <a:sym typeface="Clear Sans Regular"/>
              </a:rPr>
              <a:t>A MO</a:t>
            </a:r>
            <a:r>
              <a:rPr lang="en-US" sz="2900">
                <a:solidFill>
                  <a:srgbClr val="2B4B82"/>
                </a:solidFill>
                <a:latin typeface="Clear Sans Regular"/>
                <a:ea typeface="Clear Sans Regular"/>
                <a:cs typeface="Clear Sans Regular"/>
                <a:sym typeface="Clear Sans Regular"/>
              </a:rPr>
              <a:t>NITORING THREAD COLLECTS CPU AND MEMORY USAGE PERIODICALLY TO CAPTURE SYSTEM RESOURCE USAGE DURING EXECUTION</a:t>
            </a:r>
          </a:p>
          <a:p>
            <a:pPr algn="l">
              <a:lnSpc>
                <a:spcPts val="4060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550246"/>
            <a:ext cx="10335969" cy="8708054"/>
          </a:xfrm>
          <a:custGeom>
            <a:avLst/>
            <a:gdLst/>
            <a:ahLst/>
            <a:cxnLst/>
            <a:rect r="r" b="b" t="t" l="l"/>
            <a:pathLst>
              <a:path h="8708054" w="10335969">
                <a:moveTo>
                  <a:pt x="0" y="0"/>
                </a:moveTo>
                <a:lnTo>
                  <a:pt x="10335969" y="0"/>
                </a:lnTo>
                <a:lnTo>
                  <a:pt x="10335969" y="8708054"/>
                </a:lnTo>
                <a:lnTo>
                  <a:pt x="0" y="87080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120859" y="2012468"/>
            <a:ext cx="5117038" cy="6262064"/>
            <a:chOff x="0" y="0"/>
            <a:chExt cx="6822718" cy="8349419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38100"/>
              <a:ext cx="6822718" cy="2768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679"/>
                </a:lnSpc>
              </a:pP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874683"/>
              <a:ext cx="6822718" cy="61311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060"/>
                </a:lnSpc>
              </a:pPr>
              <a:r>
                <a:rPr lang="en-US" sz="29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A DECORA</a:t>
              </a:r>
              <a:r>
                <a:rPr lang="en-US" sz="29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TOR NAMED MONITOR_PERFORMANCE WRAPS THE CLEANING FUNCTIONS TO MEASURE THE TOTAL EXECUTION TIME, AVERAGE CPU USAGE, PEAK MEMORY USAGE, AND ALSO THE THROUGHPUT.</a:t>
              </a:r>
            </a:p>
            <a:p>
              <a:pPr algn="l">
                <a:lnSpc>
                  <a:spcPts val="4060"/>
                </a:lnSpc>
              </a:pP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7824274"/>
              <a:ext cx="6822718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</a:pP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21845" y="3317479"/>
            <a:ext cx="9444310" cy="6622822"/>
          </a:xfrm>
          <a:custGeom>
            <a:avLst/>
            <a:gdLst/>
            <a:ahLst/>
            <a:cxnLst/>
            <a:rect r="r" b="b" t="t" l="l"/>
            <a:pathLst>
              <a:path h="6622822" w="9444310">
                <a:moveTo>
                  <a:pt x="0" y="0"/>
                </a:moveTo>
                <a:lnTo>
                  <a:pt x="9444310" y="0"/>
                </a:lnTo>
                <a:lnTo>
                  <a:pt x="9444310" y="6622822"/>
                </a:lnTo>
                <a:lnTo>
                  <a:pt x="0" y="66228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738109"/>
            <a:ext cx="10102758" cy="2579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6399" b="true">
                <a:solidFill>
                  <a:srgbClr val="2B4B82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Da</a:t>
            </a:r>
            <a:r>
              <a:rPr lang="en-US" sz="6399" b="true">
                <a:solidFill>
                  <a:srgbClr val="2B4B82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ta Cleaning Functions for Each Library</a:t>
            </a:r>
          </a:p>
          <a:p>
            <a:pPr algn="l">
              <a:lnSpc>
                <a:spcPts val="671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1413959" y="1450262"/>
            <a:ext cx="6411343" cy="101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2B4B82"/>
                </a:solidFill>
                <a:latin typeface="Clear Sans Regular"/>
                <a:ea typeface="Clear Sans Regular"/>
                <a:cs typeface="Clear Sans Regular"/>
                <a:sym typeface="Clear Sans Regular"/>
              </a:rPr>
              <a:t>PA</a:t>
            </a:r>
            <a:r>
              <a:rPr lang="en-US" sz="2900">
                <a:solidFill>
                  <a:srgbClr val="2B4B82"/>
                </a:solidFill>
                <a:latin typeface="Clear Sans Regular"/>
                <a:ea typeface="Clear Sans Regular"/>
                <a:cs typeface="Clear Sans Regular"/>
                <a:sym typeface="Clear Sans Regular"/>
              </a:rPr>
              <a:t>NDAS CLEANING PIPELINE</a:t>
            </a:r>
          </a:p>
          <a:p>
            <a:pPr algn="l">
              <a:lnSpc>
                <a:spcPts val="406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847957" y="7127884"/>
            <a:ext cx="6411343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56362" y="1983740"/>
            <a:ext cx="10975276" cy="7765008"/>
          </a:xfrm>
          <a:custGeom>
            <a:avLst/>
            <a:gdLst/>
            <a:ahLst/>
            <a:cxnLst/>
            <a:rect r="r" b="b" t="t" l="l"/>
            <a:pathLst>
              <a:path h="7765008" w="10975276">
                <a:moveTo>
                  <a:pt x="0" y="0"/>
                </a:moveTo>
                <a:lnTo>
                  <a:pt x="10975276" y="0"/>
                </a:lnTo>
                <a:lnTo>
                  <a:pt x="10975276" y="7765008"/>
                </a:lnTo>
                <a:lnTo>
                  <a:pt x="0" y="77650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689186" y="713072"/>
            <a:ext cx="4909629" cy="101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2B4B82"/>
                </a:solidFill>
                <a:latin typeface="Clear Sans Regular"/>
                <a:ea typeface="Clear Sans Regular"/>
                <a:cs typeface="Clear Sans Regular"/>
                <a:sym typeface="Clear Sans Regular"/>
              </a:rPr>
              <a:t>DASK CLEANING PIPELINE</a:t>
            </a:r>
          </a:p>
          <a:p>
            <a:pPr algn="l">
              <a:lnSpc>
                <a:spcPts val="406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847957" y="7127884"/>
            <a:ext cx="6411343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89173" y="487410"/>
            <a:ext cx="7803970" cy="9249149"/>
          </a:xfrm>
          <a:custGeom>
            <a:avLst/>
            <a:gdLst/>
            <a:ahLst/>
            <a:cxnLst/>
            <a:rect r="r" b="b" t="t" l="l"/>
            <a:pathLst>
              <a:path h="9249149" w="7803970">
                <a:moveTo>
                  <a:pt x="0" y="0"/>
                </a:moveTo>
                <a:lnTo>
                  <a:pt x="7803970" y="0"/>
                </a:lnTo>
                <a:lnTo>
                  <a:pt x="7803970" y="9249149"/>
                </a:lnTo>
                <a:lnTo>
                  <a:pt x="0" y="92491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20356" b="-20356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378217" y="4608830"/>
            <a:ext cx="4909629" cy="101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2B4B82"/>
                </a:solidFill>
                <a:latin typeface="Clear Sans Regular"/>
                <a:ea typeface="Clear Sans Regular"/>
                <a:cs typeface="Clear Sans Regular"/>
                <a:sym typeface="Clear Sans Regular"/>
              </a:rPr>
              <a:t>POLAR </a:t>
            </a:r>
            <a:r>
              <a:rPr lang="en-US" sz="2900">
                <a:solidFill>
                  <a:srgbClr val="2B4B82"/>
                </a:solidFill>
                <a:latin typeface="Clear Sans Regular"/>
                <a:ea typeface="Clear Sans Regular"/>
                <a:cs typeface="Clear Sans Regular"/>
                <a:sym typeface="Clear Sans Regular"/>
              </a:rPr>
              <a:t>CLEANING PIPELINE</a:t>
            </a:r>
          </a:p>
          <a:p>
            <a:pPr algn="l">
              <a:lnSpc>
                <a:spcPts val="406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847957" y="7127884"/>
            <a:ext cx="6411343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69035" y="514350"/>
            <a:ext cx="5126784" cy="9258300"/>
          </a:xfrm>
          <a:custGeom>
            <a:avLst/>
            <a:gdLst/>
            <a:ahLst/>
            <a:cxnLst/>
            <a:rect r="r" b="b" t="t" l="l"/>
            <a:pathLst>
              <a:path h="9258300" w="5126784">
                <a:moveTo>
                  <a:pt x="0" y="0"/>
                </a:moveTo>
                <a:lnTo>
                  <a:pt x="5126783" y="0"/>
                </a:lnTo>
                <a:lnTo>
                  <a:pt x="5126783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712351" y="859943"/>
            <a:ext cx="6411343" cy="8567114"/>
            <a:chOff x="0" y="0"/>
            <a:chExt cx="8548457" cy="11422819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85725"/>
              <a:ext cx="8548457" cy="45980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719"/>
                </a:lnSpc>
              </a:pPr>
              <a:r>
                <a:rPr lang="en-US" sz="6399" b="true">
                  <a:solidFill>
                    <a:srgbClr val="2B4B82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Visualiza</a:t>
              </a:r>
              <a:r>
                <a:rPr lang="en-US" sz="6399" b="true">
                  <a:solidFill>
                    <a:srgbClr val="2B4B82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tion of Performance Metrics</a:t>
              </a:r>
            </a:p>
            <a:p>
              <a:pPr algn="l">
                <a:lnSpc>
                  <a:spcPts val="6719"/>
                </a:lnSpc>
              </a:pP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5319683"/>
              <a:ext cx="8548457" cy="47595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060"/>
                </a:lnSpc>
              </a:pPr>
              <a:r>
                <a:rPr lang="en-US" sz="29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A PLO</a:t>
              </a:r>
              <a:r>
                <a:rPr lang="en-US" sz="29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TTING FUNCTION THAT DISPLAYS BAR CHARTS COMPARING PROCESSING TIME, AVERAGE CPU USAGE, PEAK MEMORY USAGE, AND THROUGHPUT FOR THE THREE LIBRARIES</a:t>
              </a:r>
            </a:p>
            <a:p>
              <a:pPr algn="l">
                <a:lnSpc>
                  <a:spcPts val="4060"/>
                </a:lnSpc>
              </a:pP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0897674"/>
              <a:ext cx="8548457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</a:pPr>
            </a:p>
          </p:txBody>
        </p: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93371" y="1028700"/>
            <a:ext cx="11301259" cy="5763642"/>
          </a:xfrm>
          <a:custGeom>
            <a:avLst/>
            <a:gdLst/>
            <a:ahLst/>
            <a:cxnLst/>
            <a:rect r="r" b="b" t="t" l="l"/>
            <a:pathLst>
              <a:path h="5763642" w="11301259">
                <a:moveTo>
                  <a:pt x="0" y="0"/>
                </a:moveTo>
                <a:lnTo>
                  <a:pt x="11301258" y="0"/>
                </a:lnTo>
                <a:lnTo>
                  <a:pt x="11301258" y="5763642"/>
                </a:lnTo>
                <a:lnTo>
                  <a:pt x="0" y="57636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076518" y="7583170"/>
            <a:ext cx="6411343" cy="883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6399" b="true">
                <a:solidFill>
                  <a:srgbClr val="2B4B82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Execution Flow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144000" y="7160895"/>
            <a:ext cx="7433019" cy="2555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2B4B82"/>
                </a:solidFill>
                <a:latin typeface="Clear Sans Regular"/>
                <a:ea typeface="Clear Sans Regular"/>
                <a:cs typeface="Clear Sans Regular"/>
                <a:sym typeface="Clear Sans Regular"/>
              </a:rPr>
              <a:t>THE MA</a:t>
            </a:r>
            <a:r>
              <a:rPr lang="en-US" sz="2900">
                <a:solidFill>
                  <a:srgbClr val="2B4B82"/>
                </a:solidFill>
                <a:latin typeface="Clear Sans Regular"/>
                <a:ea typeface="Clear Sans Regular"/>
                <a:cs typeface="Clear Sans Regular"/>
                <a:sym typeface="Clear Sans Regular"/>
              </a:rPr>
              <a:t>IN SCRIPT THAT EXECUTES EACH CLEANING FUNCTION SEQUENTIALLY, SAVES CLEANED DATA FILES, AND VISUALIZES THE PERFORMANCE METRICS</a:t>
            </a:r>
          </a:p>
          <a:p>
            <a:pPr algn="l">
              <a:lnSpc>
                <a:spcPts val="4060"/>
              </a:lnSpc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879265" y="1565452"/>
          <a:ext cx="14529470" cy="7692848"/>
        </p:xfrm>
        <a:graphic>
          <a:graphicData uri="http://schemas.openxmlformats.org/drawingml/2006/table">
            <a:tbl>
              <a:tblPr/>
              <a:tblGrid>
                <a:gridCol w="3632368"/>
                <a:gridCol w="3632368"/>
                <a:gridCol w="3632368"/>
                <a:gridCol w="3632368"/>
              </a:tblGrid>
              <a:tr h="115105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FFFFFF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Metric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 b="true">
                          <a:solidFill>
                            <a:srgbClr val="FFFFFF"/>
                          </a:solidFill>
                          <a:latin typeface="Clear Sans Regular Bold"/>
                          <a:ea typeface="Clear Sans Regular Bold"/>
                          <a:cs typeface="Clear Sans Regular Bold"/>
                          <a:sym typeface="Clear Sans Regular Bold"/>
                        </a:rPr>
                        <a:t>Pandas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 b="true">
                          <a:solidFill>
                            <a:srgbClr val="FFFFFF"/>
                          </a:solidFill>
                          <a:latin typeface="Clear Sans Regular Bold"/>
                          <a:ea typeface="Clear Sans Regular Bold"/>
                          <a:cs typeface="Clear Sans Regular Bold"/>
                          <a:sym typeface="Clear Sans Regular Bold"/>
                        </a:rPr>
                        <a:t>Dask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 b="true">
                          <a:solidFill>
                            <a:srgbClr val="FFFFFF"/>
                          </a:solidFill>
                          <a:latin typeface="Clear Sans Regular Bold"/>
                          <a:ea typeface="Clear Sans Regular Bold"/>
                          <a:cs typeface="Clear Sans Regular Bold"/>
                          <a:sym typeface="Clear Sans Regular Bold"/>
                        </a:rPr>
                        <a:t>Polars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115105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FFFFFF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Time Elapsed (s)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FFFFFF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1.30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FFFFFF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1.56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FFFFFF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0.19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141323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FFFFFF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Average CPU Usage (%)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FFFFFF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31.03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FFFFFF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27.37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FFFFFF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28.90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141323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FFFFFF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Peak Memory Usage (%)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FFFFFF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71.50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FFFFFF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73.60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FFFFFF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73.30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141323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FFFFFF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Throughput (records/sec)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FFFFFF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77550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FFFFFF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64766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FFFFFF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529123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115105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FFFFFF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Records Processed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FFFFFF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100962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FFFFFF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100962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FFFFFF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100962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301767" y="108941"/>
            <a:ext cx="11478168" cy="1194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Performance Evaluation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29712" y="1303752"/>
            <a:ext cx="12628575" cy="8413788"/>
          </a:xfrm>
          <a:custGeom>
            <a:avLst/>
            <a:gdLst/>
            <a:ahLst/>
            <a:cxnLst/>
            <a:rect r="r" b="b" t="t" l="l"/>
            <a:pathLst>
              <a:path h="8413788" w="12628575">
                <a:moveTo>
                  <a:pt x="0" y="0"/>
                </a:moveTo>
                <a:lnTo>
                  <a:pt x="12628576" y="0"/>
                </a:lnTo>
                <a:lnTo>
                  <a:pt x="12628576" y="8413788"/>
                </a:lnTo>
                <a:lnTo>
                  <a:pt x="0" y="84137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01767" y="108941"/>
            <a:ext cx="11478168" cy="1194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Visualisation 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B4A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an isometric lined stack of credit cards"/>
          <p:cNvSpPr/>
          <p:nvPr/>
        </p:nvSpPr>
        <p:spPr>
          <a:xfrm flipH="false" flipV="false" rot="0">
            <a:off x="12443088" y="-1095217"/>
            <a:ext cx="6414740" cy="6631780"/>
          </a:xfrm>
          <a:custGeom>
            <a:avLst/>
            <a:gdLst/>
            <a:ahLst/>
            <a:cxnLst/>
            <a:rect r="r" b="b" t="t" l="l"/>
            <a:pathLst>
              <a:path h="6631780" w="6414740">
                <a:moveTo>
                  <a:pt x="0" y="0"/>
                </a:moveTo>
                <a:lnTo>
                  <a:pt x="6414740" y="0"/>
                </a:lnTo>
                <a:lnTo>
                  <a:pt x="6414740" y="6631780"/>
                </a:lnTo>
                <a:lnTo>
                  <a:pt x="0" y="66317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46160" y="824590"/>
            <a:ext cx="9569415" cy="2181422"/>
            <a:chOff x="0" y="0"/>
            <a:chExt cx="12759220" cy="2908563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85725"/>
              <a:ext cx="12759220" cy="1207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719"/>
                </a:lnSpc>
              </a:pPr>
              <a:r>
                <a:rPr lang="en-US" sz="6399" b="true">
                  <a:solidFill>
                    <a:srgbClr val="2B4B82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Challenges &amp; Limitations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578026"/>
              <a:ext cx="12759220" cy="13305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060"/>
                </a:lnSpc>
              </a:pPr>
              <a:r>
                <a:rPr lang="en-US" sz="29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WHAT CHALLENGES DID WE FACED DURING THIS PROJECT?</a:t>
              </a:r>
            </a:p>
          </p:txBody>
        </p:sp>
      </p:grp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1028700" y="5536563"/>
          <a:ext cx="16313140" cy="4179421"/>
        </p:xfrm>
        <a:graphic>
          <a:graphicData uri="http://schemas.openxmlformats.org/drawingml/2006/table">
            <a:tbl>
              <a:tblPr/>
              <a:tblGrid>
                <a:gridCol w="5437713"/>
                <a:gridCol w="5437713"/>
                <a:gridCol w="5437713"/>
              </a:tblGrid>
              <a:tr h="150302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 b="true">
                          <a:solidFill>
                            <a:srgbClr val="2B4B82"/>
                          </a:solidFill>
                          <a:latin typeface="Clear Sans Bold"/>
                          <a:ea typeface="Clear Sans Bold"/>
                          <a:cs typeface="Clear Sans Bold"/>
                          <a:sym typeface="Clear Sans Bold"/>
                        </a:rPr>
                        <a:t>Target Website Selection and Scraping Challenges</a:t>
                      </a:r>
                      <a:endParaRPr lang="en-US" sz="1100"/>
                    </a:p>
                  </a:txBody>
                  <a:tcPr marL="190500" marR="190500" marT="190500" marB="190500" anchor="b">
                    <a:lnL cmpd="sng" algn="ctr" cap="flat" w="47625">
                      <a:solidFill>
                        <a:srgbClr val="F7B4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F7B4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F7B4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F7B4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 b="true">
                          <a:solidFill>
                            <a:srgbClr val="2B4B82"/>
                          </a:solidFill>
                          <a:latin typeface="Clear Sans Bold"/>
                          <a:ea typeface="Clear Sans Bold"/>
                          <a:cs typeface="Clear Sans Bold"/>
                          <a:sym typeface="Clear Sans Bold"/>
                        </a:rPr>
                        <a:t>Tooling and Environment Constraints</a:t>
                      </a:r>
                      <a:endParaRPr lang="en-US" sz="1100"/>
                    </a:p>
                  </a:txBody>
                  <a:tcPr marL="190500" marR="190500" marT="190500" marB="190500" anchor="b">
                    <a:lnL cmpd="sng" algn="ctr" cap="flat" w="47625">
                      <a:solidFill>
                        <a:srgbClr val="F7B4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F7B4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F7B4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F7B4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 b="true">
                          <a:solidFill>
                            <a:srgbClr val="2B4B82"/>
                          </a:solidFill>
                          <a:latin typeface="Clear Sans Bold"/>
                          <a:ea typeface="Clear Sans Bold"/>
                          <a:cs typeface="Clear Sans Bold"/>
                          <a:sym typeface="Clear Sans Bold"/>
                        </a:rPr>
                        <a:t>Data Cleaning And Transformation Challenge</a:t>
                      </a:r>
                      <a:endParaRPr lang="en-US" sz="1100"/>
                    </a:p>
                  </a:txBody>
                  <a:tcPr marL="190500" marR="190500" marT="190500" marB="190500" anchor="b">
                    <a:lnL cmpd="sng" algn="ctr" cap="flat" w="47625">
                      <a:solidFill>
                        <a:srgbClr val="F7B4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F7B4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F7B4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F7B4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639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2B4B82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The team faced significant challenges in scraping the website due to strong anti-scraping defenses</a:t>
                      </a:r>
                      <a:endParaRPr lang="en-US" sz="1100"/>
                    </a:p>
                  </a:txBody>
                  <a:tcPr marL="190500" marR="190500" marT="190500" marB="190500" anchor="b">
                    <a:lnL cmpd="sng" algn="ctr" cap="flat" w="47625">
                      <a:solidFill>
                        <a:srgbClr val="F7B4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F7B4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F7B4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F7B4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2B4B82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Compatibility issues and resource limitations</a:t>
                      </a:r>
                      <a:endParaRPr lang="en-US" sz="1100"/>
                    </a:p>
                    <a:p>
                      <a:pPr algn="l">
                        <a:lnSpc>
                          <a:spcPts val="3359"/>
                        </a:lnSpc>
                      </a:pPr>
                    </a:p>
                  </a:txBody>
                  <a:tcPr marL="190500" marR="190500" marT="190500" marB="190500" anchor="b">
                    <a:lnL cmpd="sng" algn="ctr" cap="flat" w="47625">
                      <a:solidFill>
                        <a:srgbClr val="F7B4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F7B4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F7B4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F7B4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2B4B82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Maintaining consistency and accuracy while performing data cleaning and transformation</a:t>
                      </a:r>
                      <a:endParaRPr lang="en-US" sz="1100"/>
                    </a:p>
                    <a:p>
                      <a:pPr algn="l">
                        <a:lnSpc>
                          <a:spcPts val="3359"/>
                        </a:lnSpc>
                      </a:pPr>
                    </a:p>
                  </a:txBody>
                  <a:tcPr marL="190500" marR="190500" marT="190500" marB="190500" anchor="b">
                    <a:lnL cmpd="sng" algn="ctr" cap="flat" w="47625">
                      <a:solidFill>
                        <a:srgbClr val="F7B4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F7B4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F7B4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F7B4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an isometric lined file folder"/>
          <p:cNvSpPr/>
          <p:nvPr/>
        </p:nvSpPr>
        <p:spPr>
          <a:xfrm flipH="false" flipV="false" rot="0">
            <a:off x="-145231" y="-359105"/>
            <a:ext cx="3874545" cy="5122596"/>
          </a:xfrm>
          <a:custGeom>
            <a:avLst/>
            <a:gdLst/>
            <a:ahLst/>
            <a:cxnLst/>
            <a:rect r="r" b="b" t="t" l="l"/>
            <a:pathLst>
              <a:path h="5122596" w="3874545">
                <a:moveTo>
                  <a:pt x="0" y="0"/>
                </a:moveTo>
                <a:lnTo>
                  <a:pt x="3874545" y="0"/>
                </a:lnTo>
                <a:lnTo>
                  <a:pt x="3874545" y="5122596"/>
                </a:lnTo>
                <a:lnTo>
                  <a:pt x="0" y="5122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4693924" y="-359105"/>
          <a:ext cx="8900153" cy="7289014"/>
        </p:xfrm>
        <a:graphic>
          <a:graphicData uri="http://schemas.openxmlformats.org/drawingml/2006/table">
            <a:tbl>
              <a:tblPr/>
              <a:tblGrid>
                <a:gridCol w="8900153"/>
              </a:tblGrid>
              <a:tr h="209561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340"/>
                        </a:lnSpc>
                        <a:defRPr/>
                      </a:pPr>
                      <a:r>
                        <a:rPr lang="en-US" sz="8100">
                          <a:solidFill>
                            <a:srgbClr val="F7B4A7"/>
                          </a:solidFill>
                          <a:latin typeface="Clear Sans Bold"/>
                          <a:ea typeface="Clear Sans Bold"/>
                          <a:cs typeface="Clear Sans Bold"/>
                          <a:sym typeface="Clear Sans Bold"/>
                        </a:rPr>
                        <a:t>INTRODUCTION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850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06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489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06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0" y="5698184"/>
          <a:ext cx="6794308" cy="3668319"/>
        </p:xfrm>
        <a:graphic>
          <a:graphicData uri="http://schemas.openxmlformats.org/drawingml/2006/table">
            <a:tbl>
              <a:tblPr/>
              <a:tblGrid>
                <a:gridCol w="6794308"/>
              </a:tblGrid>
              <a:tr h="214014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06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5" id="5"/>
          <p:cNvSpPr/>
          <p:nvPr/>
        </p:nvSpPr>
        <p:spPr>
          <a:xfrm flipH="false" flipV="false" rot="0">
            <a:off x="3397154" y="1028700"/>
            <a:ext cx="5192177" cy="4114800"/>
          </a:xfrm>
          <a:custGeom>
            <a:avLst/>
            <a:gdLst/>
            <a:ahLst/>
            <a:cxnLst/>
            <a:rect r="r" b="b" t="t" l="l"/>
            <a:pathLst>
              <a:path h="4114800" w="5192177">
                <a:moveTo>
                  <a:pt x="0" y="0"/>
                </a:moveTo>
                <a:lnTo>
                  <a:pt x="5192177" y="0"/>
                </a:lnTo>
                <a:lnTo>
                  <a:pt x="519217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129324" y="2536185"/>
            <a:ext cx="3727836" cy="173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New Straits Times (NST) — specifically the Business, World, and ASEAN sections.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464990" y="5369496"/>
            <a:ext cx="5188699" cy="4112044"/>
          </a:xfrm>
          <a:custGeom>
            <a:avLst/>
            <a:gdLst/>
            <a:ahLst/>
            <a:cxnLst/>
            <a:rect r="r" b="b" t="t" l="l"/>
            <a:pathLst>
              <a:path h="4112044" w="5188699">
                <a:moveTo>
                  <a:pt x="0" y="0"/>
                </a:moveTo>
                <a:lnTo>
                  <a:pt x="5188699" y="0"/>
                </a:lnTo>
                <a:lnTo>
                  <a:pt x="5188699" y="4112044"/>
                </a:lnTo>
                <a:lnTo>
                  <a:pt x="0" y="41120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89694" y="6428452"/>
            <a:ext cx="2721445" cy="2613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Selenium combined with multithreading to enable fast and parallel scraping.</a:t>
            </a:r>
          </a:p>
          <a:p>
            <a:pPr algn="ctr">
              <a:lnSpc>
                <a:spcPts val="3499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9471035" y="1228002"/>
            <a:ext cx="5192177" cy="4114800"/>
          </a:xfrm>
          <a:custGeom>
            <a:avLst/>
            <a:gdLst/>
            <a:ahLst/>
            <a:cxnLst/>
            <a:rect r="r" b="b" t="t" l="l"/>
            <a:pathLst>
              <a:path h="4114800" w="5192177">
                <a:moveTo>
                  <a:pt x="0" y="0"/>
                </a:moveTo>
                <a:lnTo>
                  <a:pt x="5192177" y="0"/>
                </a:lnTo>
                <a:lnTo>
                  <a:pt x="519217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389646" y="5485760"/>
            <a:ext cx="5192177" cy="4114800"/>
          </a:xfrm>
          <a:custGeom>
            <a:avLst/>
            <a:gdLst/>
            <a:ahLst/>
            <a:cxnLst/>
            <a:rect r="r" b="b" t="t" l="l"/>
            <a:pathLst>
              <a:path h="4114800" w="5192177">
                <a:moveTo>
                  <a:pt x="0" y="0"/>
                </a:moveTo>
                <a:lnTo>
                  <a:pt x="5192177" y="0"/>
                </a:lnTo>
                <a:lnTo>
                  <a:pt x="519217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7424776" y="6766547"/>
            <a:ext cx="3121917" cy="217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Category, Headline, Summary, and Date, storing the results in a structured CSV format.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517437" y="2647544"/>
            <a:ext cx="3099373" cy="173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</a:t>
            </a:r>
            <a:r>
              <a:rPr lang="en-US" sz="24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pecifically the Business, World, and ASEAN sections.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2315248" y="5485760"/>
            <a:ext cx="5192177" cy="4114800"/>
          </a:xfrm>
          <a:custGeom>
            <a:avLst/>
            <a:gdLst/>
            <a:ahLst/>
            <a:cxnLst/>
            <a:rect r="r" b="b" t="t" l="l"/>
            <a:pathLst>
              <a:path h="4114800" w="5192177">
                <a:moveTo>
                  <a:pt x="0" y="0"/>
                </a:moveTo>
                <a:lnTo>
                  <a:pt x="5192176" y="0"/>
                </a:lnTo>
                <a:lnTo>
                  <a:pt x="51921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3350378" y="6766547"/>
            <a:ext cx="3121917" cy="173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Processing time, CPU &amp; memory usage, and throughput.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0"/>
            <a:ext cx="11367221" cy="10287000"/>
            <a:chOff x="0" y="0"/>
            <a:chExt cx="2993836" cy="2709333"/>
          </a:xfrm>
        </p:grpSpPr>
        <p:sp>
          <p:nvSpPr>
            <p:cNvPr name="Freeform 3" id="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2993836" cy="2709333"/>
            </a:xfrm>
            <a:custGeom>
              <a:avLst/>
              <a:gdLst/>
              <a:ahLst/>
              <a:cxnLst/>
              <a:rect r="r" b="b" t="t" l="l"/>
              <a:pathLst>
                <a:path h="2709333" w="2993836">
                  <a:moveTo>
                    <a:pt x="0" y="0"/>
                  </a:moveTo>
                  <a:lnTo>
                    <a:pt x="2993836" y="0"/>
                  </a:lnTo>
                  <a:lnTo>
                    <a:pt x="299383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2B4B8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2993836" cy="2737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1696038"/>
            <a:ext cx="6799841" cy="6894924"/>
            <a:chOff x="0" y="0"/>
            <a:chExt cx="9066455" cy="9193232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133350"/>
              <a:ext cx="9066455" cy="16679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9362"/>
                </a:lnSpc>
              </a:pPr>
              <a:r>
                <a:rPr lang="en-US" sz="8917">
                  <a:solidFill>
                    <a:srgbClr val="2B4B82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Conclusion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2242130"/>
              <a:ext cx="9066455" cy="69511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681"/>
                </a:lnSpc>
              </a:pPr>
              <a:r>
                <a:rPr lang="en-US" sz="3343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• Built a fa</a:t>
              </a:r>
              <a:r>
                <a:rPr lang="en-US" sz="3343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st multithreaded web scraper using Selenium.</a:t>
              </a:r>
            </a:p>
            <a:p>
              <a:pPr algn="l">
                <a:lnSpc>
                  <a:spcPts val="4681"/>
                </a:lnSpc>
              </a:pPr>
              <a:r>
                <a:rPr lang="en-US" sz="3343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 • Collected 100,000+ articles from the NST website.</a:t>
              </a:r>
            </a:p>
            <a:p>
              <a:pPr algn="l">
                <a:lnSpc>
                  <a:spcPts val="4681"/>
                </a:lnSpc>
              </a:pPr>
              <a:r>
                <a:rPr lang="en-US" sz="3343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 • Polars processed data fastest (&gt;500,000 records/sec).</a:t>
              </a:r>
            </a:p>
            <a:p>
              <a:pPr algn="l">
                <a:lnSpc>
                  <a:spcPts val="4681"/>
                </a:lnSpc>
              </a:pPr>
              <a:r>
                <a:rPr lang="en-US" sz="3343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 • Faced and solved issues like site restrictions and setup problems.</a:t>
              </a:r>
            </a:p>
            <a:p>
              <a:pPr algn="l" marL="0" indent="0" lvl="0">
                <a:lnSpc>
                  <a:spcPts val="4681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318778" y="1028700"/>
            <a:ext cx="6940522" cy="8229600"/>
            <a:chOff x="0" y="0"/>
            <a:chExt cx="9254029" cy="10972800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142875"/>
              <a:ext cx="9254029" cy="16957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9556"/>
                </a:lnSpc>
              </a:pPr>
              <a:r>
                <a:rPr lang="en-US" sz="9101">
                  <a:solidFill>
                    <a:srgbClr val="94DDDE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Future Work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2280174"/>
              <a:ext cx="9254029" cy="86926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778"/>
                </a:lnSpc>
              </a:pPr>
            </a:p>
            <a:p>
              <a:pPr algn="l" marL="736890" indent="-368445" lvl="1">
                <a:lnSpc>
                  <a:spcPts val="4778"/>
                </a:lnSpc>
                <a:buFont typeface="Arial"/>
                <a:buChar char="•"/>
              </a:pPr>
              <a:r>
                <a:rPr lang="en-US" sz="3413">
                  <a:solidFill>
                    <a:srgbClr val="94DDDE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Use</a:t>
              </a:r>
              <a:r>
                <a:rPr lang="en-US" sz="3413">
                  <a:solidFill>
                    <a:srgbClr val="94DDDE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 di</a:t>
              </a:r>
              <a:r>
                <a:rPr lang="en-US" sz="3413">
                  <a:solidFill>
                    <a:srgbClr val="94DDDE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stributed scraping (e.g. Playwright).</a:t>
              </a:r>
            </a:p>
            <a:p>
              <a:pPr algn="l" marL="736890" indent="-368445" lvl="1">
                <a:lnSpc>
                  <a:spcPts val="4778"/>
                </a:lnSpc>
                <a:buFont typeface="Arial"/>
                <a:buChar char="•"/>
              </a:pPr>
              <a:r>
                <a:rPr lang="en-US" sz="3413">
                  <a:solidFill>
                    <a:srgbClr val="94DDDE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Store data in databases instead of CSV.</a:t>
              </a:r>
            </a:p>
            <a:p>
              <a:pPr algn="l" marL="736890" indent="-368445" lvl="1">
                <a:lnSpc>
                  <a:spcPts val="4778"/>
                </a:lnSpc>
                <a:buFont typeface="Arial"/>
                <a:buChar char="•"/>
              </a:pPr>
              <a:r>
                <a:rPr lang="en-US" sz="3413">
                  <a:solidFill>
                    <a:srgbClr val="94DDDE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Try real-time scraping for faster updates.</a:t>
              </a:r>
            </a:p>
            <a:p>
              <a:pPr algn="l" marL="736890" indent="-368445" lvl="1">
                <a:lnSpc>
                  <a:spcPts val="4778"/>
                </a:lnSpc>
                <a:buFont typeface="Arial"/>
                <a:buChar char="•"/>
              </a:pPr>
              <a:r>
                <a:rPr lang="en-US" sz="3413">
                  <a:solidFill>
                    <a:srgbClr val="94DDDE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Aim to make the system more scalable and flexible.</a:t>
              </a:r>
            </a:p>
            <a:p>
              <a:pPr algn="l">
                <a:lnSpc>
                  <a:spcPts val="4778"/>
                </a:lnSpc>
              </a:pPr>
            </a:p>
            <a:p>
              <a:pPr algn="l" marL="0" indent="0" lvl="0">
                <a:lnSpc>
                  <a:spcPts val="4778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8900692" y="2776690"/>
          <a:ext cx="9153975" cy="7323922"/>
        </p:xfrm>
        <a:graphic>
          <a:graphicData uri="http://schemas.openxmlformats.org/drawingml/2006/table">
            <a:tbl>
              <a:tblPr/>
              <a:tblGrid>
                <a:gridCol w="3224846"/>
                <a:gridCol w="2964565"/>
                <a:gridCol w="2964565"/>
              </a:tblGrid>
              <a:tr h="146478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520"/>
                        </a:lnSpc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Optimization</a:t>
                      </a:r>
                    </a:p>
                    <a:p>
                      <a:pPr algn="ctr">
                        <a:lnSpc>
                          <a:spcPts val="252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Description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Benefit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78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🧵 Multithreading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Uses 4 threads to scrape pages concurrently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🚀 Speeds up scraping by 2x–5x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244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🧼 Selective Data Extraction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Only grabs required fields: headline, category, summary, date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🎯 Avoids unnecessary data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595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🎭 Headless Mode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Runs browser without UI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🧠 Saves memory and CPU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595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🚫 Blocked Resources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Blocks images, fonts, CSS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⚡ Faster page load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3" id="3"/>
          <p:cNvSpPr/>
          <p:nvPr/>
        </p:nvSpPr>
        <p:spPr>
          <a:xfrm flipH="false" flipV="false" rot="0">
            <a:off x="1916513" y="5398415"/>
            <a:ext cx="5832368" cy="4888585"/>
          </a:xfrm>
          <a:custGeom>
            <a:avLst/>
            <a:gdLst/>
            <a:ahLst/>
            <a:cxnLst/>
            <a:rect r="r" b="b" t="t" l="l"/>
            <a:pathLst>
              <a:path h="4888585" w="5832368">
                <a:moveTo>
                  <a:pt x="0" y="0"/>
                </a:moveTo>
                <a:lnTo>
                  <a:pt x="5832369" y="0"/>
                </a:lnTo>
                <a:lnTo>
                  <a:pt x="5832369" y="4888585"/>
                </a:lnTo>
                <a:lnTo>
                  <a:pt x="0" y="48885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-95250"/>
            <a:ext cx="9665395" cy="755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36"/>
              </a:lnSpc>
              <a:spcBef>
                <a:spcPct val="0"/>
              </a:spcBef>
            </a:pPr>
            <a:r>
              <a:rPr lang="en-US" b="true" sz="438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 OVERVIEW &amp; OBJECTIVES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529743" y="962025"/>
            <a:ext cx="1893915" cy="606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8"/>
              </a:lnSpc>
              <a:spcBef>
                <a:spcPct val="0"/>
              </a:spcBef>
            </a:pPr>
            <a:r>
              <a:rPr lang="en-US" b="true" sz="35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Problem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615063" y="962025"/>
            <a:ext cx="1890773" cy="606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8"/>
              </a:lnSpc>
              <a:spcBef>
                <a:spcPct val="0"/>
              </a:spcBef>
            </a:pPr>
            <a:r>
              <a:rPr lang="en-US" b="true" sz="35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Solution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46574" y="1716240"/>
            <a:ext cx="6860254" cy="3927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❌ Sequential and Resource-Heavy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Most traditional scrapers:</a:t>
            </a:r>
          </a:p>
          <a:p>
            <a:pPr algn="ctr" marL="539749" indent="-269875" lvl="1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Load one page at a time (no parallelism)</a:t>
            </a:r>
          </a:p>
          <a:p>
            <a:pPr algn="ctr" marL="539749" indent="-269875" lvl="1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Render full pages (including images, CSS, and fonts)</a:t>
            </a:r>
          </a:p>
          <a:p>
            <a:pPr algn="ctr" marL="539749" indent="-269875" lvl="1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Fail or timeout with JavaScript-heavy websites (like NST)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8282508" y="1716240"/>
            <a:ext cx="10005492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Optimization-F</a:t>
            </a: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ocused Web Scraper (Selenium + Threading + Blocking Resources)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880008" y="5596090"/>
            <a:ext cx="1497211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Objective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916513" y="6829703"/>
            <a:ext cx="5680527" cy="32709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1919" indent="-225959" lvl="1">
              <a:lnSpc>
                <a:spcPts val="2930"/>
              </a:lnSpc>
              <a:buAutoNum type="arabicPeriod" startAt="1"/>
            </a:pPr>
            <a:r>
              <a:rPr lang="en-US" sz="209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Develop efficient, scalable web scraping.</a:t>
            </a:r>
          </a:p>
          <a:p>
            <a:pPr algn="l" marL="451919" indent="-225959" lvl="1">
              <a:lnSpc>
                <a:spcPts val="2930"/>
              </a:lnSpc>
              <a:buAutoNum type="arabicPeriod" startAt="1"/>
            </a:pPr>
            <a:r>
              <a:rPr lang="en-US" sz="209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Structured data extraction (Category, Headline, Summary, Date).</a:t>
            </a:r>
          </a:p>
          <a:p>
            <a:pPr algn="l" marL="451919" indent="-225959" lvl="1">
              <a:lnSpc>
                <a:spcPts val="2930"/>
              </a:lnSpc>
              <a:buAutoNum type="arabicPeriod" startAt="1"/>
            </a:pPr>
            <a:r>
              <a:rPr lang="en-US" sz="209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Apply data cleaning using Pandas, Dask, and Polars.</a:t>
            </a:r>
          </a:p>
          <a:p>
            <a:pPr algn="l" marL="451919" indent="-225959" lvl="1">
              <a:lnSpc>
                <a:spcPts val="2930"/>
              </a:lnSpc>
              <a:buAutoNum type="arabicPeriod" startAt="1"/>
            </a:pPr>
            <a:r>
              <a:rPr lang="en-US" sz="209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Implement performance benchmarking.</a:t>
            </a:r>
          </a:p>
          <a:p>
            <a:pPr algn="l">
              <a:lnSpc>
                <a:spcPts val="2930"/>
              </a:lnSpc>
              <a:spcBef>
                <a:spcPct val="0"/>
              </a:spcBef>
            </a:pPr>
          </a:p>
          <a:p>
            <a:pPr algn="l">
              <a:lnSpc>
                <a:spcPts val="2930"/>
              </a:lnSpc>
              <a:spcBef>
                <a:spcPct val="0"/>
              </a:spcBef>
            </a:pPr>
          </a:p>
          <a:p>
            <a:pPr algn="l">
              <a:lnSpc>
                <a:spcPts val="293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15011" y="1434517"/>
            <a:ext cx="15657977" cy="7417967"/>
          </a:xfrm>
          <a:custGeom>
            <a:avLst/>
            <a:gdLst/>
            <a:ahLst/>
            <a:cxnLst/>
            <a:rect r="r" b="b" t="t" l="l"/>
            <a:pathLst>
              <a:path h="7417967" w="15657977">
                <a:moveTo>
                  <a:pt x="0" y="0"/>
                </a:moveTo>
                <a:lnTo>
                  <a:pt x="15657978" y="0"/>
                </a:lnTo>
                <a:lnTo>
                  <a:pt x="15657978" y="7417966"/>
                </a:lnTo>
                <a:lnTo>
                  <a:pt x="0" y="74179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-95250"/>
            <a:ext cx="5574010" cy="755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36"/>
              </a:lnSpc>
              <a:spcBef>
                <a:spcPct val="0"/>
              </a:spcBef>
            </a:pPr>
            <a:r>
              <a:rPr lang="en-US" b="true" sz="438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System Architecture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7773623" y="1213766"/>
          <a:ext cx="9485677" cy="9305766"/>
        </p:xfrm>
        <a:graphic>
          <a:graphicData uri="http://schemas.openxmlformats.org/drawingml/2006/table">
            <a:tbl>
              <a:tblPr/>
              <a:tblGrid>
                <a:gridCol w="9485677"/>
              </a:tblGrid>
              <a:tr h="105949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 b="true">
                          <a:solidFill>
                            <a:srgbClr val="F7B4A7"/>
                          </a:solidFill>
                          <a:latin typeface="Clear Sans Bold"/>
                          <a:ea typeface="Clear Sans Bold"/>
                          <a:cs typeface="Clear Sans Bold"/>
                          <a:sym typeface="Clear Sans Bold"/>
                        </a:rPr>
                        <a:t>Duplicate Removal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372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FEFEFE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 • Some articles appear more than once under different categories.</a:t>
                      </a:r>
                      <a:endParaRPr lang="en-US" sz="1100"/>
                    </a:p>
                    <a:p>
                      <a:pPr algn="l">
                        <a:lnSpc>
                          <a:spcPts val="3359"/>
                        </a:lnSpc>
                      </a:pPr>
                      <a:r>
                        <a:rPr lang="en-US" sz="2400">
                          <a:solidFill>
                            <a:srgbClr val="FEFEFE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 • Duplicates are removed to ensure uniqueness.</a:t>
                      </a:r>
                    </a:p>
                    <a:p>
                      <a:pPr algn="l">
                        <a:lnSpc>
                          <a:spcPts val="3359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065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 b="true">
                          <a:solidFill>
                            <a:srgbClr val="F7B4A7"/>
                          </a:solidFill>
                          <a:latin typeface="Clear Sans Bold"/>
                          <a:ea typeface="Clear Sans Bold"/>
                          <a:cs typeface="Clear Sans Bold"/>
                          <a:sym typeface="Clear Sans Bold"/>
                        </a:rPr>
                        <a:t>Handle Missing/Empty Data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623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endParaRPr lang="en-US" sz="1100"/>
                    </a:p>
                    <a:p>
                      <a:pPr algn="l" marL="518160" indent="-259080" lvl="1">
                        <a:lnSpc>
                          <a:spcPts val="3359"/>
                        </a:lnSpc>
                        <a:buFont typeface="Arial"/>
                        <a:buChar char="•"/>
                      </a:pPr>
                      <a:r>
                        <a:rPr lang="en-US" sz="2400">
                          <a:solidFill>
                            <a:srgbClr val="FEFEFE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Emp</a:t>
                      </a:r>
                      <a:r>
                        <a:rPr lang="en-US" sz="2400">
                          <a:solidFill>
                            <a:srgbClr val="FEFEFE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ty headlines are removed.</a:t>
                      </a:r>
                    </a:p>
                    <a:p>
                      <a:pPr algn="l" marL="518160" indent="-259080" lvl="1">
                        <a:lnSpc>
                          <a:spcPts val="3359"/>
                        </a:lnSpc>
                        <a:buFont typeface="Arial"/>
                        <a:buChar char="•"/>
                      </a:pPr>
                      <a:r>
                        <a:rPr lang="en-US" sz="2400">
                          <a:solidFill>
                            <a:srgbClr val="FEFEFE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Missing summaries are filled.</a:t>
                      </a:r>
                    </a:p>
                    <a:p>
                      <a:pPr algn="l" marL="518160" indent="-259080" lvl="1">
                        <a:lnSpc>
                          <a:spcPts val="3359"/>
                        </a:lnSpc>
                        <a:buFont typeface="Arial"/>
                        <a:buChar char="•"/>
                      </a:pPr>
                      <a:r>
                        <a:rPr lang="en-US" sz="2400">
                          <a:solidFill>
                            <a:srgbClr val="FEFEFE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Ensures consistency and data quality.</a:t>
                      </a:r>
                    </a:p>
                    <a:p>
                      <a:pPr algn="l">
                        <a:lnSpc>
                          <a:spcPts val="3359"/>
                        </a:lnSpc>
                      </a:pPr>
                    </a:p>
                    <a:p>
                      <a:pPr algn="l">
                        <a:lnSpc>
                          <a:spcPts val="3359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612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953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1187452" y="1480472"/>
            <a:ext cx="5772591" cy="1731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6399" b="true">
                <a:solidFill>
                  <a:srgbClr val="94DDDE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Cleaning Methods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7356697" y="315033"/>
          <a:ext cx="9485677" cy="8607697"/>
        </p:xfrm>
        <a:graphic>
          <a:graphicData uri="http://schemas.openxmlformats.org/drawingml/2006/table">
            <a:tbl>
              <a:tblPr/>
              <a:tblGrid>
                <a:gridCol w="9485677"/>
              </a:tblGrid>
              <a:tr h="105993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7B4A7"/>
                          </a:solidFill>
                          <a:latin typeface="Clear Sans Bold"/>
                          <a:ea typeface="Clear Sans Bold"/>
                          <a:cs typeface="Clear Sans Bold"/>
                          <a:sym typeface="Clear Sans Bold"/>
                        </a:rPr>
                        <a:t>Input Format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605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FEFEFE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Raw scraped data loaded from a CSV file.</a:t>
                      </a:r>
                      <a:endParaRPr lang="en-US" sz="1100"/>
                    </a:p>
                    <a:p>
                      <a:pPr algn="l">
                        <a:lnSpc>
                          <a:spcPts val="3359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15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 b="true">
                          <a:solidFill>
                            <a:srgbClr val="F7B4A7"/>
                          </a:solidFill>
                          <a:latin typeface="Clear Sans Bold"/>
                          <a:ea typeface="Clear Sans Bold"/>
                          <a:cs typeface="Clear Sans Bold"/>
                          <a:sym typeface="Clear Sans Bold"/>
                        </a:rPr>
                        <a:t>Output Format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319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FEFEFE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Cleaned and structured data saved as CSV.</a:t>
                      </a:r>
                      <a:endParaRPr lang="en-US" sz="1100"/>
                    </a:p>
                    <a:p>
                      <a:pPr algn="l">
                        <a:lnSpc>
                          <a:spcPts val="3359"/>
                        </a:lnSpc>
                      </a:pPr>
                    </a:p>
                    <a:p>
                      <a:pPr algn="l">
                        <a:lnSpc>
                          <a:spcPts val="3359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57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 b="true">
                          <a:solidFill>
                            <a:srgbClr val="F7B4A7"/>
                          </a:solidFill>
                          <a:latin typeface="Clear Sans Bold"/>
                          <a:ea typeface="Clear Sans Bold"/>
                          <a:cs typeface="Clear Sans Bold"/>
                          <a:sym typeface="Clear Sans Bold"/>
                        </a:rPr>
                        <a:t>Final Data Fields</a:t>
                      </a:r>
                      <a:endParaRPr lang="en-US" sz="1100"/>
                    </a:p>
                    <a:p>
                      <a:pPr algn="l">
                        <a:lnSpc>
                          <a:spcPts val="3919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178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1187452" y="1480472"/>
            <a:ext cx="5772591" cy="883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6399" b="true">
                <a:solidFill>
                  <a:srgbClr val="94DDDE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Data Structure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507579" y="6428747"/>
            <a:ext cx="1870918" cy="3160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</a:p>
          <a:p>
            <a:pPr algn="ctr" marL="518160" indent="-259080" lvl="1">
              <a:lnSpc>
                <a:spcPts val="252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400">
                <a:solidFill>
                  <a:srgbClr val="FEFEFE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Categ</a:t>
            </a:r>
            <a:r>
              <a:rPr lang="en-US" b="true" sz="2400">
                <a:solidFill>
                  <a:srgbClr val="FEFEFE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ory</a:t>
            </a:r>
          </a:p>
          <a:p>
            <a:pPr algn="ctr" marL="518160" indent="-259080" lvl="1">
              <a:lnSpc>
                <a:spcPts val="252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400">
                <a:solidFill>
                  <a:srgbClr val="FEFEFE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Headline</a:t>
            </a:r>
          </a:p>
          <a:p>
            <a:pPr algn="ctr" marL="518160" indent="-259080" lvl="1">
              <a:lnSpc>
                <a:spcPts val="252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400">
                <a:solidFill>
                  <a:srgbClr val="FEFEFE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Summary</a:t>
            </a:r>
          </a:p>
          <a:p>
            <a:pPr algn="ctr" marL="518160" indent="-259080" lvl="1">
              <a:lnSpc>
                <a:spcPts val="252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400">
                <a:solidFill>
                  <a:srgbClr val="FEFEFE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Date</a:t>
            </a:r>
          </a:p>
          <a:p>
            <a:pPr algn="ctr" marL="518160" indent="-259080" lvl="1">
              <a:lnSpc>
                <a:spcPts val="252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400">
                <a:solidFill>
                  <a:srgbClr val="FEFEFE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Place</a:t>
            </a:r>
          </a:p>
          <a:p>
            <a:pPr algn="ctr" marL="518160" indent="-259080" lvl="1">
              <a:lnSpc>
                <a:spcPts val="252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400">
                <a:solidFill>
                  <a:srgbClr val="FEFEFE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Year</a:t>
            </a:r>
          </a:p>
          <a:p>
            <a:pPr algn="ctr" marL="518160" indent="-259080" lvl="1">
              <a:lnSpc>
                <a:spcPts val="252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400">
                <a:solidFill>
                  <a:srgbClr val="FEFEFE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Month</a:t>
            </a:r>
          </a:p>
          <a:p>
            <a:pPr algn="ctr">
              <a:lnSpc>
                <a:spcPts val="2520"/>
              </a:lnSpc>
              <a:spcBef>
                <a:spcPct val="0"/>
              </a:spcBef>
            </a:pPr>
          </a:p>
          <a:p>
            <a:pPr algn="ctr">
              <a:lnSpc>
                <a:spcPts val="252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7773623" y="1213766"/>
          <a:ext cx="9485677" cy="9305766"/>
        </p:xfrm>
        <a:graphic>
          <a:graphicData uri="http://schemas.openxmlformats.org/drawingml/2006/table">
            <a:tbl>
              <a:tblPr/>
              <a:tblGrid>
                <a:gridCol w="9485677"/>
              </a:tblGrid>
              <a:tr h="105949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 b="true">
                          <a:solidFill>
                            <a:srgbClr val="F7B4A7"/>
                          </a:solidFill>
                          <a:latin typeface="Clear Sans Bold"/>
                          <a:ea typeface="Clear Sans Bold"/>
                          <a:cs typeface="Clear Sans Bold"/>
                          <a:sym typeface="Clear Sans Bold"/>
                        </a:rPr>
                        <a:t>Duplicate Removal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372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FEFEFE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 • Some articles appear more than once under different categories.</a:t>
                      </a:r>
                      <a:endParaRPr lang="en-US" sz="1100"/>
                    </a:p>
                    <a:p>
                      <a:pPr algn="l">
                        <a:lnSpc>
                          <a:spcPts val="3359"/>
                        </a:lnSpc>
                      </a:pPr>
                      <a:r>
                        <a:rPr lang="en-US" sz="2400">
                          <a:solidFill>
                            <a:srgbClr val="FEFEFE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 • Duplicates are removed to ensure uniqueness.</a:t>
                      </a:r>
                    </a:p>
                    <a:p>
                      <a:pPr algn="l">
                        <a:lnSpc>
                          <a:spcPts val="3359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065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 b="true">
                          <a:solidFill>
                            <a:srgbClr val="F7B4A7"/>
                          </a:solidFill>
                          <a:latin typeface="Clear Sans Bold"/>
                          <a:ea typeface="Clear Sans Bold"/>
                          <a:cs typeface="Clear Sans Bold"/>
                          <a:sym typeface="Clear Sans Bold"/>
                        </a:rPr>
                        <a:t>Handle Missing/Empty Data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623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endParaRPr lang="en-US" sz="1100"/>
                    </a:p>
                    <a:p>
                      <a:pPr algn="l" marL="518160" indent="-259080" lvl="1">
                        <a:lnSpc>
                          <a:spcPts val="3359"/>
                        </a:lnSpc>
                        <a:buFont typeface="Arial"/>
                        <a:buChar char="•"/>
                      </a:pPr>
                      <a:r>
                        <a:rPr lang="en-US" sz="2400">
                          <a:solidFill>
                            <a:srgbClr val="FEFEFE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Emp</a:t>
                      </a:r>
                      <a:r>
                        <a:rPr lang="en-US" sz="2400">
                          <a:solidFill>
                            <a:srgbClr val="FEFEFE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ty headlines are removed.</a:t>
                      </a:r>
                    </a:p>
                    <a:p>
                      <a:pPr algn="l" marL="518160" indent="-259080" lvl="1">
                        <a:lnSpc>
                          <a:spcPts val="3359"/>
                        </a:lnSpc>
                        <a:buFont typeface="Arial"/>
                        <a:buChar char="•"/>
                      </a:pPr>
                      <a:r>
                        <a:rPr lang="en-US" sz="2400">
                          <a:solidFill>
                            <a:srgbClr val="FEFEFE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Missing summaries are filled.</a:t>
                      </a:r>
                    </a:p>
                    <a:p>
                      <a:pPr algn="l" marL="518160" indent="-259080" lvl="1">
                        <a:lnSpc>
                          <a:spcPts val="3359"/>
                        </a:lnSpc>
                        <a:buFont typeface="Arial"/>
                        <a:buChar char="•"/>
                      </a:pPr>
                      <a:r>
                        <a:rPr lang="en-US" sz="2400">
                          <a:solidFill>
                            <a:srgbClr val="FEFEFE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Ensures consistency and data quality.</a:t>
                      </a:r>
                    </a:p>
                    <a:p>
                      <a:pPr algn="l">
                        <a:lnSpc>
                          <a:spcPts val="3359"/>
                        </a:lnSpc>
                      </a:pPr>
                    </a:p>
                    <a:p>
                      <a:pPr algn="l">
                        <a:lnSpc>
                          <a:spcPts val="3359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612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953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1187452" y="1480472"/>
            <a:ext cx="5772591" cy="1731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6399" b="true">
                <a:solidFill>
                  <a:srgbClr val="94DDDE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Cleaning Methods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99032" y="2677783"/>
            <a:ext cx="5116608" cy="2072734"/>
          </a:xfrm>
          <a:custGeom>
            <a:avLst/>
            <a:gdLst/>
            <a:ahLst/>
            <a:cxnLst/>
            <a:rect r="r" b="b" t="t" l="l"/>
            <a:pathLst>
              <a:path h="2072734" w="5116608">
                <a:moveTo>
                  <a:pt x="0" y="0"/>
                </a:moveTo>
                <a:lnTo>
                  <a:pt x="5116609" y="0"/>
                </a:lnTo>
                <a:lnTo>
                  <a:pt x="5116609" y="2072734"/>
                </a:lnTo>
                <a:lnTo>
                  <a:pt x="0" y="20727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342007" y="2677783"/>
            <a:ext cx="5636799" cy="2066320"/>
          </a:xfrm>
          <a:custGeom>
            <a:avLst/>
            <a:gdLst/>
            <a:ahLst/>
            <a:cxnLst/>
            <a:rect r="r" b="b" t="t" l="l"/>
            <a:pathLst>
              <a:path h="2066320" w="5636799">
                <a:moveTo>
                  <a:pt x="0" y="0"/>
                </a:moveTo>
                <a:lnTo>
                  <a:pt x="5636800" y="0"/>
                </a:lnTo>
                <a:lnTo>
                  <a:pt x="5636800" y="2066320"/>
                </a:lnTo>
                <a:lnTo>
                  <a:pt x="0" y="20663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357099" y="6118134"/>
            <a:ext cx="5573802" cy="2879798"/>
          </a:xfrm>
          <a:custGeom>
            <a:avLst/>
            <a:gdLst/>
            <a:ahLst/>
            <a:cxnLst/>
            <a:rect r="r" b="b" t="t" l="l"/>
            <a:pathLst>
              <a:path h="2879798" w="5573802">
                <a:moveTo>
                  <a:pt x="0" y="0"/>
                </a:moveTo>
                <a:lnTo>
                  <a:pt x="5573802" y="0"/>
                </a:lnTo>
                <a:lnTo>
                  <a:pt x="5573802" y="2879798"/>
                </a:lnTo>
                <a:lnTo>
                  <a:pt x="0" y="28797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01767" y="108941"/>
            <a:ext cx="11478168" cy="1194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Optimisation Technique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64432" y="3468593"/>
            <a:ext cx="7759553" cy="4180459"/>
          </a:xfrm>
          <a:custGeom>
            <a:avLst/>
            <a:gdLst/>
            <a:ahLst/>
            <a:cxnLst/>
            <a:rect r="r" b="b" t="t" l="l"/>
            <a:pathLst>
              <a:path h="4180459" w="7759553">
                <a:moveTo>
                  <a:pt x="0" y="0"/>
                </a:moveTo>
                <a:lnTo>
                  <a:pt x="7759553" y="0"/>
                </a:lnTo>
                <a:lnTo>
                  <a:pt x="7759553" y="4180459"/>
                </a:lnTo>
                <a:lnTo>
                  <a:pt x="0" y="41804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712351" y="1540980"/>
            <a:ext cx="6411343" cy="7205039"/>
            <a:chOff x="0" y="0"/>
            <a:chExt cx="8548457" cy="9606719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85725"/>
              <a:ext cx="8548457" cy="34677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719"/>
                </a:lnSpc>
              </a:pPr>
              <a:r>
                <a:rPr lang="en-US" sz="6399" b="true">
                  <a:solidFill>
                    <a:srgbClr val="2B4B82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I</a:t>
              </a:r>
              <a:r>
                <a:rPr lang="en-US" sz="6399" b="true">
                  <a:solidFill>
                    <a:srgbClr val="2B4B82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mport Required Libraries</a:t>
              </a:r>
            </a:p>
            <a:p>
              <a:pPr algn="l">
                <a:lnSpc>
                  <a:spcPts val="6719"/>
                </a:lnSpc>
              </a:pP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4189383"/>
              <a:ext cx="8548457" cy="40737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060"/>
                </a:lnSpc>
              </a:pPr>
              <a:r>
                <a:rPr lang="en-US" sz="29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THE PROJEC</a:t>
              </a:r>
              <a:r>
                <a:rPr lang="en-US" sz="29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T BEGINS BY IMPORTING ESSENTIAL LIBRARIES FOR DATA PROCESSING, RESOURCE MONITORING, CONCURRENCY AND VISUALIZATION:</a:t>
              </a:r>
            </a:p>
            <a:p>
              <a:pPr algn="l">
                <a:lnSpc>
                  <a:spcPts val="4060"/>
                </a:lnSpc>
              </a:pP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9081574"/>
              <a:ext cx="8548457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DAGnlkjlvrM</dc:identifier>
  <dcterms:modified xsi:type="dcterms:W3CDTF">2011-08-01T06:04:30Z</dcterms:modified>
  <cp:revision>1</cp:revision>
  <dc:title>HDPD_Group A</dc:title>
</cp:coreProperties>
</file>