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oper Hewitt Bold" charset="1" panose="00000000000000000000"/>
      <p:regular r:id="rId17"/>
    </p:embeddedFont>
    <p:embeddedFont>
      <p:font typeface="Cooper Hewitt" charset="1" panose="00000000000000000000"/>
      <p:regular r:id="rId18"/>
    </p:embeddedFont>
    <p:embeddedFont>
      <p:font typeface="DM Sans Bold" charset="1" panose="00000000000000000000"/>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png" Type="http://schemas.openxmlformats.org/officeDocument/2006/relationships/image"/><Relationship Id="rId12"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7.png" Type="http://schemas.openxmlformats.org/officeDocument/2006/relationships/image"/><Relationship Id="rId9" Target="../media/image3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722887" y="-4247682"/>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18332" y="2731879"/>
            <a:ext cx="3701593" cy="4723610"/>
          </a:xfrm>
          <a:custGeom>
            <a:avLst/>
            <a:gdLst/>
            <a:ahLst/>
            <a:cxnLst/>
            <a:rect r="r" b="b" t="t" l="l"/>
            <a:pathLst>
              <a:path h="4723610" w="3701593">
                <a:moveTo>
                  <a:pt x="0" y="0"/>
                </a:moveTo>
                <a:lnTo>
                  <a:pt x="3701593" y="0"/>
                </a:lnTo>
                <a:lnTo>
                  <a:pt x="3701593" y="4723610"/>
                </a:lnTo>
                <a:lnTo>
                  <a:pt x="0" y="4723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56031" y="5686468"/>
            <a:ext cx="3718302" cy="2393234"/>
          </a:xfrm>
          <a:custGeom>
            <a:avLst/>
            <a:gdLst/>
            <a:ahLst/>
            <a:cxnLst/>
            <a:rect r="r" b="b" t="t" l="l"/>
            <a:pathLst>
              <a:path h="2393234" w="3718302">
                <a:moveTo>
                  <a:pt x="0" y="0"/>
                </a:moveTo>
                <a:lnTo>
                  <a:pt x="3718301" y="0"/>
                </a:lnTo>
                <a:lnTo>
                  <a:pt x="3718301" y="2393234"/>
                </a:lnTo>
                <a:lnTo>
                  <a:pt x="0" y="2393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77104" y="3974852"/>
            <a:ext cx="2882196" cy="3943304"/>
          </a:xfrm>
          <a:custGeom>
            <a:avLst/>
            <a:gdLst/>
            <a:ahLst/>
            <a:cxnLst/>
            <a:rect r="r" b="b" t="t" l="l"/>
            <a:pathLst>
              <a:path h="3943304" w="2882196">
                <a:moveTo>
                  <a:pt x="0" y="0"/>
                </a:moveTo>
                <a:lnTo>
                  <a:pt x="2882196" y="0"/>
                </a:lnTo>
                <a:lnTo>
                  <a:pt x="2882196" y="3943304"/>
                </a:lnTo>
                <a:lnTo>
                  <a:pt x="0" y="394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55075" y="1514688"/>
            <a:ext cx="9904619" cy="1596657"/>
          </a:xfrm>
          <a:prstGeom prst="rect">
            <a:avLst/>
          </a:prstGeom>
        </p:spPr>
        <p:txBody>
          <a:bodyPr anchor="t" rtlCol="false" tIns="0" lIns="0" bIns="0" rIns="0">
            <a:spAutoFit/>
          </a:bodyPr>
          <a:lstStyle/>
          <a:p>
            <a:pPr algn="l">
              <a:lnSpc>
                <a:spcPts val="11220"/>
              </a:lnSpc>
            </a:pPr>
            <a:r>
              <a:rPr lang="en-US" sz="8014" b="true">
                <a:solidFill>
                  <a:srgbClr val="343434"/>
                </a:solidFill>
                <a:latin typeface="Cooper Hewitt Bold"/>
                <a:ea typeface="Cooper Hewitt Bold"/>
                <a:cs typeface="Cooper Hewitt Bold"/>
                <a:sym typeface="Cooper Hewitt Bold"/>
              </a:rPr>
              <a:t>PRESENTATION</a:t>
            </a:r>
          </a:p>
        </p:txBody>
      </p:sp>
      <p:sp>
        <p:nvSpPr>
          <p:cNvPr name="TextBox 7" id="7"/>
          <p:cNvSpPr txBox="true"/>
          <p:nvPr/>
        </p:nvSpPr>
        <p:spPr>
          <a:xfrm rot="0">
            <a:off x="1028700" y="2966219"/>
            <a:ext cx="9904619" cy="2805062"/>
          </a:xfrm>
          <a:prstGeom prst="rect">
            <a:avLst/>
          </a:prstGeom>
        </p:spPr>
        <p:txBody>
          <a:bodyPr anchor="t" rtlCol="false" tIns="0" lIns="0" bIns="0" rIns="0">
            <a:spAutoFit/>
          </a:bodyPr>
          <a:lstStyle/>
          <a:p>
            <a:pPr algn="l">
              <a:lnSpc>
                <a:spcPts val="7090"/>
              </a:lnSpc>
            </a:pPr>
            <a:r>
              <a:rPr lang="en-US" sz="5064">
                <a:solidFill>
                  <a:srgbClr val="343434"/>
                </a:solidFill>
                <a:latin typeface="Cooper Hewitt"/>
                <a:ea typeface="Cooper Hewitt"/>
                <a:cs typeface="Cooper Hewitt"/>
                <a:sym typeface="Cooper Hewitt"/>
              </a:rPr>
              <a:t>OPTIMIZING HIGH-PERFORMANCE DATA PROCESSING FOR LARGE-SCALE WEB CRAWLERS</a:t>
            </a:r>
          </a:p>
        </p:txBody>
      </p:sp>
      <p:sp>
        <p:nvSpPr>
          <p:cNvPr name="TextBox 8" id="8"/>
          <p:cNvSpPr txBox="true"/>
          <p:nvPr/>
        </p:nvSpPr>
        <p:spPr>
          <a:xfrm rot="0">
            <a:off x="1028700" y="6809128"/>
            <a:ext cx="12819047" cy="2627630"/>
          </a:xfrm>
          <a:prstGeom prst="rect">
            <a:avLst/>
          </a:prstGeom>
        </p:spPr>
        <p:txBody>
          <a:bodyPr anchor="t" rtlCol="false" tIns="0" lIns="0" bIns="0" rIns="0">
            <a:spAutoFit/>
          </a:bodyPr>
          <a:lstStyle/>
          <a:p>
            <a:pPr algn="just">
              <a:lnSpc>
                <a:spcPts val="3639"/>
              </a:lnSpc>
            </a:pPr>
            <a:r>
              <a:rPr lang="en-US" sz="2599" b="true">
                <a:solidFill>
                  <a:srgbClr val="343434"/>
                </a:solidFill>
                <a:latin typeface="DM Sans Bold"/>
                <a:ea typeface="DM Sans Bold"/>
                <a:cs typeface="DM Sans Bold"/>
                <a:sym typeface="DM Sans Bold"/>
              </a:rPr>
              <a:t>Presented By:</a:t>
            </a:r>
          </a:p>
          <a:p>
            <a:pPr algn="just">
              <a:lnSpc>
                <a:spcPts val="3639"/>
              </a:lnSpc>
            </a:pPr>
            <a:r>
              <a:rPr lang="en-US" sz="2599">
                <a:solidFill>
                  <a:srgbClr val="343434"/>
                </a:solidFill>
                <a:latin typeface="DM Sans"/>
                <a:ea typeface="DM Sans"/>
                <a:cs typeface="DM Sans"/>
                <a:sym typeface="DM Sans"/>
              </a:rPr>
              <a:t>TIEW CHUAN RONG  A22EC0112</a:t>
            </a:r>
          </a:p>
          <a:p>
            <a:pPr algn="just">
              <a:lnSpc>
                <a:spcPts val="3639"/>
              </a:lnSpc>
            </a:pPr>
            <a:r>
              <a:rPr lang="en-US" sz="2599">
                <a:solidFill>
                  <a:srgbClr val="343434"/>
                </a:solidFill>
                <a:latin typeface="DM Sans"/>
                <a:ea typeface="DM Sans"/>
                <a:cs typeface="DM Sans"/>
                <a:sym typeface="DM Sans"/>
              </a:rPr>
              <a:t>DANIAL HARRIZ BIN MOHD ASINEH @MOHD ASNEH A22EC0152</a:t>
            </a:r>
          </a:p>
          <a:p>
            <a:pPr algn="just">
              <a:lnSpc>
                <a:spcPts val="3639"/>
              </a:lnSpc>
            </a:pPr>
            <a:r>
              <a:rPr lang="en-US" sz="2599">
                <a:solidFill>
                  <a:srgbClr val="343434"/>
                </a:solidFill>
                <a:latin typeface="DM Sans"/>
                <a:ea typeface="DM Sans"/>
                <a:cs typeface="DM Sans"/>
                <a:sym typeface="DM Sans"/>
              </a:rPr>
              <a:t>CHAI YU TONG A22EC0145</a:t>
            </a:r>
          </a:p>
          <a:p>
            <a:pPr algn="just">
              <a:lnSpc>
                <a:spcPts val="3639"/>
              </a:lnSpc>
            </a:pPr>
            <a:r>
              <a:rPr lang="en-US" sz="2599">
                <a:solidFill>
                  <a:srgbClr val="343434"/>
                </a:solidFill>
                <a:latin typeface="DM Sans"/>
                <a:ea typeface="DM Sans"/>
                <a:cs typeface="DM Sans"/>
                <a:sym typeface="DM Sans"/>
              </a:rPr>
              <a:t>KOH SU XUAN  A22EC0060</a:t>
            </a:r>
          </a:p>
          <a:p>
            <a:pPr algn="just">
              <a:lnSpc>
                <a:spcPts val="2799"/>
              </a:lnSpc>
            </a:pPr>
          </a:p>
        </p:txBody>
      </p:sp>
      <p:sp>
        <p:nvSpPr>
          <p:cNvPr name="TextBox 9" id="9"/>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20042" y="3895330"/>
            <a:ext cx="3343633" cy="3169581"/>
          </a:xfrm>
          <a:custGeom>
            <a:avLst/>
            <a:gdLst/>
            <a:ahLst/>
            <a:cxnLst/>
            <a:rect r="r" b="b" t="t" l="l"/>
            <a:pathLst>
              <a:path h="3169581" w="3343633">
                <a:moveTo>
                  <a:pt x="0" y="0"/>
                </a:moveTo>
                <a:lnTo>
                  <a:pt x="3343633" y="0"/>
                </a:lnTo>
                <a:lnTo>
                  <a:pt x="3343633" y="3169581"/>
                </a:lnTo>
                <a:lnTo>
                  <a:pt x="0" y="31695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661706" y="9144000"/>
            <a:ext cx="2018614" cy="2576604"/>
          </a:xfrm>
          <a:custGeom>
            <a:avLst/>
            <a:gdLst/>
            <a:ahLst/>
            <a:cxnLst/>
            <a:rect r="r" b="b" t="t" l="l"/>
            <a:pathLst>
              <a:path h="2576604" w="2018614">
                <a:moveTo>
                  <a:pt x="0" y="0"/>
                </a:moveTo>
                <a:lnTo>
                  <a:pt x="2018613" y="0"/>
                </a:lnTo>
                <a:lnTo>
                  <a:pt x="2018613" y="2576604"/>
                </a:lnTo>
                <a:lnTo>
                  <a:pt x="0" y="25766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608325" y="1390809"/>
            <a:ext cx="2329420" cy="2324438"/>
          </a:xfrm>
          <a:custGeom>
            <a:avLst/>
            <a:gdLst/>
            <a:ahLst/>
            <a:cxnLst/>
            <a:rect r="r" b="b" t="t" l="l"/>
            <a:pathLst>
              <a:path h="2324438" w="2329420">
                <a:moveTo>
                  <a:pt x="0" y="0"/>
                </a:moveTo>
                <a:lnTo>
                  <a:pt x="2329420" y="0"/>
                </a:lnTo>
                <a:lnTo>
                  <a:pt x="2329420" y="2324438"/>
                </a:lnTo>
                <a:lnTo>
                  <a:pt x="0" y="23244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6866391" y="1800553"/>
            <a:ext cx="4804621"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CONCLUSION</a:t>
            </a:r>
          </a:p>
        </p:txBody>
      </p:sp>
      <p:sp>
        <p:nvSpPr>
          <p:cNvPr name="TextBox 7" id="7"/>
          <p:cNvSpPr txBox="true"/>
          <p:nvPr/>
        </p:nvSpPr>
        <p:spPr>
          <a:xfrm rot="0">
            <a:off x="2190849" y="4238585"/>
            <a:ext cx="15068451" cy="4526987"/>
          </a:xfrm>
          <a:prstGeom prst="rect">
            <a:avLst/>
          </a:prstGeom>
        </p:spPr>
        <p:txBody>
          <a:bodyPr anchor="t" rtlCol="false" tIns="0" lIns="0" bIns="0" rIns="0">
            <a:spAutoFit/>
          </a:bodyPr>
          <a:lstStyle/>
          <a:p>
            <a:pPr algn="just">
              <a:lnSpc>
                <a:spcPts val="4077"/>
              </a:lnSpc>
            </a:pPr>
            <a:r>
              <a:rPr lang="en-US" sz="2912">
                <a:solidFill>
                  <a:srgbClr val="343434"/>
                </a:solidFill>
                <a:latin typeface="DM Sans"/>
                <a:ea typeface="DM Sans"/>
                <a:cs typeface="DM Sans"/>
                <a:sym typeface="DM Sans"/>
              </a:rPr>
              <a:t>In conclusion, this project successfully developed a web scraper using Playwright, Beautiful Soup, and Asyncio to collect over 110,000 news articles from the New Straits Times website. After data collection, we used Pandas, Polars, and Modin to clean and process the raw data. A performance comparison showed that while Pandas is reliable, it is slower with large datasets due to its single-threaded nature. Polars emerged as the fastest option with multithreading, while Modin also showed significant improvements by using multiprocessing. This highlights the importance of selecting the right tools, as optimized libraries like Polars and Modin greatly enhance the efficiency of large-scale data processing.</a:t>
            </a:r>
          </a:p>
        </p:txBody>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33983" y="3152569"/>
            <a:ext cx="16420035" cy="3874815"/>
          </a:xfrm>
          <a:prstGeom prst="rect">
            <a:avLst/>
          </a:prstGeom>
        </p:spPr>
        <p:txBody>
          <a:bodyPr anchor="t" rtlCol="false" tIns="0" lIns="0" bIns="0" rIns="0">
            <a:spAutoFit/>
          </a:bodyPr>
          <a:lstStyle/>
          <a:p>
            <a:pPr algn="ctr">
              <a:lnSpc>
                <a:spcPts val="27108"/>
              </a:lnSpc>
            </a:pPr>
            <a:r>
              <a:rPr lang="en-US" b="true" sz="19362">
                <a:solidFill>
                  <a:srgbClr val="343434"/>
                </a:solidFill>
                <a:latin typeface="Cooper Hewitt Bold"/>
                <a:ea typeface="Cooper Hewitt Bold"/>
                <a:cs typeface="Cooper Hewitt Bold"/>
                <a:sym typeface="Cooper Hewitt Bold"/>
              </a:rPr>
              <a:t>THANK YOU</a:t>
            </a:r>
          </a:p>
        </p:txBody>
      </p:sp>
      <p:sp>
        <p:nvSpPr>
          <p:cNvPr name="Freeform 4" id="4"/>
          <p:cNvSpPr/>
          <p:nvPr/>
        </p:nvSpPr>
        <p:spPr>
          <a:xfrm flipH="false" flipV="false" rot="-1354446">
            <a:off x="15843106" y="2606653"/>
            <a:ext cx="1497033" cy="2339114"/>
          </a:xfrm>
          <a:custGeom>
            <a:avLst/>
            <a:gdLst/>
            <a:ahLst/>
            <a:cxnLst/>
            <a:rect r="r" b="b" t="t" l="l"/>
            <a:pathLst>
              <a:path h="2339114" w="1497033">
                <a:moveTo>
                  <a:pt x="0" y="0"/>
                </a:moveTo>
                <a:lnTo>
                  <a:pt x="1497033" y="0"/>
                </a:lnTo>
                <a:lnTo>
                  <a:pt x="1497033" y="2339115"/>
                </a:lnTo>
                <a:lnTo>
                  <a:pt x="0" y="2339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85027">
            <a:off x="5092713" y="2195823"/>
            <a:ext cx="2206219" cy="1740908"/>
          </a:xfrm>
          <a:custGeom>
            <a:avLst/>
            <a:gdLst/>
            <a:ahLst/>
            <a:cxnLst/>
            <a:rect r="r" b="b" t="t" l="l"/>
            <a:pathLst>
              <a:path h="1740908" w="2206219">
                <a:moveTo>
                  <a:pt x="0" y="0"/>
                </a:moveTo>
                <a:lnTo>
                  <a:pt x="2206220" y="0"/>
                </a:lnTo>
                <a:lnTo>
                  <a:pt x="2206220" y="1740908"/>
                </a:lnTo>
                <a:lnTo>
                  <a:pt x="0" y="17409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91839" y="8205407"/>
            <a:ext cx="4202073" cy="2521244"/>
          </a:xfrm>
          <a:custGeom>
            <a:avLst/>
            <a:gdLst/>
            <a:ahLst/>
            <a:cxnLst/>
            <a:rect r="r" b="b" t="t" l="l"/>
            <a:pathLst>
              <a:path h="2521244" w="4202073">
                <a:moveTo>
                  <a:pt x="0" y="0"/>
                </a:moveTo>
                <a:lnTo>
                  <a:pt x="4202074" y="0"/>
                </a:lnTo>
                <a:lnTo>
                  <a:pt x="4202074" y="2521245"/>
                </a:lnTo>
                <a:lnTo>
                  <a:pt x="0" y="25212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839221">
            <a:off x="9785300" y="7617346"/>
            <a:ext cx="1170380" cy="2030628"/>
          </a:xfrm>
          <a:custGeom>
            <a:avLst/>
            <a:gdLst/>
            <a:ahLst/>
            <a:cxnLst/>
            <a:rect r="r" b="b" t="t" l="l"/>
            <a:pathLst>
              <a:path h="2030628" w="1170380">
                <a:moveTo>
                  <a:pt x="0" y="0"/>
                </a:moveTo>
                <a:lnTo>
                  <a:pt x="1170381" y="0"/>
                </a:lnTo>
                <a:lnTo>
                  <a:pt x="1170381" y="2030628"/>
                </a:lnTo>
                <a:lnTo>
                  <a:pt x="0" y="20306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01339" y="2686465"/>
            <a:ext cx="9565590" cy="4734967"/>
          </a:xfrm>
          <a:custGeom>
            <a:avLst/>
            <a:gdLst/>
            <a:ahLst/>
            <a:cxnLst/>
            <a:rect r="r" b="b" t="t" l="l"/>
            <a:pathLst>
              <a:path h="4734967" w="9565590">
                <a:moveTo>
                  <a:pt x="0" y="0"/>
                </a:moveTo>
                <a:lnTo>
                  <a:pt x="9565590" y="0"/>
                </a:lnTo>
                <a:lnTo>
                  <a:pt x="9565590" y="4734968"/>
                </a:lnTo>
                <a:lnTo>
                  <a:pt x="0" y="4734968"/>
                </a:lnTo>
                <a:lnTo>
                  <a:pt x="0" y="0"/>
                </a:lnTo>
                <a:close/>
              </a:path>
            </a:pathLst>
          </a:custGeom>
          <a:blipFill>
            <a:blip r:embed="rId4"/>
            <a:stretch>
              <a:fillRect l="0" t="0" r="0" b="0"/>
            </a:stretch>
          </a:blipFill>
        </p:spPr>
      </p:sp>
      <p:sp>
        <p:nvSpPr>
          <p:cNvPr name="TextBox 4" id="4"/>
          <p:cNvSpPr txBox="true"/>
          <p:nvPr/>
        </p:nvSpPr>
        <p:spPr>
          <a:xfrm rot="0">
            <a:off x="1028700" y="1933991"/>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INTRODUCTION</a:t>
            </a:r>
          </a:p>
        </p:txBody>
      </p:sp>
      <p:sp>
        <p:nvSpPr>
          <p:cNvPr name="TextBox 5" id="5"/>
          <p:cNvSpPr txBox="true"/>
          <p:nvPr/>
        </p:nvSpPr>
        <p:spPr>
          <a:xfrm rot="0">
            <a:off x="1055075" y="3697245"/>
            <a:ext cx="6313346" cy="3458210"/>
          </a:xfrm>
          <a:prstGeom prst="rect">
            <a:avLst/>
          </a:prstGeom>
        </p:spPr>
        <p:txBody>
          <a:bodyPr anchor="t" rtlCol="false" tIns="0" lIns="0" bIns="0" rIns="0">
            <a:spAutoFit/>
          </a:bodyPr>
          <a:lstStyle/>
          <a:p>
            <a:pPr algn="just">
              <a:lnSpc>
                <a:spcPts val="2799"/>
              </a:lnSpc>
            </a:pPr>
            <a:r>
              <a:rPr lang="en-US" sz="1999">
                <a:solidFill>
                  <a:srgbClr val="343434"/>
                </a:solidFill>
                <a:latin typeface="DM Sans"/>
                <a:ea typeface="DM Sans"/>
                <a:cs typeface="DM Sans"/>
                <a:sym typeface="DM Sans"/>
              </a:rPr>
              <a:t>This project focuses on using web scraping techniques to extract news articles from an established Malaysian online news portal by leveraging a high-performance scraping pipeline. The end goal is to gather relevant news data for further processing and performance analysis.</a:t>
            </a:r>
          </a:p>
          <a:p>
            <a:pPr algn="just">
              <a:lnSpc>
                <a:spcPts val="2799"/>
              </a:lnSpc>
            </a:pPr>
          </a:p>
          <a:p>
            <a:pPr algn="just">
              <a:lnSpc>
                <a:spcPts val="2799"/>
              </a:lnSpc>
            </a:pPr>
            <a:r>
              <a:rPr lang="en-US" sz="1999">
                <a:solidFill>
                  <a:srgbClr val="343434"/>
                </a:solidFill>
                <a:latin typeface="DM Sans"/>
                <a:ea typeface="DM Sans"/>
                <a:cs typeface="DM Sans"/>
                <a:sym typeface="DM Sans"/>
              </a:rPr>
              <a:t>The website that is targeted is the New Straits Times (NST) under the “News” section.</a:t>
            </a:r>
          </a:p>
          <a:p>
            <a:pPr algn="just">
              <a:lnSpc>
                <a:spcPts val="2380"/>
              </a:lnSpc>
            </a:pP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02</a:t>
            </a:r>
          </a:p>
        </p:txBody>
      </p:sp>
      <p:sp>
        <p:nvSpPr>
          <p:cNvPr name="Freeform 7" id="7"/>
          <p:cNvSpPr/>
          <p:nvPr/>
        </p:nvSpPr>
        <p:spPr>
          <a:xfrm flipH="false" flipV="false" rot="0">
            <a:off x="8432626" y="-1309916"/>
            <a:ext cx="2025737" cy="2947502"/>
          </a:xfrm>
          <a:custGeom>
            <a:avLst/>
            <a:gdLst/>
            <a:ahLst/>
            <a:cxnLst/>
            <a:rect r="r" b="b" t="t" l="l"/>
            <a:pathLst>
              <a:path h="2947502" w="2025737">
                <a:moveTo>
                  <a:pt x="0" y="0"/>
                </a:moveTo>
                <a:lnTo>
                  <a:pt x="2025737" y="0"/>
                </a:lnTo>
                <a:lnTo>
                  <a:pt x="2025737" y="2947502"/>
                </a:lnTo>
                <a:lnTo>
                  <a:pt x="0" y="29475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856983" y="7155455"/>
            <a:ext cx="2354765" cy="2761452"/>
          </a:xfrm>
          <a:custGeom>
            <a:avLst/>
            <a:gdLst/>
            <a:ahLst/>
            <a:cxnLst/>
            <a:rect r="r" b="b" t="t" l="l"/>
            <a:pathLst>
              <a:path h="2761452" w="2354765">
                <a:moveTo>
                  <a:pt x="0" y="0"/>
                </a:moveTo>
                <a:lnTo>
                  <a:pt x="2354765" y="0"/>
                </a:lnTo>
                <a:lnTo>
                  <a:pt x="2354765" y="2761452"/>
                </a:lnTo>
                <a:lnTo>
                  <a:pt x="0" y="27614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167272" y="7986286"/>
            <a:ext cx="1914223" cy="1914223"/>
          </a:xfrm>
          <a:custGeom>
            <a:avLst/>
            <a:gdLst/>
            <a:ahLst/>
            <a:cxnLst/>
            <a:rect r="r" b="b" t="t" l="l"/>
            <a:pathLst>
              <a:path h="1914223" w="1914223">
                <a:moveTo>
                  <a:pt x="0" y="0"/>
                </a:moveTo>
                <a:lnTo>
                  <a:pt x="1914223" y="0"/>
                </a:lnTo>
                <a:lnTo>
                  <a:pt x="1914223" y="1914223"/>
                </a:lnTo>
                <a:lnTo>
                  <a:pt x="0" y="191422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7247" y="1943099"/>
            <a:ext cx="14932090" cy="7783352"/>
          </a:xfrm>
          <a:custGeom>
            <a:avLst/>
            <a:gdLst/>
            <a:ahLst/>
            <a:cxnLst/>
            <a:rect r="r" b="b" t="t" l="l"/>
            <a:pathLst>
              <a:path h="7783352" w="14932090">
                <a:moveTo>
                  <a:pt x="0" y="0"/>
                </a:moveTo>
                <a:lnTo>
                  <a:pt x="14932090" y="0"/>
                </a:lnTo>
                <a:lnTo>
                  <a:pt x="14932090" y="7783352"/>
                </a:lnTo>
                <a:lnTo>
                  <a:pt x="0" y="7783352"/>
                </a:lnTo>
                <a:lnTo>
                  <a:pt x="0" y="0"/>
                </a:lnTo>
                <a:close/>
              </a:path>
            </a:pathLst>
          </a:custGeom>
          <a:blipFill>
            <a:blip r:embed="rId4"/>
            <a:stretch>
              <a:fillRect l="0" t="0" r="0" b="0"/>
            </a:stretch>
          </a:blipFill>
        </p:spPr>
      </p:sp>
      <p:sp>
        <p:nvSpPr>
          <p:cNvPr name="TextBox 4" id="4"/>
          <p:cNvSpPr txBox="true"/>
          <p:nvPr/>
        </p:nvSpPr>
        <p:spPr>
          <a:xfrm rot="0">
            <a:off x="3861148" y="580668"/>
            <a:ext cx="8668788"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SYSTEM ARCHITECTURE</a:t>
            </a:r>
          </a:p>
        </p:txBody>
      </p:sp>
      <p:sp>
        <p:nvSpPr>
          <p:cNvPr name="TextBox 5" id="5"/>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
        <p:nvSpPr>
          <p:cNvPr name="Freeform 6" id="6"/>
          <p:cNvSpPr/>
          <p:nvPr/>
        </p:nvSpPr>
        <p:spPr>
          <a:xfrm flipH="false" flipV="false" rot="0">
            <a:off x="17029292" y="3332470"/>
            <a:ext cx="3102858" cy="5004610"/>
          </a:xfrm>
          <a:custGeom>
            <a:avLst/>
            <a:gdLst/>
            <a:ahLst/>
            <a:cxnLst/>
            <a:rect r="r" b="b" t="t" l="l"/>
            <a:pathLst>
              <a:path h="5004610" w="3102858">
                <a:moveTo>
                  <a:pt x="0" y="0"/>
                </a:moveTo>
                <a:lnTo>
                  <a:pt x="3102859" y="0"/>
                </a:lnTo>
                <a:lnTo>
                  <a:pt x="3102859" y="5004610"/>
                </a:lnTo>
                <a:lnTo>
                  <a:pt x="0" y="50046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074158" y="2268902"/>
            <a:ext cx="3102858" cy="5004610"/>
          </a:xfrm>
          <a:custGeom>
            <a:avLst/>
            <a:gdLst/>
            <a:ahLst/>
            <a:cxnLst/>
            <a:rect r="r" b="b" t="t" l="l"/>
            <a:pathLst>
              <a:path h="5004610" w="3102858">
                <a:moveTo>
                  <a:pt x="0" y="0"/>
                </a:moveTo>
                <a:lnTo>
                  <a:pt x="3102858" y="0"/>
                </a:lnTo>
                <a:lnTo>
                  <a:pt x="3102858" y="5004610"/>
                </a:lnTo>
                <a:lnTo>
                  <a:pt x="0" y="50046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6598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92021" y="8844981"/>
            <a:ext cx="4455678" cy="2884039"/>
          </a:xfrm>
          <a:custGeom>
            <a:avLst/>
            <a:gdLst/>
            <a:ahLst/>
            <a:cxnLst/>
            <a:rect r="r" b="b" t="t" l="l"/>
            <a:pathLst>
              <a:path h="2884039" w="4455678">
                <a:moveTo>
                  <a:pt x="0" y="0"/>
                </a:moveTo>
                <a:lnTo>
                  <a:pt x="4455678" y="0"/>
                </a:lnTo>
                <a:lnTo>
                  <a:pt x="4455678" y="2884038"/>
                </a:lnTo>
                <a:lnTo>
                  <a:pt x="0" y="2884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7766" y="3461601"/>
            <a:ext cx="2577298" cy="2577298"/>
          </a:xfrm>
          <a:custGeom>
            <a:avLst/>
            <a:gdLst/>
            <a:ahLst/>
            <a:cxnLst/>
            <a:rect r="r" b="b" t="t" l="l"/>
            <a:pathLst>
              <a:path h="2577298" w="2577298">
                <a:moveTo>
                  <a:pt x="0" y="0"/>
                </a:moveTo>
                <a:lnTo>
                  <a:pt x="2577298" y="0"/>
                </a:lnTo>
                <a:lnTo>
                  <a:pt x="2577298" y="2577298"/>
                </a:lnTo>
                <a:lnTo>
                  <a:pt x="0" y="25772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5992434" y="1037868"/>
            <a:ext cx="6303133"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WEB SCRAPPING</a:t>
            </a:r>
          </a:p>
        </p:txBody>
      </p:sp>
      <p:sp>
        <p:nvSpPr>
          <p:cNvPr name="TextBox 6" id="6"/>
          <p:cNvSpPr txBox="true"/>
          <p:nvPr/>
        </p:nvSpPr>
        <p:spPr>
          <a:xfrm rot="0">
            <a:off x="2386691" y="2783177"/>
            <a:ext cx="6757309" cy="2983206"/>
          </a:xfrm>
          <a:prstGeom prst="rect">
            <a:avLst/>
          </a:prstGeom>
        </p:spPr>
        <p:txBody>
          <a:bodyPr anchor="t" rtlCol="false" tIns="0" lIns="0" bIns="0" rIns="0">
            <a:spAutoFit/>
          </a:bodyPr>
          <a:lstStyle/>
          <a:p>
            <a:pPr algn="just">
              <a:lnSpc>
                <a:spcPts val="3401"/>
              </a:lnSpc>
            </a:pPr>
            <a:r>
              <a:rPr lang="en-US" sz="2429">
                <a:solidFill>
                  <a:srgbClr val="343434"/>
                </a:solidFill>
                <a:latin typeface="DM Sans"/>
                <a:ea typeface="DM Sans"/>
                <a:cs typeface="DM Sans"/>
                <a:sym typeface="DM Sans"/>
              </a:rPr>
              <a:t>The data that will be scrape</a:t>
            </a:r>
          </a:p>
          <a:p>
            <a:pPr algn="just" marL="524623" indent="-262311" lvl="1">
              <a:lnSpc>
                <a:spcPts val="3401"/>
              </a:lnSpc>
              <a:buFont typeface="Arial"/>
              <a:buChar char="•"/>
            </a:pPr>
            <a:r>
              <a:rPr lang="en-US" sz="2429">
                <a:solidFill>
                  <a:srgbClr val="343434"/>
                </a:solidFill>
                <a:latin typeface="DM Sans"/>
                <a:ea typeface="DM Sans"/>
                <a:cs typeface="DM Sans"/>
                <a:sym typeface="DM Sans"/>
              </a:rPr>
              <a:t>Title: The headline/main title of the article.</a:t>
            </a:r>
          </a:p>
          <a:p>
            <a:pPr algn="just" marL="524623" indent="-262311" lvl="1">
              <a:lnSpc>
                <a:spcPts val="3401"/>
              </a:lnSpc>
              <a:buFont typeface="Arial"/>
              <a:buChar char="•"/>
            </a:pPr>
            <a:r>
              <a:rPr lang="en-US" sz="2429">
                <a:solidFill>
                  <a:srgbClr val="343434"/>
                </a:solidFill>
                <a:latin typeface="DM Sans"/>
                <a:ea typeface="DM Sans"/>
                <a:cs typeface="DM Sans"/>
                <a:sym typeface="DM Sans"/>
              </a:rPr>
              <a:t>URL: The full web link/URL of the article.</a:t>
            </a:r>
          </a:p>
          <a:p>
            <a:pPr algn="just" marL="524623" indent="-262311" lvl="1">
              <a:lnSpc>
                <a:spcPts val="3401"/>
              </a:lnSpc>
              <a:buFont typeface="Arial"/>
              <a:buChar char="•"/>
            </a:pPr>
            <a:r>
              <a:rPr lang="en-US" sz="2429">
                <a:solidFill>
                  <a:srgbClr val="343434"/>
                </a:solidFill>
                <a:latin typeface="DM Sans"/>
                <a:ea typeface="DM Sans"/>
                <a:cs typeface="DM Sans"/>
                <a:sym typeface="DM Sans"/>
              </a:rPr>
              <a:t>Teaser: A short description from the article content.</a:t>
            </a:r>
          </a:p>
          <a:p>
            <a:pPr algn="just" marL="524623" indent="-262311" lvl="1">
              <a:lnSpc>
                <a:spcPts val="3401"/>
              </a:lnSpc>
              <a:buFont typeface="Arial"/>
              <a:buChar char="•"/>
            </a:pPr>
            <a:r>
              <a:rPr lang="en-US" sz="2429">
                <a:solidFill>
                  <a:srgbClr val="343434"/>
                </a:solidFill>
                <a:latin typeface="DM Sans"/>
                <a:ea typeface="DM Sans"/>
                <a:cs typeface="DM Sans"/>
                <a:sym typeface="DM Sans"/>
              </a:rPr>
              <a:t>Category: The label that describes the main topic area of the article.</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04</a:t>
            </a:r>
          </a:p>
        </p:txBody>
      </p:sp>
      <p:sp>
        <p:nvSpPr>
          <p:cNvPr name="TextBox 8" id="8"/>
          <p:cNvSpPr txBox="true"/>
          <p:nvPr/>
        </p:nvSpPr>
        <p:spPr>
          <a:xfrm rot="0">
            <a:off x="2602012" y="6299783"/>
            <a:ext cx="6780844" cy="2109615"/>
          </a:xfrm>
          <a:prstGeom prst="rect">
            <a:avLst/>
          </a:prstGeom>
        </p:spPr>
        <p:txBody>
          <a:bodyPr anchor="t" rtlCol="false" tIns="0" lIns="0" bIns="0" rIns="0">
            <a:spAutoFit/>
          </a:bodyPr>
          <a:lstStyle/>
          <a:p>
            <a:pPr algn="just">
              <a:lnSpc>
                <a:spcPts val="3413"/>
              </a:lnSpc>
            </a:pPr>
            <a:r>
              <a:rPr lang="en-US" sz="2438">
                <a:solidFill>
                  <a:srgbClr val="343434"/>
                </a:solidFill>
                <a:latin typeface="DM Sans"/>
                <a:ea typeface="DM Sans"/>
                <a:cs typeface="DM Sans"/>
                <a:sym typeface="DM Sans"/>
              </a:rPr>
              <a:t>The category that we scrape are:</a:t>
            </a:r>
          </a:p>
          <a:p>
            <a:pPr algn="just" marL="526451" indent="-263225" lvl="1">
              <a:lnSpc>
                <a:spcPts val="3413"/>
              </a:lnSpc>
              <a:buFont typeface="Arial"/>
              <a:buChar char="•"/>
            </a:pPr>
            <a:r>
              <a:rPr lang="en-US" sz="2438">
                <a:solidFill>
                  <a:srgbClr val="343434"/>
                </a:solidFill>
                <a:latin typeface="DM Sans"/>
                <a:ea typeface="DM Sans"/>
                <a:cs typeface="DM Sans"/>
                <a:sym typeface="DM Sans"/>
              </a:rPr>
              <a:t>Crime &amp; Courts</a:t>
            </a:r>
          </a:p>
          <a:p>
            <a:pPr algn="just" marL="526451" indent="-263225" lvl="1">
              <a:lnSpc>
                <a:spcPts val="3413"/>
              </a:lnSpc>
              <a:buFont typeface="Arial"/>
              <a:buChar char="•"/>
            </a:pPr>
            <a:r>
              <a:rPr lang="en-US" sz="2438">
                <a:solidFill>
                  <a:srgbClr val="343434"/>
                </a:solidFill>
                <a:latin typeface="DM Sans"/>
                <a:ea typeface="DM Sans"/>
                <a:cs typeface="DM Sans"/>
                <a:sym typeface="DM Sans"/>
              </a:rPr>
              <a:t>Nation</a:t>
            </a:r>
          </a:p>
          <a:p>
            <a:pPr algn="just" marL="526451" indent="-263225" lvl="1">
              <a:lnSpc>
                <a:spcPts val="3413"/>
              </a:lnSpc>
              <a:buFont typeface="Arial"/>
              <a:buChar char="•"/>
            </a:pPr>
            <a:r>
              <a:rPr lang="en-US" sz="2438">
                <a:solidFill>
                  <a:srgbClr val="343434"/>
                </a:solidFill>
                <a:latin typeface="DM Sans"/>
                <a:ea typeface="DM Sans"/>
                <a:cs typeface="DM Sans"/>
                <a:sym typeface="DM Sans"/>
              </a:rPr>
              <a:t>Government/Public Policy</a:t>
            </a:r>
          </a:p>
          <a:p>
            <a:pPr algn="just" marL="526451" indent="-263225" lvl="1">
              <a:lnSpc>
                <a:spcPts val="3413"/>
              </a:lnSpc>
              <a:buFont typeface="Arial"/>
              <a:buChar char="•"/>
            </a:pPr>
            <a:r>
              <a:rPr lang="en-US" sz="2438">
                <a:solidFill>
                  <a:srgbClr val="343434"/>
                </a:solidFill>
                <a:latin typeface="DM Sans"/>
                <a:ea typeface="DM Sans"/>
                <a:cs typeface="DM Sans"/>
                <a:sym typeface="DM Sans"/>
              </a:rPr>
              <a:t>Politic</a:t>
            </a:r>
          </a:p>
        </p:txBody>
      </p:sp>
      <p:sp>
        <p:nvSpPr>
          <p:cNvPr name="TextBox 9" id="9"/>
          <p:cNvSpPr txBox="true"/>
          <p:nvPr/>
        </p:nvSpPr>
        <p:spPr>
          <a:xfrm rot="0">
            <a:off x="10826577" y="2942270"/>
            <a:ext cx="6721093" cy="2091445"/>
          </a:xfrm>
          <a:prstGeom prst="rect">
            <a:avLst/>
          </a:prstGeom>
        </p:spPr>
        <p:txBody>
          <a:bodyPr anchor="t" rtlCol="false" tIns="0" lIns="0" bIns="0" rIns="0">
            <a:spAutoFit/>
          </a:bodyPr>
          <a:lstStyle/>
          <a:p>
            <a:pPr algn="just">
              <a:lnSpc>
                <a:spcPts val="3383"/>
              </a:lnSpc>
            </a:pPr>
            <a:r>
              <a:rPr lang="en-US" sz="2416">
                <a:solidFill>
                  <a:srgbClr val="343434"/>
                </a:solidFill>
                <a:latin typeface="DM Sans"/>
                <a:ea typeface="DM Sans"/>
                <a:cs typeface="DM Sans"/>
                <a:sym typeface="DM Sans"/>
              </a:rPr>
              <a:t>Strategy using:</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Pagination</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Asynchronous Processing</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Rate Limiting and Random Delays</a:t>
            </a:r>
          </a:p>
          <a:p>
            <a:pPr algn="just">
              <a:lnSpc>
                <a:spcPts val="3383"/>
              </a:lnSpc>
            </a:pPr>
          </a:p>
        </p:txBody>
      </p:sp>
      <p:sp>
        <p:nvSpPr>
          <p:cNvPr name="TextBox 10" id="10"/>
          <p:cNvSpPr txBox="true"/>
          <p:nvPr/>
        </p:nvSpPr>
        <p:spPr>
          <a:xfrm rot="0">
            <a:off x="10910906" y="6299783"/>
            <a:ext cx="6721093" cy="1670403"/>
          </a:xfrm>
          <a:prstGeom prst="rect">
            <a:avLst/>
          </a:prstGeom>
        </p:spPr>
        <p:txBody>
          <a:bodyPr anchor="t" rtlCol="false" tIns="0" lIns="0" bIns="0" rIns="0">
            <a:spAutoFit/>
          </a:bodyPr>
          <a:lstStyle/>
          <a:p>
            <a:pPr algn="just">
              <a:lnSpc>
                <a:spcPts val="3383"/>
              </a:lnSpc>
            </a:pPr>
            <a:r>
              <a:rPr lang="en-US" sz="2416">
                <a:solidFill>
                  <a:srgbClr val="343434"/>
                </a:solidFill>
                <a:latin typeface="DM Sans"/>
                <a:ea typeface="DM Sans"/>
                <a:cs typeface="DM Sans"/>
                <a:sym typeface="DM Sans"/>
              </a:rPr>
              <a:t>The library used for web scraping are:</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Beautiful Soup</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Pl</a:t>
            </a:r>
            <a:r>
              <a:rPr lang="en-US" sz="2416">
                <a:solidFill>
                  <a:srgbClr val="343434"/>
                </a:solidFill>
                <a:latin typeface="DM Sans"/>
                <a:ea typeface="DM Sans"/>
                <a:cs typeface="DM Sans"/>
                <a:sym typeface="DM Sans"/>
              </a:rPr>
              <a:t>aywright</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Asy</a:t>
            </a:r>
            <a:r>
              <a:rPr lang="en-US" sz="2416">
                <a:solidFill>
                  <a:srgbClr val="343434"/>
                </a:solidFill>
                <a:latin typeface="DM Sans"/>
                <a:ea typeface="DM Sans"/>
                <a:cs typeface="DM Sans"/>
                <a:sym typeface="DM Sans"/>
              </a:rPr>
              <a:t>ncio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92021" y="8844981"/>
            <a:ext cx="4455678" cy="2884039"/>
          </a:xfrm>
          <a:custGeom>
            <a:avLst/>
            <a:gdLst/>
            <a:ahLst/>
            <a:cxnLst/>
            <a:rect r="r" b="b" t="t" l="l"/>
            <a:pathLst>
              <a:path h="2884039" w="4455678">
                <a:moveTo>
                  <a:pt x="0" y="0"/>
                </a:moveTo>
                <a:lnTo>
                  <a:pt x="4455678" y="0"/>
                </a:lnTo>
                <a:lnTo>
                  <a:pt x="4455678" y="2884038"/>
                </a:lnTo>
                <a:lnTo>
                  <a:pt x="0" y="2884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7766" y="3461601"/>
            <a:ext cx="2577298" cy="2577298"/>
          </a:xfrm>
          <a:custGeom>
            <a:avLst/>
            <a:gdLst/>
            <a:ahLst/>
            <a:cxnLst/>
            <a:rect r="r" b="b" t="t" l="l"/>
            <a:pathLst>
              <a:path h="2577298" w="2577298">
                <a:moveTo>
                  <a:pt x="0" y="0"/>
                </a:moveTo>
                <a:lnTo>
                  <a:pt x="2577298" y="0"/>
                </a:lnTo>
                <a:lnTo>
                  <a:pt x="2577298" y="2577298"/>
                </a:lnTo>
                <a:lnTo>
                  <a:pt x="0" y="25772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0" y="1955120"/>
            <a:ext cx="6000355" cy="7682535"/>
          </a:xfrm>
          <a:custGeom>
            <a:avLst/>
            <a:gdLst/>
            <a:ahLst/>
            <a:cxnLst/>
            <a:rect r="r" b="b" t="t" l="l"/>
            <a:pathLst>
              <a:path h="7682535" w="6000355">
                <a:moveTo>
                  <a:pt x="0" y="0"/>
                </a:moveTo>
                <a:lnTo>
                  <a:pt x="6000355" y="0"/>
                </a:lnTo>
                <a:lnTo>
                  <a:pt x="6000355" y="7682535"/>
                </a:lnTo>
                <a:lnTo>
                  <a:pt x="0" y="7682535"/>
                </a:lnTo>
                <a:lnTo>
                  <a:pt x="0" y="0"/>
                </a:lnTo>
                <a:close/>
              </a:path>
            </a:pathLst>
          </a:custGeom>
          <a:blipFill>
            <a:blip r:embed="rId8"/>
            <a:stretch>
              <a:fillRect l="0" t="0" r="0" b="0"/>
            </a:stretch>
          </a:blipFill>
        </p:spPr>
      </p:sp>
      <p:sp>
        <p:nvSpPr>
          <p:cNvPr name="Freeform 6" id="6"/>
          <p:cNvSpPr/>
          <p:nvPr/>
        </p:nvSpPr>
        <p:spPr>
          <a:xfrm flipH="false" flipV="false" rot="0">
            <a:off x="6063971" y="2247542"/>
            <a:ext cx="5703733" cy="5649064"/>
          </a:xfrm>
          <a:custGeom>
            <a:avLst/>
            <a:gdLst/>
            <a:ahLst/>
            <a:cxnLst/>
            <a:rect r="r" b="b" t="t" l="l"/>
            <a:pathLst>
              <a:path h="5649064" w="5703733">
                <a:moveTo>
                  <a:pt x="0" y="0"/>
                </a:moveTo>
                <a:lnTo>
                  <a:pt x="5703733" y="0"/>
                </a:lnTo>
                <a:lnTo>
                  <a:pt x="5703733" y="5649064"/>
                </a:lnTo>
                <a:lnTo>
                  <a:pt x="0" y="5649064"/>
                </a:lnTo>
                <a:lnTo>
                  <a:pt x="0" y="0"/>
                </a:lnTo>
                <a:close/>
              </a:path>
            </a:pathLst>
          </a:custGeom>
          <a:blipFill>
            <a:blip r:embed="rId9"/>
            <a:stretch>
              <a:fillRect l="0" t="0" r="0" b="0"/>
            </a:stretch>
          </a:blipFill>
        </p:spPr>
      </p:sp>
      <p:sp>
        <p:nvSpPr>
          <p:cNvPr name="Freeform 7" id="7"/>
          <p:cNvSpPr/>
          <p:nvPr/>
        </p:nvSpPr>
        <p:spPr>
          <a:xfrm flipH="false" flipV="false" rot="0">
            <a:off x="11889893" y="2592438"/>
            <a:ext cx="6219959" cy="5055492"/>
          </a:xfrm>
          <a:custGeom>
            <a:avLst/>
            <a:gdLst/>
            <a:ahLst/>
            <a:cxnLst/>
            <a:rect r="r" b="b" t="t" l="l"/>
            <a:pathLst>
              <a:path h="5055492" w="6219959">
                <a:moveTo>
                  <a:pt x="0" y="0"/>
                </a:moveTo>
                <a:lnTo>
                  <a:pt x="6219959" y="0"/>
                </a:lnTo>
                <a:lnTo>
                  <a:pt x="6219959" y="5055492"/>
                </a:lnTo>
                <a:lnTo>
                  <a:pt x="0" y="5055492"/>
                </a:lnTo>
                <a:lnTo>
                  <a:pt x="0" y="0"/>
                </a:lnTo>
                <a:close/>
              </a:path>
            </a:pathLst>
          </a:custGeom>
          <a:blipFill>
            <a:blip r:embed="rId10"/>
            <a:stretch>
              <a:fillRect l="0" t="0" r="0" b="0"/>
            </a:stretch>
          </a:blipFill>
        </p:spPr>
      </p:sp>
      <p:sp>
        <p:nvSpPr>
          <p:cNvPr name="TextBox 8" id="8"/>
          <p:cNvSpPr txBox="true"/>
          <p:nvPr/>
        </p:nvSpPr>
        <p:spPr>
          <a:xfrm rot="0">
            <a:off x="5992434" y="1037868"/>
            <a:ext cx="6303133"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WEB SCRAPPING</a:t>
            </a:r>
          </a:p>
        </p:txBody>
      </p:sp>
      <p:sp>
        <p:nvSpPr>
          <p:cNvPr name="TextBox 9" id="9"/>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24041" y="2109674"/>
            <a:ext cx="4132897" cy="6143495"/>
          </a:xfrm>
          <a:custGeom>
            <a:avLst/>
            <a:gdLst/>
            <a:ahLst/>
            <a:cxnLst/>
            <a:rect r="r" b="b" t="t" l="l"/>
            <a:pathLst>
              <a:path h="6143495" w="4132897">
                <a:moveTo>
                  <a:pt x="0" y="0"/>
                </a:moveTo>
                <a:lnTo>
                  <a:pt x="4132897" y="0"/>
                </a:lnTo>
                <a:lnTo>
                  <a:pt x="4132897" y="6143495"/>
                </a:lnTo>
                <a:lnTo>
                  <a:pt x="0" y="61434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168594" y="3090564"/>
            <a:ext cx="3102858" cy="5004610"/>
          </a:xfrm>
          <a:custGeom>
            <a:avLst/>
            <a:gdLst/>
            <a:ahLst/>
            <a:cxnLst/>
            <a:rect r="r" b="b" t="t" l="l"/>
            <a:pathLst>
              <a:path h="5004610" w="3102858">
                <a:moveTo>
                  <a:pt x="0" y="0"/>
                </a:moveTo>
                <a:lnTo>
                  <a:pt x="3102859" y="0"/>
                </a:lnTo>
                <a:lnTo>
                  <a:pt x="3102859" y="5004611"/>
                </a:lnTo>
                <a:lnTo>
                  <a:pt x="0" y="50046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94516" y="1814399"/>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DATA PROCESSING</a:t>
            </a:r>
          </a:p>
        </p:txBody>
      </p:sp>
      <p:sp>
        <p:nvSpPr>
          <p:cNvPr name="TextBox 6" id="6"/>
          <p:cNvSpPr txBox="true"/>
          <p:nvPr/>
        </p:nvSpPr>
        <p:spPr>
          <a:xfrm rot="0">
            <a:off x="961608" y="3397071"/>
            <a:ext cx="7968454" cy="4441443"/>
          </a:xfrm>
          <a:prstGeom prst="rect">
            <a:avLst/>
          </a:prstGeom>
        </p:spPr>
        <p:txBody>
          <a:bodyPr anchor="t" rtlCol="false" tIns="0" lIns="0" bIns="0" rIns="0">
            <a:spAutoFit/>
          </a:bodyPr>
          <a:lstStyle/>
          <a:p>
            <a:pPr algn="just">
              <a:lnSpc>
                <a:spcPts val="3215"/>
              </a:lnSpc>
            </a:pPr>
            <a:r>
              <a:rPr lang="en-US" sz="2296">
                <a:solidFill>
                  <a:srgbClr val="343434"/>
                </a:solidFill>
                <a:latin typeface="DM Sans"/>
                <a:ea typeface="DM Sans"/>
                <a:cs typeface="DM Sans"/>
                <a:sym typeface="DM Sans"/>
              </a:rPr>
              <a:t>Pandas are selected as our tool for data processing. The process of data processing are:</a:t>
            </a:r>
          </a:p>
          <a:p>
            <a:pPr algn="just">
              <a:lnSpc>
                <a:spcPts val="3215"/>
              </a:lnSpc>
            </a:pPr>
          </a:p>
          <a:p>
            <a:pPr algn="just" marL="495899" indent="-247949" lvl="1">
              <a:lnSpc>
                <a:spcPts val="3215"/>
              </a:lnSpc>
              <a:buFont typeface="Arial"/>
              <a:buChar char="•"/>
            </a:pPr>
            <a:r>
              <a:rPr lang="en-US" sz="2296">
                <a:solidFill>
                  <a:srgbClr val="343434"/>
                </a:solidFill>
                <a:latin typeface="DM Sans"/>
                <a:ea typeface="DM Sans"/>
                <a:cs typeface="DM Sans"/>
                <a:sym typeface="DM Sans"/>
              </a:rPr>
              <a:t>Load data</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Handle duplicate data</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Handle missing data</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Clean teaser column</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Getting place from teaser column</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Standardize place name</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Extract date from URL</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Save it in CSV</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1319"/>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59300" y="3500609"/>
            <a:ext cx="4355876" cy="6337915"/>
          </a:xfrm>
          <a:custGeom>
            <a:avLst/>
            <a:gdLst/>
            <a:ahLst/>
            <a:cxnLst/>
            <a:rect r="r" b="b" t="t" l="l"/>
            <a:pathLst>
              <a:path h="6337915" w="4355876">
                <a:moveTo>
                  <a:pt x="0" y="0"/>
                </a:moveTo>
                <a:lnTo>
                  <a:pt x="4355876" y="0"/>
                </a:lnTo>
                <a:lnTo>
                  <a:pt x="4355876" y="6337915"/>
                </a:lnTo>
                <a:lnTo>
                  <a:pt x="0" y="63379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658451" y="2017715"/>
            <a:ext cx="4015755" cy="4709308"/>
          </a:xfrm>
          <a:custGeom>
            <a:avLst/>
            <a:gdLst/>
            <a:ahLst/>
            <a:cxnLst/>
            <a:rect r="r" b="b" t="t" l="l"/>
            <a:pathLst>
              <a:path h="4709308" w="4015755">
                <a:moveTo>
                  <a:pt x="0" y="0"/>
                </a:moveTo>
                <a:lnTo>
                  <a:pt x="4015755" y="0"/>
                </a:lnTo>
                <a:lnTo>
                  <a:pt x="4015755" y="4709308"/>
                </a:lnTo>
                <a:lnTo>
                  <a:pt x="0" y="47093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27548">
            <a:off x="5739069" y="-305794"/>
            <a:ext cx="4912946" cy="2233157"/>
          </a:xfrm>
          <a:custGeom>
            <a:avLst/>
            <a:gdLst/>
            <a:ahLst/>
            <a:cxnLst/>
            <a:rect r="r" b="b" t="t" l="l"/>
            <a:pathLst>
              <a:path h="2233157" w="4912946">
                <a:moveTo>
                  <a:pt x="4912946" y="0"/>
                </a:moveTo>
                <a:lnTo>
                  <a:pt x="0" y="0"/>
                </a:lnTo>
                <a:lnTo>
                  <a:pt x="0" y="2233158"/>
                </a:lnTo>
                <a:lnTo>
                  <a:pt x="4912946" y="2233158"/>
                </a:lnTo>
                <a:lnTo>
                  <a:pt x="4912946"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146273" y="3872173"/>
            <a:ext cx="4445349" cy="2286585"/>
          </a:xfrm>
          <a:custGeom>
            <a:avLst/>
            <a:gdLst/>
            <a:ahLst/>
            <a:cxnLst/>
            <a:rect r="r" b="b" t="t" l="l"/>
            <a:pathLst>
              <a:path h="2286585" w="4445349">
                <a:moveTo>
                  <a:pt x="0" y="0"/>
                </a:moveTo>
                <a:lnTo>
                  <a:pt x="4445350" y="0"/>
                </a:lnTo>
                <a:lnTo>
                  <a:pt x="4445350" y="2286585"/>
                </a:lnTo>
                <a:lnTo>
                  <a:pt x="0" y="2286585"/>
                </a:lnTo>
                <a:lnTo>
                  <a:pt x="0" y="0"/>
                </a:lnTo>
                <a:close/>
              </a:path>
            </a:pathLst>
          </a:custGeom>
          <a:blipFill>
            <a:blip r:embed="rId10"/>
            <a:stretch>
              <a:fillRect l="0" t="0" r="0" b="0"/>
            </a:stretch>
          </a:blipFill>
        </p:spPr>
      </p:sp>
      <p:sp>
        <p:nvSpPr>
          <p:cNvPr name="Freeform 7" id="7"/>
          <p:cNvSpPr/>
          <p:nvPr/>
        </p:nvSpPr>
        <p:spPr>
          <a:xfrm flipH="false" flipV="false" rot="0">
            <a:off x="6833005" y="3854784"/>
            <a:ext cx="4298879" cy="2303974"/>
          </a:xfrm>
          <a:custGeom>
            <a:avLst/>
            <a:gdLst/>
            <a:ahLst/>
            <a:cxnLst/>
            <a:rect r="r" b="b" t="t" l="l"/>
            <a:pathLst>
              <a:path h="2303974" w="4298879">
                <a:moveTo>
                  <a:pt x="0" y="0"/>
                </a:moveTo>
                <a:lnTo>
                  <a:pt x="4298879" y="0"/>
                </a:lnTo>
                <a:lnTo>
                  <a:pt x="4298879" y="2303974"/>
                </a:lnTo>
                <a:lnTo>
                  <a:pt x="0" y="2303974"/>
                </a:lnTo>
                <a:lnTo>
                  <a:pt x="0" y="0"/>
                </a:lnTo>
                <a:close/>
              </a:path>
            </a:pathLst>
          </a:custGeom>
          <a:blipFill>
            <a:blip r:embed="rId11"/>
            <a:stretch>
              <a:fillRect l="0" t="0" r="0" b="0"/>
            </a:stretch>
          </a:blipFill>
        </p:spPr>
      </p:sp>
      <p:sp>
        <p:nvSpPr>
          <p:cNvPr name="Freeform 8" id="8"/>
          <p:cNvSpPr/>
          <p:nvPr/>
        </p:nvSpPr>
        <p:spPr>
          <a:xfrm flipH="false" flipV="false" rot="0">
            <a:off x="1028700" y="4218368"/>
            <a:ext cx="4789915" cy="1940391"/>
          </a:xfrm>
          <a:custGeom>
            <a:avLst/>
            <a:gdLst/>
            <a:ahLst/>
            <a:cxnLst/>
            <a:rect r="r" b="b" t="t" l="l"/>
            <a:pathLst>
              <a:path h="1940391" w="4789915">
                <a:moveTo>
                  <a:pt x="0" y="0"/>
                </a:moveTo>
                <a:lnTo>
                  <a:pt x="4789915" y="0"/>
                </a:lnTo>
                <a:lnTo>
                  <a:pt x="4789915" y="1940390"/>
                </a:lnTo>
                <a:lnTo>
                  <a:pt x="0" y="1940390"/>
                </a:lnTo>
                <a:lnTo>
                  <a:pt x="0" y="0"/>
                </a:lnTo>
                <a:close/>
              </a:path>
            </a:pathLst>
          </a:custGeom>
          <a:blipFill>
            <a:blip r:embed="rId12"/>
            <a:stretch>
              <a:fillRect l="0" t="0" r="0" b="0"/>
            </a:stretch>
          </a:blipFill>
        </p:spPr>
      </p:sp>
      <p:sp>
        <p:nvSpPr>
          <p:cNvPr name="TextBox 9" id="9"/>
          <p:cNvSpPr txBox="true"/>
          <p:nvPr/>
        </p:nvSpPr>
        <p:spPr>
          <a:xfrm rot="0">
            <a:off x="1357304" y="1627569"/>
            <a:ext cx="7072639" cy="22764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OPTIMIZATION TECHNIQUE</a:t>
            </a:r>
          </a:p>
        </p:txBody>
      </p:sp>
      <p:sp>
        <p:nvSpPr>
          <p:cNvPr name="TextBox 10" id="10"/>
          <p:cNvSpPr txBox="true"/>
          <p:nvPr/>
        </p:nvSpPr>
        <p:spPr>
          <a:xfrm rot="0">
            <a:off x="16529090" y="9571824"/>
            <a:ext cx="730210"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07</a:t>
            </a:r>
          </a:p>
        </p:txBody>
      </p:sp>
      <p:sp>
        <p:nvSpPr>
          <p:cNvPr name="TextBox 11" id="11"/>
          <p:cNvSpPr txBox="true"/>
          <p:nvPr/>
        </p:nvSpPr>
        <p:spPr>
          <a:xfrm rot="0">
            <a:off x="2386691" y="6226689"/>
            <a:ext cx="1913401" cy="679451"/>
          </a:xfrm>
          <a:prstGeom prst="rect">
            <a:avLst/>
          </a:prstGeom>
        </p:spPr>
        <p:txBody>
          <a:bodyPr anchor="t" rtlCol="false" tIns="0" lIns="0" bIns="0" rIns="0">
            <a:spAutoFit/>
          </a:bodyPr>
          <a:lstStyle/>
          <a:p>
            <a:pPr algn="just">
              <a:lnSpc>
                <a:spcPts val="5599"/>
              </a:lnSpc>
            </a:pPr>
            <a:r>
              <a:rPr lang="en-US" sz="3999">
                <a:solidFill>
                  <a:srgbClr val="343434"/>
                </a:solidFill>
                <a:latin typeface="DM Sans"/>
                <a:ea typeface="DM Sans"/>
                <a:cs typeface="DM Sans"/>
                <a:sym typeface="DM Sans"/>
              </a:rPr>
              <a:t>Pandas</a:t>
            </a:r>
          </a:p>
        </p:txBody>
      </p:sp>
      <p:sp>
        <p:nvSpPr>
          <p:cNvPr name="TextBox 12" id="12"/>
          <p:cNvSpPr txBox="true"/>
          <p:nvPr/>
        </p:nvSpPr>
        <p:spPr>
          <a:xfrm rot="0">
            <a:off x="8195542" y="6349197"/>
            <a:ext cx="1913401" cy="679451"/>
          </a:xfrm>
          <a:prstGeom prst="rect">
            <a:avLst/>
          </a:prstGeom>
        </p:spPr>
        <p:txBody>
          <a:bodyPr anchor="t" rtlCol="false" tIns="0" lIns="0" bIns="0" rIns="0">
            <a:spAutoFit/>
          </a:bodyPr>
          <a:lstStyle/>
          <a:p>
            <a:pPr algn="just">
              <a:lnSpc>
                <a:spcPts val="5599"/>
              </a:lnSpc>
            </a:pPr>
            <a:r>
              <a:rPr lang="en-US" sz="3999">
                <a:solidFill>
                  <a:srgbClr val="343434"/>
                </a:solidFill>
                <a:latin typeface="DM Sans"/>
                <a:ea typeface="DM Sans"/>
                <a:cs typeface="DM Sans"/>
                <a:sym typeface="DM Sans"/>
              </a:rPr>
              <a:t>Modin</a:t>
            </a:r>
          </a:p>
        </p:txBody>
      </p:sp>
      <p:sp>
        <p:nvSpPr>
          <p:cNvPr name="TextBox 13" id="13"/>
          <p:cNvSpPr txBox="true"/>
          <p:nvPr/>
        </p:nvSpPr>
        <p:spPr>
          <a:xfrm rot="0">
            <a:off x="13720961" y="6349197"/>
            <a:ext cx="1913401" cy="679451"/>
          </a:xfrm>
          <a:prstGeom prst="rect">
            <a:avLst/>
          </a:prstGeom>
        </p:spPr>
        <p:txBody>
          <a:bodyPr anchor="t" rtlCol="false" tIns="0" lIns="0" bIns="0" rIns="0">
            <a:spAutoFit/>
          </a:bodyPr>
          <a:lstStyle/>
          <a:p>
            <a:pPr algn="just">
              <a:lnSpc>
                <a:spcPts val="5599"/>
              </a:lnSpc>
            </a:pPr>
            <a:r>
              <a:rPr lang="en-US" sz="3999">
                <a:solidFill>
                  <a:srgbClr val="343434"/>
                </a:solidFill>
                <a:latin typeface="DM Sans"/>
                <a:ea typeface="DM Sans"/>
                <a:cs typeface="DM Sans"/>
                <a:sym typeface="DM Sans"/>
              </a:rPr>
              <a:t>Polars</a:t>
            </a:r>
          </a:p>
        </p:txBody>
      </p:sp>
      <p:sp>
        <p:nvSpPr>
          <p:cNvPr name="TextBox 14" id="14"/>
          <p:cNvSpPr txBox="true"/>
          <p:nvPr/>
        </p:nvSpPr>
        <p:spPr>
          <a:xfrm rot="0">
            <a:off x="1198141" y="7287140"/>
            <a:ext cx="4620474" cy="1552576"/>
          </a:xfrm>
          <a:prstGeom prst="rect">
            <a:avLst/>
          </a:prstGeom>
        </p:spPr>
        <p:txBody>
          <a:bodyPr anchor="t" rtlCol="false" tIns="0" lIns="0" bIns="0" rIns="0">
            <a:spAutoFit/>
          </a:bodyPr>
          <a:lstStyle/>
          <a:p>
            <a:pPr algn="just">
              <a:lnSpc>
                <a:spcPts val="4199"/>
              </a:lnSpc>
            </a:pPr>
            <a:r>
              <a:rPr lang="en-US" sz="2999">
                <a:solidFill>
                  <a:srgbClr val="343434"/>
                </a:solidFill>
                <a:latin typeface="DM Sans"/>
                <a:ea typeface="DM Sans"/>
                <a:cs typeface="DM Sans"/>
                <a:sym typeface="DM Sans"/>
              </a:rPr>
              <a:t>Pandas run in a single process and on a single thread only.</a:t>
            </a:r>
          </a:p>
        </p:txBody>
      </p:sp>
      <p:sp>
        <p:nvSpPr>
          <p:cNvPr name="TextBox 15" id="15"/>
          <p:cNvSpPr txBox="true"/>
          <p:nvPr/>
        </p:nvSpPr>
        <p:spPr>
          <a:xfrm rot="0">
            <a:off x="6842006" y="7238198"/>
            <a:ext cx="4620474" cy="2600326"/>
          </a:xfrm>
          <a:prstGeom prst="rect">
            <a:avLst/>
          </a:prstGeom>
        </p:spPr>
        <p:txBody>
          <a:bodyPr anchor="t" rtlCol="false" tIns="0" lIns="0" bIns="0" rIns="0">
            <a:spAutoFit/>
          </a:bodyPr>
          <a:lstStyle/>
          <a:p>
            <a:pPr algn="just">
              <a:lnSpc>
                <a:spcPts val="4199"/>
              </a:lnSpc>
            </a:pPr>
            <a:r>
              <a:rPr lang="en-US" sz="2999">
                <a:solidFill>
                  <a:srgbClr val="343434"/>
                </a:solidFill>
                <a:latin typeface="DM Sans"/>
                <a:ea typeface="DM Sans"/>
                <a:cs typeface="DM Sans"/>
                <a:sym typeface="DM Sans"/>
              </a:rPr>
              <a:t>Polars use parallel processing, it uses all CPU cores in the computer to process a lot of data at same time.</a:t>
            </a:r>
          </a:p>
        </p:txBody>
      </p:sp>
      <p:sp>
        <p:nvSpPr>
          <p:cNvPr name="TextBox 16" id="16"/>
          <p:cNvSpPr txBox="true"/>
          <p:nvPr/>
        </p:nvSpPr>
        <p:spPr>
          <a:xfrm rot="0">
            <a:off x="12367425" y="7238198"/>
            <a:ext cx="4620474" cy="2600326"/>
          </a:xfrm>
          <a:prstGeom prst="rect">
            <a:avLst/>
          </a:prstGeom>
        </p:spPr>
        <p:txBody>
          <a:bodyPr anchor="t" rtlCol="false" tIns="0" lIns="0" bIns="0" rIns="0">
            <a:spAutoFit/>
          </a:bodyPr>
          <a:lstStyle/>
          <a:p>
            <a:pPr algn="just">
              <a:lnSpc>
                <a:spcPts val="4199"/>
              </a:lnSpc>
            </a:pPr>
            <a:r>
              <a:rPr lang="en-US" sz="2999">
                <a:solidFill>
                  <a:srgbClr val="343434"/>
                </a:solidFill>
                <a:latin typeface="DM Sans"/>
                <a:ea typeface="DM Sans"/>
                <a:cs typeface="DM Sans"/>
                <a:sym typeface="DM Sans"/>
              </a:rPr>
              <a:t>Modin uses Ray or Dask, which break work into chunks and run them across the CPU core for multiprocessing.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71453" y="2311576"/>
            <a:ext cx="6034097" cy="6718124"/>
          </a:xfrm>
          <a:custGeom>
            <a:avLst/>
            <a:gdLst/>
            <a:ahLst/>
            <a:cxnLst/>
            <a:rect r="r" b="b" t="t" l="l"/>
            <a:pathLst>
              <a:path h="6718124" w="6034097">
                <a:moveTo>
                  <a:pt x="0" y="0"/>
                </a:moveTo>
                <a:lnTo>
                  <a:pt x="6034097" y="0"/>
                </a:lnTo>
                <a:lnTo>
                  <a:pt x="6034097" y="6718124"/>
                </a:lnTo>
                <a:lnTo>
                  <a:pt x="0" y="6718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88838" y="3613245"/>
            <a:ext cx="4179099" cy="6080700"/>
          </a:xfrm>
          <a:custGeom>
            <a:avLst/>
            <a:gdLst/>
            <a:ahLst/>
            <a:cxnLst/>
            <a:rect r="r" b="b" t="t" l="l"/>
            <a:pathLst>
              <a:path h="6080700" w="4179099">
                <a:moveTo>
                  <a:pt x="0" y="0"/>
                </a:moveTo>
                <a:lnTo>
                  <a:pt x="4179100" y="0"/>
                </a:lnTo>
                <a:lnTo>
                  <a:pt x="4179100" y="6080700"/>
                </a:lnTo>
                <a:lnTo>
                  <a:pt x="0" y="6080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54340" y="2685302"/>
            <a:ext cx="7960894" cy="5970671"/>
          </a:xfrm>
          <a:custGeom>
            <a:avLst/>
            <a:gdLst/>
            <a:ahLst/>
            <a:cxnLst/>
            <a:rect r="r" b="b" t="t" l="l"/>
            <a:pathLst>
              <a:path h="5970671" w="7960894">
                <a:moveTo>
                  <a:pt x="0" y="0"/>
                </a:moveTo>
                <a:lnTo>
                  <a:pt x="7960895" y="0"/>
                </a:lnTo>
                <a:lnTo>
                  <a:pt x="7960895" y="5970671"/>
                </a:lnTo>
                <a:lnTo>
                  <a:pt x="0" y="5970671"/>
                </a:lnTo>
                <a:lnTo>
                  <a:pt x="0" y="0"/>
                </a:lnTo>
                <a:close/>
              </a:path>
            </a:pathLst>
          </a:custGeom>
          <a:blipFill>
            <a:blip r:embed="rId8"/>
            <a:stretch>
              <a:fillRect l="0" t="0" r="0" b="0"/>
            </a:stretch>
          </a:blipFill>
        </p:spPr>
      </p:sp>
      <p:sp>
        <p:nvSpPr>
          <p:cNvPr name="TextBox 6" id="6"/>
          <p:cNvSpPr txBox="true"/>
          <p:nvPr/>
        </p:nvSpPr>
        <p:spPr>
          <a:xfrm rot="0">
            <a:off x="4878915" y="-58748"/>
            <a:ext cx="7072639" cy="2276518"/>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PERFORMANCE EVALUATION</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08</a:t>
            </a:r>
          </a:p>
        </p:txBody>
      </p:sp>
      <p:sp>
        <p:nvSpPr>
          <p:cNvPr name="TextBox 8" id="8"/>
          <p:cNvSpPr txBox="true"/>
          <p:nvPr/>
        </p:nvSpPr>
        <p:spPr>
          <a:xfrm rot="0">
            <a:off x="1139655" y="8917610"/>
            <a:ext cx="6590266" cy="662331"/>
          </a:xfrm>
          <a:prstGeom prst="rect">
            <a:avLst/>
          </a:prstGeom>
        </p:spPr>
        <p:txBody>
          <a:bodyPr anchor="t" rtlCol="false" tIns="0" lIns="0" bIns="0" rIns="0">
            <a:spAutoFit/>
          </a:bodyPr>
          <a:lstStyle/>
          <a:p>
            <a:pPr algn="ctr" marL="0" indent="0" lvl="0">
              <a:lnSpc>
                <a:spcPts val="2648"/>
              </a:lnSpc>
              <a:spcBef>
                <a:spcPct val="0"/>
              </a:spcBef>
            </a:pPr>
            <a:r>
              <a:rPr lang="en-US" b="true" sz="2053" spc="-112" strike="noStrike" u="none">
                <a:solidFill>
                  <a:srgbClr val="343434"/>
                </a:solidFill>
                <a:latin typeface="DM Sans Bold"/>
                <a:ea typeface="DM Sans Bold"/>
                <a:cs typeface="DM Sans Bold"/>
                <a:sym typeface="DM Sans Bold"/>
              </a:rPr>
              <a:t>COMPARISON OF TOTAL PROCESSING TIME ACROSS PANDAS, POLARS AND MODIN</a:t>
            </a:r>
          </a:p>
        </p:txBody>
      </p:sp>
      <p:sp>
        <p:nvSpPr>
          <p:cNvPr name="TextBox 9" id="9"/>
          <p:cNvSpPr txBox="true"/>
          <p:nvPr/>
        </p:nvSpPr>
        <p:spPr>
          <a:xfrm rot="0">
            <a:off x="9880757" y="8917610"/>
            <a:ext cx="6854593" cy="662331"/>
          </a:xfrm>
          <a:prstGeom prst="rect">
            <a:avLst/>
          </a:prstGeom>
        </p:spPr>
        <p:txBody>
          <a:bodyPr anchor="t" rtlCol="false" tIns="0" lIns="0" bIns="0" rIns="0">
            <a:spAutoFit/>
          </a:bodyPr>
          <a:lstStyle/>
          <a:p>
            <a:pPr algn="ctr">
              <a:lnSpc>
                <a:spcPts val="2648"/>
              </a:lnSpc>
              <a:spcBef>
                <a:spcPct val="0"/>
              </a:spcBef>
            </a:pPr>
            <a:r>
              <a:rPr lang="en-US" b="true" sz="2053" spc="-112">
                <a:solidFill>
                  <a:srgbClr val="343434"/>
                </a:solidFill>
                <a:latin typeface="DM Sans Bold"/>
                <a:ea typeface="DM Sans Bold"/>
                <a:cs typeface="DM Sans Bold"/>
                <a:sym typeface="DM Sans Bold"/>
              </a:rPr>
              <a:t>COMPARISON OF AVERAGE FINAL CPU USAGE ACROSS PANDAS, POLARS AND MODIN</a:t>
            </a:r>
          </a:p>
        </p:txBody>
      </p:sp>
      <p:sp>
        <p:nvSpPr>
          <p:cNvPr name="Freeform 10" id="10"/>
          <p:cNvSpPr/>
          <p:nvPr/>
        </p:nvSpPr>
        <p:spPr>
          <a:xfrm flipH="false" flipV="false" rot="0">
            <a:off x="9327607" y="2685302"/>
            <a:ext cx="7960894" cy="5970671"/>
          </a:xfrm>
          <a:custGeom>
            <a:avLst/>
            <a:gdLst/>
            <a:ahLst/>
            <a:cxnLst/>
            <a:rect r="r" b="b" t="t" l="l"/>
            <a:pathLst>
              <a:path h="5970671" w="7960894">
                <a:moveTo>
                  <a:pt x="0" y="0"/>
                </a:moveTo>
                <a:lnTo>
                  <a:pt x="7960894" y="0"/>
                </a:lnTo>
                <a:lnTo>
                  <a:pt x="7960894" y="5970671"/>
                </a:lnTo>
                <a:lnTo>
                  <a:pt x="0" y="5970671"/>
                </a:lnTo>
                <a:lnTo>
                  <a:pt x="0" y="0"/>
                </a:lnTo>
                <a:close/>
              </a:path>
            </a:pathLst>
          </a:custGeom>
          <a:blipFill>
            <a:blip r:embed="rId9"/>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71453" y="2311576"/>
            <a:ext cx="6034097" cy="6718124"/>
          </a:xfrm>
          <a:custGeom>
            <a:avLst/>
            <a:gdLst/>
            <a:ahLst/>
            <a:cxnLst/>
            <a:rect r="r" b="b" t="t" l="l"/>
            <a:pathLst>
              <a:path h="6718124" w="6034097">
                <a:moveTo>
                  <a:pt x="0" y="0"/>
                </a:moveTo>
                <a:lnTo>
                  <a:pt x="6034097" y="0"/>
                </a:lnTo>
                <a:lnTo>
                  <a:pt x="6034097" y="6718124"/>
                </a:lnTo>
                <a:lnTo>
                  <a:pt x="0" y="6718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88838" y="3613245"/>
            <a:ext cx="4179099" cy="6080700"/>
          </a:xfrm>
          <a:custGeom>
            <a:avLst/>
            <a:gdLst/>
            <a:ahLst/>
            <a:cxnLst/>
            <a:rect r="r" b="b" t="t" l="l"/>
            <a:pathLst>
              <a:path h="6080700" w="4179099">
                <a:moveTo>
                  <a:pt x="0" y="0"/>
                </a:moveTo>
                <a:lnTo>
                  <a:pt x="4179100" y="0"/>
                </a:lnTo>
                <a:lnTo>
                  <a:pt x="4179100" y="6080700"/>
                </a:lnTo>
                <a:lnTo>
                  <a:pt x="0" y="6080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878915" y="-58748"/>
            <a:ext cx="7072639" cy="2276518"/>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PERFORMANCE EVALUATION</a:t>
            </a:r>
          </a:p>
        </p:txBody>
      </p:sp>
      <p:sp>
        <p:nvSpPr>
          <p:cNvPr name="TextBox 6" id="6"/>
          <p:cNvSpPr txBox="true"/>
          <p:nvPr/>
        </p:nvSpPr>
        <p:spPr>
          <a:xfrm rot="0">
            <a:off x="16746906" y="954184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09</a:t>
            </a:r>
          </a:p>
        </p:txBody>
      </p:sp>
      <p:sp>
        <p:nvSpPr>
          <p:cNvPr name="TextBox 7" id="7"/>
          <p:cNvSpPr txBox="true"/>
          <p:nvPr/>
        </p:nvSpPr>
        <p:spPr>
          <a:xfrm rot="0">
            <a:off x="1007375" y="8917610"/>
            <a:ext cx="6590266" cy="662331"/>
          </a:xfrm>
          <a:prstGeom prst="rect">
            <a:avLst/>
          </a:prstGeom>
        </p:spPr>
        <p:txBody>
          <a:bodyPr anchor="t" rtlCol="false" tIns="0" lIns="0" bIns="0" rIns="0">
            <a:spAutoFit/>
          </a:bodyPr>
          <a:lstStyle/>
          <a:p>
            <a:pPr algn="ctr" marL="0" indent="0" lvl="0">
              <a:lnSpc>
                <a:spcPts val="2648"/>
              </a:lnSpc>
              <a:spcBef>
                <a:spcPct val="0"/>
              </a:spcBef>
            </a:pPr>
            <a:r>
              <a:rPr lang="en-US" b="true" sz="2053" spc="-112" strike="noStrike" u="none">
                <a:solidFill>
                  <a:srgbClr val="343434"/>
                </a:solidFill>
                <a:latin typeface="DM Sans Bold"/>
                <a:ea typeface="DM Sans Bold"/>
                <a:cs typeface="DM Sans Bold"/>
                <a:sym typeface="DM Sans Bold"/>
              </a:rPr>
              <a:t>COMPARISON OF AVERAGE MEMORY USAGE ACROSS PANDAS, POLARS AND MODIN</a:t>
            </a:r>
          </a:p>
        </p:txBody>
      </p:sp>
      <p:sp>
        <p:nvSpPr>
          <p:cNvPr name="TextBox 8" id="8"/>
          <p:cNvSpPr txBox="true"/>
          <p:nvPr/>
        </p:nvSpPr>
        <p:spPr>
          <a:xfrm rot="0">
            <a:off x="9842031" y="8917610"/>
            <a:ext cx="6854593" cy="662331"/>
          </a:xfrm>
          <a:prstGeom prst="rect">
            <a:avLst/>
          </a:prstGeom>
        </p:spPr>
        <p:txBody>
          <a:bodyPr anchor="t" rtlCol="false" tIns="0" lIns="0" bIns="0" rIns="0">
            <a:spAutoFit/>
          </a:bodyPr>
          <a:lstStyle/>
          <a:p>
            <a:pPr algn="ctr">
              <a:lnSpc>
                <a:spcPts val="2648"/>
              </a:lnSpc>
              <a:spcBef>
                <a:spcPct val="0"/>
              </a:spcBef>
            </a:pPr>
            <a:r>
              <a:rPr lang="en-US" b="true" sz="2053" spc="-112">
                <a:solidFill>
                  <a:srgbClr val="343434"/>
                </a:solidFill>
                <a:latin typeface="DM Sans Bold"/>
                <a:ea typeface="DM Sans Bold"/>
                <a:cs typeface="DM Sans Bold"/>
                <a:sym typeface="DM Sans Bold"/>
              </a:rPr>
              <a:t>COMPARISON OF AVERAGE THROUGHPUT ACROSS PANDAS, POLARS AND MODIN</a:t>
            </a:r>
          </a:p>
        </p:txBody>
      </p:sp>
      <p:sp>
        <p:nvSpPr>
          <p:cNvPr name="Freeform 9" id="9"/>
          <p:cNvSpPr/>
          <p:nvPr/>
        </p:nvSpPr>
        <p:spPr>
          <a:xfrm flipH="false" flipV="false" rot="0">
            <a:off x="322061" y="2661912"/>
            <a:ext cx="7960894" cy="5970671"/>
          </a:xfrm>
          <a:custGeom>
            <a:avLst/>
            <a:gdLst/>
            <a:ahLst/>
            <a:cxnLst/>
            <a:rect r="r" b="b" t="t" l="l"/>
            <a:pathLst>
              <a:path h="5970671" w="7960894">
                <a:moveTo>
                  <a:pt x="0" y="0"/>
                </a:moveTo>
                <a:lnTo>
                  <a:pt x="7960894" y="0"/>
                </a:lnTo>
                <a:lnTo>
                  <a:pt x="7960894" y="5970671"/>
                </a:lnTo>
                <a:lnTo>
                  <a:pt x="0" y="5970671"/>
                </a:lnTo>
                <a:lnTo>
                  <a:pt x="0" y="0"/>
                </a:lnTo>
                <a:close/>
              </a:path>
            </a:pathLst>
          </a:custGeom>
          <a:blipFill>
            <a:blip r:embed="rId8"/>
            <a:stretch>
              <a:fillRect l="0" t="0" r="0" b="0"/>
            </a:stretch>
          </a:blipFill>
        </p:spPr>
      </p:sp>
      <p:sp>
        <p:nvSpPr>
          <p:cNvPr name="Freeform 10" id="10"/>
          <p:cNvSpPr/>
          <p:nvPr/>
        </p:nvSpPr>
        <p:spPr>
          <a:xfrm flipH="false" flipV="false" rot="0">
            <a:off x="9288881" y="2661912"/>
            <a:ext cx="7960894" cy="5970671"/>
          </a:xfrm>
          <a:custGeom>
            <a:avLst/>
            <a:gdLst/>
            <a:ahLst/>
            <a:cxnLst/>
            <a:rect r="r" b="b" t="t" l="l"/>
            <a:pathLst>
              <a:path h="5970671" w="7960894">
                <a:moveTo>
                  <a:pt x="0" y="0"/>
                </a:moveTo>
                <a:lnTo>
                  <a:pt x="7960894" y="0"/>
                </a:lnTo>
                <a:lnTo>
                  <a:pt x="7960894" y="5970671"/>
                </a:lnTo>
                <a:lnTo>
                  <a:pt x="0" y="5970671"/>
                </a:lnTo>
                <a:lnTo>
                  <a:pt x="0" y="0"/>
                </a:lnTo>
                <a:close/>
              </a:path>
            </a:pathLst>
          </a:custGeom>
          <a:blipFill>
            <a:blip r:embed="rId9"/>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DAGnff__X_4</dc:identifier>
  <dcterms:modified xsi:type="dcterms:W3CDTF">2011-08-01T06:04:30Z</dcterms:modified>
  <cp:revision>1</cp:revision>
  <dc:title>HPDP Project (Group E)</dc:title>
</cp:coreProperties>
</file>