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315" r:id="rId2"/>
    <p:sldId id="330" r:id="rId3"/>
    <p:sldId id="326" r:id="rId4"/>
    <p:sldId id="331" r:id="rId5"/>
    <p:sldId id="318" r:id="rId6"/>
    <p:sldId id="325" r:id="rId7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9"/>
    </p:embeddedFont>
    <p:embeddedFont>
      <p:font typeface="BioRhyme" panose="02010600030101010101" charset="0"/>
      <p:regular r:id="rId10"/>
    </p:embeddedFont>
    <p:embeddedFont>
      <p:font typeface="BioRhyme ExtraBold" panose="00000900000000000000" charset="0"/>
      <p:bold r:id="rId11"/>
    </p:embeddedFont>
    <p:embeddedFont>
      <p:font typeface="Fredoka One" panose="02000000000000000000" pitchFamily="2" charset="0"/>
      <p:regular r:id="rId12"/>
    </p:embeddedFont>
    <p:embeddedFont>
      <p:font typeface="Lato" panose="020F0502020204030203" pitchFamily="34" charset="0"/>
      <p:regular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</p:embeddedFont>
    <p:embeddedFont>
      <p:font typeface="Raleway Thin" panose="020F0502020204030204" pitchFamily="2" charset="0"/>
      <p:regular r:id="rId19"/>
      <p:bold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8" y="404"/>
      </p:cViewPr>
      <p:guideLst>
        <p:guide orient="horz" pos="1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21" Type="http://schemas.openxmlformats.org/officeDocument/2006/relationships/font" Target="fonts/font1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viewProps" Target="viewProps.xml"/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BD4EA-7DFE-4022-AD0B-052ED2444BB6}" type="doc">
      <dgm:prSet loTypeId="urn:microsoft.com/office/officeart/2005/8/layout/hProcess9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3F172839-4F85-4AC4-BEBB-8C833D612421}">
      <dgm:prSet/>
      <dgm:spPr/>
      <dgm:t>
        <a:bodyPr/>
        <a:lstStyle/>
        <a:p>
          <a:r>
            <a:rPr lang="en-US" altLang="zh-CN" b="0" i="0" dirty="0"/>
            <a:t>Shape of the data set, data type (whether the data needs to be transformed)</a:t>
          </a:r>
          <a:endParaRPr lang="zh-CN" b="0" dirty="0"/>
        </a:p>
      </dgm:t>
    </dgm:pt>
    <dgm:pt modelId="{6ADF4678-4BE8-4F0D-9E0D-876EFCF92BCD}" type="parTrans" cxnId="{0F084AB5-7071-4504-A727-56249C7254CF}">
      <dgm:prSet/>
      <dgm:spPr/>
      <dgm:t>
        <a:bodyPr/>
        <a:lstStyle/>
        <a:p>
          <a:endParaRPr lang="zh-CN" altLang="en-US"/>
        </a:p>
      </dgm:t>
    </dgm:pt>
    <dgm:pt modelId="{2B2E256D-2A55-4140-A607-C6A4F0C6F502}" type="sibTrans" cxnId="{0F084AB5-7071-4504-A727-56249C7254CF}">
      <dgm:prSet/>
      <dgm:spPr/>
      <dgm:t>
        <a:bodyPr/>
        <a:lstStyle/>
        <a:p>
          <a:endParaRPr lang="zh-CN" altLang="en-US"/>
        </a:p>
      </dgm:t>
    </dgm:pt>
    <dgm:pt modelId="{B83407B1-AA23-4659-9B33-71372699235B}">
      <dgm:prSet/>
      <dgm:spPr/>
      <dgm:t>
        <a:bodyPr/>
        <a:lstStyle/>
        <a:p>
          <a:r>
            <a:rPr lang="en-US" altLang="zh-CN" b="0" i="0" dirty="0"/>
            <a:t>Repeat and missing data set (whether to delete)</a:t>
          </a:r>
          <a:endParaRPr lang="zh-CN" dirty="0"/>
        </a:p>
      </dgm:t>
    </dgm:pt>
    <dgm:pt modelId="{AD4ED5F2-4C72-4F05-B2B2-6D82AABD5316}" type="parTrans" cxnId="{901776C3-8B65-4D66-BBB7-40A841B7934D}">
      <dgm:prSet/>
      <dgm:spPr/>
      <dgm:t>
        <a:bodyPr/>
        <a:lstStyle/>
        <a:p>
          <a:endParaRPr lang="zh-CN" altLang="en-US"/>
        </a:p>
      </dgm:t>
    </dgm:pt>
    <dgm:pt modelId="{4DD87625-ECD9-4CC3-8379-8CF4E2CA0310}" type="sibTrans" cxnId="{901776C3-8B65-4D66-BBB7-40A841B7934D}">
      <dgm:prSet/>
      <dgm:spPr/>
      <dgm:t>
        <a:bodyPr/>
        <a:lstStyle/>
        <a:p>
          <a:endParaRPr lang="zh-CN" altLang="en-US"/>
        </a:p>
      </dgm:t>
    </dgm:pt>
    <dgm:pt modelId="{F9085274-077D-49DE-A346-A43E9616B601}">
      <dgm:prSet/>
      <dgm:spPr/>
      <dgm:t>
        <a:bodyPr/>
        <a:lstStyle/>
        <a:p>
          <a:r>
            <a:rPr lang="en-US" altLang="zh-CN" b="0" i="0" dirty="0"/>
            <a:t>Data set eigenvalues, and the number of eigenvalues</a:t>
          </a:r>
          <a:endParaRPr lang="zh-CN" dirty="0"/>
        </a:p>
      </dgm:t>
    </dgm:pt>
    <dgm:pt modelId="{55C196F1-A83A-41A7-963F-33556510D990}" type="parTrans" cxnId="{4BC50D28-C9FE-475E-92CC-B1839B70F048}">
      <dgm:prSet/>
      <dgm:spPr/>
      <dgm:t>
        <a:bodyPr/>
        <a:lstStyle/>
        <a:p>
          <a:endParaRPr lang="zh-CN" altLang="en-US"/>
        </a:p>
      </dgm:t>
    </dgm:pt>
    <dgm:pt modelId="{09387C33-83DB-45DC-959B-509ABBB98F56}" type="sibTrans" cxnId="{4BC50D28-C9FE-475E-92CC-B1839B70F048}">
      <dgm:prSet/>
      <dgm:spPr/>
      <dgm:t>
        <a:bodyPr/>
        <a:lstStyle/>
        <a:p>
          <a:endParaRPr lang="zh-CN" altLang="en-US"/>
        </a:p>
      </dgm:t>
    </dgm:pt>
    <dgm:pt modelId="{8777748C-6E9E-4203-9C69-81B26360F739}" type="pres">
      <dgm:prSet presAssocID="{9D5BD4EA-7DFE-4022-AD0B-052ED2444BB6}" presName="CompostProcess" presStyleCnt="0">
        <dgm:presLayoutVars>
          <dgm:dir/>
          <dgm:resizeHandles val="exact"/>
        </dgm:presLayoutVars>
      </dgm:prSet>
      <dgm:spPr/>
    </dgm:pt>
    <dgm:pt modelId="{9BB06F00-6605-4D9A-87C2-2EB0A19BF609}" type="pres">
      <dgm:prSet presAssocID="{9D5BD4EA-7DFE-4022-AD0B-052ED2444BB6}" presName="arrow" presStyleLbl="bgShp" presStyleIdx="0" presStyleCnt="1" custLinFactNeighborX="-3995" custLinFactNeighborY="2881"/>
      <dgm:spPr/>
    </dgm:pt>
    <dgm:pt modelId="{84BA9989-3672-4DB0-B11C-959191455915}" type="pres">
      <dgm:prSet presAssocID="{9D5BD4EA-7DFE-4022-AD0B-052ED2444BB6}" presName="linearProcess" presStyleCnt="0"/>
      <dgm:spPr/>
    </dgm:pt>
    <dgm:pt modelId="{10CF5403-77FC-4DE1-81D9-2C326D5806D8}" type="pres">
      <dgm:prSet presAssocID="{3F172839-4F85-4AC4-BEBB-8C833D612421}" presName="textNode" presStyleLbl="node1" presStyleIdx="0" presStyleCnt="3" custScaleX="75652" custScaleY="67485" custLinFactX="-13506" custLinFactNeighborX="-100000" custLinFactNeighborY="-1001">
        <dgm:presLayoutVars>
          <dgm:bulletEnabled val="1"/>
        </dgm:presLayoutVars>
      </dgm:prSet>
      <dgm:spPr/>
    </dgm:pt>
    <dgm:pt modelId="{99968E55-12CC-4EAD-AFCE-422658964FD4}" type="pres">
      <dgm:prSet presAssocID="{2B2E256D-2A55-4140-A607-C6A4F0C6F502}" presName="sibTrans" presStyleCnt="0"/>
      <dgm:spPr/>
    </dgm:pt>
    <dgm:pt modelId="{E79AD003-0E50-4C36-B9C0-AEE6D11D9CE7}" type="pres">
      <dgm:prSet presAssocID="{B83407B1-AA23-4659-9B33-71372699235B}" presName="textNode" presStyleLbl="node1" presStyleIdx="1" presStyleCnt="3" custScaleX="75565" custScaleY="67044" custLinFactX="-10081" custLinFactNeighborX="-100000" custLinFactNeighborY="-276">
        <dgm:presLayoutVars>
          <dgm:bulletEnabled val="1"/>
        </dgm:presLayoutVars>
      </dgm:prSet>
      <dgm:spPr/>
    </dgm:pt>
    <dgm:pt modelId="{2DF1272E-C301-4C01-83FE-3DFE877C91E3}" type="pres">
      <dgm:prSet presAssocID="{4DD87625-ECD9-4CC3-8379-8CF4E2CA0310}" presName="sibTrans" presStyleCnt="0"/>
      <dgm:spPr/>
    </dgm:pt>
    <dgm:pt modelId="{2B2E291B-E69E-45BD-970C-94F5CDD25C77}" type="pres">
      <dgm:prSet presAssocID="{F9085274-077D-49DE-A346-A43E9616B601}" presName="textNode" presStyleLbl="node1" presStyleIdx="2" presStyleCnt="3" custScaleX="72890" custScaleY="68136" custLinFactX="-2930" custLinFactNeighborX="-100000" custLinFactNeighborY="639">
        <dgm:presLayoutVars>
          <dgm:bulletEnabled val="1"/>
        </dgm:presLayoutVars>
      </dgm:prSet>
      <dgm:spPr/>
    </dgm:pt>
  </dgm:ptLst>
  <dgm:cxnLst>
    <dgm:cxn modelId="{4BC50D28-C9FE-475E-92CC-B1839B70F048}" srcId="{9D5BD4EA-7DFE-4022-AD0B-052ED2444BB6}" destId="{F9085274-077D-49DE-A346-A43E9616B601}" srcOrd="2" destOrd="0" parTransId="{55C196F1-A83A-41A7-963F-33556510D990}" sibTransId="{09387C33-83DB-45DC-959B-509ABBB98F56}"/>
    <dgm:cxn modelId="{EF0C1135-6D81-4BB7-8156-18A4D4050122}" type="presOf" srcId="{9D5BD4EA-7DFE-4022-AD0B-052ED2444BB6}" destId="{8777748C-6E9E-4203-9C69-81B26360F739}" srcOrd="0" destOrd="0" presId="urn:microsoft.com/office/officeart/2005/8/layout/hProcess9#1"/>
    <dgm:cxn modelId="{CFA80C3B-B749-4CB1-91FF-50B1834458E9}" type="presOf" srcId="{3F172839-4F85-4AC4-BEBB-8C833D612421}" destId="{10CF5403-77FC-4DE1-81D9-2C326D5806D8}" srcOrd="0" destOrd="0" presId="urn:microsoft.com/office/officeart/2005/8/layout/hProcess9#1"/>
    <dgm:cxn modelId="{D215E047-57FB-423D-8943-C092F12975C6}" type="presOf" srcId="{B83407B1-AA23-4659-9B33-71372699235B}" destId="{E79AD003-0E50-4C36-B9C0-AEE6D11D9CE7}" srcOrd="0" destOrd="0" presId="urn:microsoft.com/office/officeart/2005/8/layout/hProcess9#1"/>
    <dgm:cxn modelId="{0F084AB5-7071-4504-A727-56249C7254CF}" srcId="{9D5BD4EA-7DFE-4022-AD0B-052ED2444BB6}" destId="{3F172839-4F85-4AC4-BEBB-8C833D612421}" srcOrd="0" destOrd="0" parTransId="{6ADF4678-4BE8-4F0D-9E0D-876EFCF92BCD}" sibTransId="{2B2E256D-2A55-4140-A607-C6A4F0C6F502}"/>
    <dgm:cxn modelId="{901776C3-8B65-4D66-BBB7-40A841B7934D}" srcId="{9D5BD4EA-7DFE-4022-AD0B-052ED2444BB6}" destId="{B83407B1-AA23-4659-9B33-71372699235B}" srcOrd="1" destOrd="0" parTransId="{AD4ED5F2-4C72-4F05-B2B2-6D82AABD5316}" sibTransId="{4DD87625-ECD9-4CC3-8379-8CF4E2CA0310}"/>
    <dgm:cxn modelId="{E9F57FF1-8156-4D77-B78C-E54F3AB0F455}" type="presOf" srcId="{F9085274-077D-49DE-A346-A43E9616B601}" destId="{2B2E291B-E69E-45BD-970C-94F5CDD25C77}" srcOrd="0" destOrd="0" presId="urn:microsoft.com/office/officeart/2005/8/layout/hProcess9#1"/>
    <dgm:cxn modelId="{1DF39CAC-B88B-42FF-AF2E-40777A082B89}" type="presParOf" srcId="{8777748C-6E9E-4203-9C69-81B26360F739}" destId="{9BB06F00-6605-4D9A-87C2-2EB0A19BF609}" srcOrd="0" destOrd="0" presId="urn:microsoft.com/office/officeart/2005/8/layout/hProcess9#1"/>
    <dgm:cxn modelId="{4A12EE73-C7E9-44F0-9AC9-3AD9BDBA3052}" type="presParOf" srcId="{8777748C-6E9E-4203-9C69-81B26360F739}" destId="{84BA9989-3672-4DB0-B11C-959191455915}" srcOrd="1" destOrd="0" presId="urn:microsoft.com/office/officeart/2005/8/layout/hProcess9#1"/>
    <dgm:cxn modelId="{2DD00268-CFD2-46EE-9A88-56804361045A}" type="presParOf" srcId="{84BA9989-3672-4DB0-B11C-959191455915}" destId="{10CF5403-77FC-4DE1-81D9-2C326D5806D8}" srcOrd="0" destOrd="0" presId="urn:microsoft.com/office/officeart/2005/8/layout/hProcess9#1"/>
    <dgm:cxn modelId="{59DD2952-1848-4985-9BB0-86A869ED94C8}" type="presParOf" srcId="{84BA9989-3672-4DB0-B11C-959191455915}" destId="{99968E55-12CC-4EAD-AFCE-422658964FD4}" srcOrd="1" destOrd="0" presId="urn:microsoft.com/office/officeart/2005/8/layout/hProcess9#1"/>
    <dgm:cxn modelId="{A5E6F166-9A4D-463B-BFF6-D34EC31C7190}" type="presParOf" srcId="{84BA9989-3672-4DB0-B11C-959191455915}" destId="{E79AD003-0E50-4C36-B9C0-AEE6D11D9CE7}" srcOrd="2" destOrd="0" presId="urn:microsoft.com/office/officeart/2005/8/layout/hProcess9#1"/>
    <dgm:cxn modelId="{EF2B8ADD-980B-41B8-B7E8-4C2385DABFA2}" type="presParOf" srcId="{84BA9989-3672-4DB0-B11C-959191455915}" destId="{2DF1272E-C301-4C01-83FE-3DFE877C91E3}" srcOrd="3" destOrd="0" presId="urn:microsoft.com/office/officeart/2005/8/layout/hProcess9#1"/>
    <dgm:cxn modelId="{8C652DD6-9150-4C77-A766-0B8515931035}" type="presParOf" srcId="{84BA9989-3672-4DB0-B11C-959191455915}" destId="{2B2E291B-E69E-45BD-970C-94F5CDD25C77}" srcOrd="4" destOrd="0" presId="urn:microsoft.com/office/officeart/2005/8/layout/hProcess9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06F00-6605-4D9A-87C2-2EB0A19BF609}">
      <dsp:nvSpPr>
        <dsp:cNvPr id="0" name=""/>
        <dsp:cNvSpPr/>
      </dsp:nvSpPr>
      <dsp:spPr>
        <a:xfrm>
          <a:off x="373754" y="0"/>
          <a:ext cx="7740554" cy="43389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F5403-77FC-4DE1-81D9-2C326D5806D8}">
      <dsp:nvSpPr>
        <dsp:cNvPr id="0" name=""/>
        <dsp:cNvSpPr/>
      </dsp:nvSpPr>
      <dsp:spPr bwMode="white">
        <a:xfrm>
          <a:off x="484281" y="1566475"/>
          <a:ext cx="2217485" cy="1171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/>
            <a:t>Shape of the data set, data type (whether the data needs to be transformed)</a:t>
          </a:r>
          <a:endParaRPr lang="zh-CN" sz="1600" b="0" kern="1200" dirty="0"/>
        </a:p>
      </dsp:txBody>
      <dsp:txXfrm>
        <a:off x="541457" y="1623651"/>
        <a:ext cx="2103133" cy="1056905"/>
      </dsp:txXfrm>
    </dsp:sp>
    <dsp:sp modelId="{E79AD003-0E50-4C36-B9C0-AEE6D11D9CE7}">
      <dsp:nvSpPr>
        <dsp:cNvPr id="0" name=""/>
        <dsp:cNvSpPr/>
      </dsp:nvSpPr>
      <dsp:spPr bwMode="white">
        <a:xfrm>
          <a:off x="2996474" y="1582885"/>
          <a:ext cx="2214935" cy="11636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/>
            <a:t>Repeat and missing data set (whether to delete)</a:t>
          </a:r>
          <a:endParaRPr lang="zh-CN" sz="1600" kern="1200" dirty="0"/>
        </a:p>
      </dsp:txBody>
      <dsp:txXfrm>
        <a:off x="3053276" y="1639687"/>
        <a:ext cx="2101331" cy="1049999"/>
      </dsp:txXfrm>
    </dsp:sp>
    <dsp:sp modelId="{2B2E291B-E69E-45BD-970C-94F5CDD25C77}">
      <dsp:nvSpPr>
        <dsp:cNvPr id="0" name=""/>
        <dsp:cNvSpPr/>
      </dsp:nvSpPr>
      <dsp:spPr bwMode="white">
        <a:xfrm>
          <a:off x="5615331" y="1589289"/>
          <a:ext cx="2136526" cy="11825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0" i="0" kern="1200" dirty="0"/>
            <a:t>Data set eigenvalues, and the number of eigenvalues</a:t>
          </a:r>
          <a:endParaRPr lang="zh-CN" sz="1600" kern="1200" dirty="0"/>
        </a:p>
      </dsp:txBody>
      <dsp:txXfrm>
        <a:off x="5673059" y="1647017"/>
        <a:ext cx="2021070" cy="1067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#1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758" y="1376850"/>
            <a:ext cx="5199300" cy="18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758" y="3244050"/>
            <a:ext cx="5199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16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4826" y="-7937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19797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6756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96123" y="4085017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84750" y="4138150"/>
            <a:ext cx="1004946" cy="253775"/>
            <a:chOff x="1435000" y="4229925"/>
            <a:chExt cx="1004946" cy="253775"/>
          </a:xfrm>
        </p:grpSpPr>
        <p:sp>
          <p:nvSpPr>
            <p:cNvPr id="16" name="Google Shape;16;p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5400000">
            <a:off x="4349614" y="4239884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91275"/>
            <a:ext cx="77175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713225" y="2923813"/>
            <a:ext cx="7717500" cy="4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1"/>
          <p:cNvSpPr/>
          <p:nvPr/>
        </p:nvSpPr>
        <p:spPr>
          <a:xfrm rot="10800000" flipH="1">
            <a:off x="-7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/>
          <p:nvPr/>
        </p:nvSpPr>
        <p:spPr>
          <a:xfrm rot="10800000" flipH="1">
            <a:off x="7291474" y="3"/>
            <a:ext cx="1875359" cy="11146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220601" y="3872082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7874575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1"/>
          <p:cNvGrpSpPr/>
          <p:nvPr/>
        </p:nvGrpSpPr>
        <p:grpSpPr>
          <a:xfrm>
            <a:off x="4069525" y="3947925"/>
            <a:ext cx="1004946" cy="253775"/>
            <a:chOff x="1435000" y="4229925"/>
            <a:chExt cx="1004946" cy="253775"/>
          </a:xfrm>
        </p:grpSpPr>
        <p:sp>
          <p:nvSpPr>
            <p:cNvPr id="166" name="Google Shape;166;p1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07902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rgbClr val="89C0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1" name="Google Shape;181;p1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0303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0350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907902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" name="Google Shape;18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0303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0303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4839589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7" name="Google Shape;187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620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5962051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4839589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90" name="Google Shape;190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620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59620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-702611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022175" y="4571528"/>
            <a:ext cx="1121816" cy="572028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5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942000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4941925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98" name="Google Shape;198;p14"/>
          <p:cNvGrpSpPr/>
          <p:nvPr/>
        </p:nvGrpSpPr>
        <p:grpSpPr>
          <a:xfrm>
            <a:off x="5059875" y="3719675"/>
            <a:ext cx="1004946" cy="253775"/>
            <a:chOff x="1435000" y="4229925"/>
            <a:chExt cx="1004946" cy="253775"/>
          </a:xfrm>
        </p:grpSpPr>
        <p:sp>
          <p:nvSpPr>
            <p:cNvPr id="199" name="Google Shape;199;p1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4"/>
          <p:cNvSpPr/>
          <p:nvPr/>
        </p:nvSpPr>
        <p:spPr>
          <a:xfrm rot="10800000" flipH="1">
            <a:off x="0" y="-7"/>
            <a:ext cx="1260607" cy="1260607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0" y="1566300"/>
            <a:ext cx="4163851" cy="276335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837675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 rot="5400000">
            <a:off x="7680983" y="1030007"/>
            <a:ext cx="1962209" cy="981194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4100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24100" y="3111875"/>
            <a:ext cx="31014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/>
          <p:nvPr/>
        </p:nvSpPr>
        <p:spPr>
          <a:xfrm rot="10800000" flipH="1">
            <a:off x="-8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7338950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4196550" y="1443350"/>
            <a:ext cx="5239500" cy="37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360400" y="57150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5360400" y="1241225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-57027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5987375" y="372640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1" y="1318200"/>
            <a:ext cx="4805596" cy="3823578"/>
          </a:xfrm>
          <a:custGeom>
            <a:avLst/>
            <a:gdLst/>
            <a:ahLst/>
            <a:cxnLst/>
            <a:rect l="l" t="t" r="r" b="b"/>
            <a:pathLst>
              <a:path w="8323" h="4245" extrusionOk="0">
                <a:moveTo>
                  <a:pt x="1" y="1"/>
                </a:moveTo>
                <a:lnTo>
                  <a:pt x="1" y="4244"/>
                </a:lnTo>
                <a:lnTo>
                  <a:pt x="8323" y="4244"/>
                </a:lnTo>
                <a:lnTo>
                  <a:pt x="8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7242925" y="3033325"/>
            <a:ext cx="1004946" cy="253775"/>
            <a:chOff x="1435000" y="4229925"/>
            <a:chExt cx="1004946" cy="253775"/>
          </a:xfrm>
        </p:grpSpPr>
        <p:sp>
          <p:nvSpPr>
            <p:cNvPr id="228" name="Google Shape;228;p1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8630975" y="3311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724100" y="557775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ubTitle" idx="1"/>
          </p:nvPr>
        </p:nvSpPr>
        <p:spPr>
          <a:xfrm>
            <a:off x="724100" y="1227500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4598600" y="1511575"/>
            <a:ext cx="4545300" cy="364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 rot="10800000" flipH="1">
            <a:off x="162267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-670825" y="331152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5320225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1"/>
          </p:nvPr>
        </p:nvSpPr>
        <p:spPr>
          <a:xfrm>
            <a:off x="5320225" y="3111875"/>
            <a:ext cx="31014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-98032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0" y="2442150"/>
            <a:ext cx="4442100" cy="26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flipH="1">
            <a:off x="5508300" y="0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5439475" y="1820625"/>
            <a:ext cx="1004946" cy="253775"/>
            <a:chOff x="1435000" y="4229925"/>
            <a:chExt cx="1004946" cy="253775"/>
          </a:xfrm>
        </p:grpSpPr>
        <p:sp>
          <p:nvSpPr>
            <p:cNvPr id="255" name="Google Shape;255;p1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/>
          <p:nvPr/>
        </p:nvSpPr>
        <p:spPr>
          <a:xfrm>
            <a:off x="0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6859600" y="4060838"/>
            <a:ext cx="1004946" cy="253775"/>
            <a:chOff x="1435000" y="4229925"/>
            <a:chExt cx="1004946" cy="253775"/>
          </a:xfrm>
        </p:grpSpPr>
        <p:sp>
          <p:nvSpPr>
            <p:cNvPr id="270" name="Google Shape;270;p1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9"/>
          <p:cNvSpPr/>
          <p:nvPr/>
        </p:nvSpPr>
        <p:spPr>
          <a:xfrm>
            <a:off x="8071950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469025" y="3986926"/>
            <a:ext cx="2312434" cy="11565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0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287" name="Google Shape;287;p2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-928075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0"/>
          <p:cNvSpPr/>
          <p:nvPr/>
        </p:nvSpPr>
        <p:spPr>
          <a:xfrm rot="-5400000">
            <a:off x="7505092" y="668947"/>
            <a:ext cx="2184988" cy="1092820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428950" y="2771788"/>
            <a:ext cx="42861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3091450" y="3332788"/>
            <a:ext cx="29610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2781990" y="1259393"/>
            <a:ext cx="3579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289625" y="419792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260121" y="3885202"/>
            <a:ext cx="131550" cy="730198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-383150" y="3822625"/>
            <a:ext cx="20205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>
            <a:spLocks noGrp="1"/>
          </p:cNvSpPr>
          <p:nvPr>
            <p:ph type="subTitle" idx="1"/>
          </p:nvPr>
        </p:nvSpPr>
        <p:spPr>
          <a:xfrm>
            <a:off x="70687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2"/>
          </p:nvPr>
        </p:nvSpPr>
        <p:spPr>
          <a:xfrm>
            <a:off x="3363600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subTitle" idx="3"/>
          </p:nvPr>
        </p:nvSpPr>
        <p:spPr>
          <a:xfrm>
            <a:off x="602032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4"/>
          </p:nvPr>
        </p:nvSpPr>
        <p:spPr>
          <a:xfrm>
            <a:off x="706875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subTitle" idx="5"/>
          </p:nvPr>
        </p:nvSpPr>
        <p:spPr>
          <a:xfrm>
            <a:off x="3363600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ubTitle" idx="6"/>
          </p:nvPr>
        </p:nvSpPr>
        <p:spPr>
          <a:xfrm>
            <a:off x="6020324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309" name="Google Shape;309;p21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7338950" y="571500"/>
            <a:ext cx="1004946" cy="253775"/>
            <a:chOff x="1435000" y="4229925"/>
            <a:chExt cx="1004946" cy="253775"/>
          </a:xfrm>
        </p:grpSpPr>
        <p:sp>
          <p:nvSpPr>
            <p:cNvPr id="311" name="Google Shape;311;p2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1"/>
          <p:cNvSpPr/>
          <p:nvPr/>
        </p:nvSpPr>
        <p:spPr>
          <a:xfrm>
            <a:off x="7550479" y="4371773"/>
            <a:ext cx="1593522" cy="771771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-171590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subTitle" idx="1"/>
          </p:nvPr>
        </p:nvSpPr>
        <p:spPr>
          <a:xfrm>
            <a:off x="605206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2"/>
          </p:nvPr>
        </p:nvSpPr>
        <p:spPr>
          <a:xfrm>
            <a:off x="605355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3"/>
          </p:nvPr>
        </p:nvSpPr>
        <p:spPr>
          <a:xfrm>
            <a:off x="605204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4"/>
          </p:nvPr>
        </p:nvSpPr>
        <p:spPr>
          <a:xfrm>
            <a:off x="605354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0" y="4570850"/>
            <a:ext cx="748383" cy="572696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2"/>
          <p:cNvSpPr/>
          <p:nvPr/>
        </p:nvSpPr>
        <p:spPr>
          <a:xfrm rot="-5400000" flipH="1">
            <a:off x="8021673" y="2407301"/>
            <a:ext cx="1496278" cy="7483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2"/>
          <p:cNvGrpSpPr/>
          <p:nvPr/>
        </p:nvGrpSpPr>
        <p:grpSpPr>
          <a:xfrm>
            <a:off x="7416675" y="557775"/>
            <a:ext cx="1004946" cy="253775"/>
            <a:chOff x="1435000" y="4229925"/>
            <a:chExt cx="1004946" cy="253775"/>
          </a:xfrm>
        </p:grpSpPr>
        <p:sp>
          <p:nvSpPr>
            <p:cNvPr id="334" name="Google Shape;334;p2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22"/>
          <p:cNvSpPr txBox="1">
            <a:spLocks noGrp="1"/>
          </p:cNvSpPr>
          <p:nvPr>
            <p:ph type="subTitle" idx="5"/>
          </p:nvPr>
        </p:nvSpPr>
        <p:spPr>
          <a:xfrm>
            <a:off x="213991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subTitle" idx="6"/>
          </p:nvPr>
        </p:nvSpPr>
        <p:spPr>
          <a:xfrm>
            <a:off x="214140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7"/>
          </p:nvPr>
        </p:nvSpPr>
        <p:spPr>
          <a:xfrm>
            <a:off x="213989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349" name="Google Shape;349;p22"/>
          <p:cNvSpPr txBox="1">
            <a:spLocks noGrp="1"/>
          </p:cNvSpPr>
          <p:nvPr>
            <p:ph type="subTitle" idx="8"/>
          </p:nvPr>
        </p:nvSpPr>
        <p:spPr>
          <a:xfrm>
            <a:off x="214139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917775" y="15302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865425" y="185455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1070175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1070175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35440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544000" y="200695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35440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3544000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60595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60595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6017825" y="322890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3" name="Google Shape;363;p23"/>
          <p:cNvSpPr txBox="1">
            <a:spLocks noGrp="1"/>
          </p:cNvSpPr>
          <p:nvPr>
            <p:ph type="subTitle" idx="1"/>
          </p:nvPr>
        </p:nvSpPr>
        <p:spPr>
          <a:xfrm>
            <a:off x="129861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subTitle" idx="2"/>
          </p:nvPr>
        </p:nvSpPr>
        <p:spPr>
          <a:xfrm>
            <a:off x="129861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subTitle" idx="3"/>
          </p:nvPr>
        </p:nvSpPr>
        <p:spPr>
          <a:xfrm>
            <a:off x="129861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subTitle" idx="4"/>
          </p:nvPr>
        </p:nvSpPr>
        <p:spPr>
          <a:xfrm>
            <a:off x="129861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subTitle" idx="5"/>
          </p:nvPr>
        </p:nvSpPr>
        <p:spPr>
          <a:xfrm>
            <a:off x="385093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23"/>
          <p:cNvSpPr txBox="1">
            <a:spLocks noGrp="1"/>
          </p:cNvSpPr>
          <p:nvPr>
            <p:ph type="subTitle" idx="6"/>
          </p:nvPr>
        </p:nvSpPr>
        <p:spPr>
          <a:xfrm>
            <a:off x="385093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3"/>
          <p:cNvSpPr txBox="1">
            <a:spLocks noGrp="1"/>
          </p:cNvSpPr>
          <p:nvPr>
            <p:ph type="subTitle" idx="7"/>
          </p:nvPr>
        </p:nvSpPr>
        <p:spPr>
          <a:xfrm>
            <a:off x="385093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23"/>
          <p:cNvSpPr txBox="1">
            <a:spLocks noGrp="1"/>
          </p:cNvSpPr>
          <p:nvPr>
            <p:ph type="subTitle" idx="8"/>
          </p:nvPr>
        </p:nvSpPr>
        <p:spPr>
          <a:xfrm>
            <a:off x="385093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3"/>
          <p:cNvSpPr txBox="1">
            <a:spLocks noGrp="1"/>
          </p:cNvSpPr>
          <p:nvPr>
            <p:ph type="subTitle" idx="9"/>
          </p:nvPr>
        </p:nvSpPr>
        <p:spPr>
          <a:xfrm>
            <a:off x="640325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ubTitle" idx="13"/>
          </p:nvPr>
        </p:nvSpPr>
        <p:spPr>
          <a:xfrm>
            <a:off x="640325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3"/>
          <p:cNvSpPr txBox="1">
            <a:spLocks noGrp="1"/>
          </p:cNvSpPr>
          <p:nvPr>
            <p:ph type="subTitle" idx="14"/>
          </p:nvPr>
        </p:nvSpPr>
        <p:spPr>
          <a:xfrm>
            <a:off x="640325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23"/>
          <p:cNvSpPr txBox="1">
            <a:spLocks noGrp="1"/>
          </p:cNvSpPr>
          <p:nvPr>
            <p:ph type="subTitle" idx="15"/>
          </p:nvPr>
        </p:nvSpPr>
        <p:spPr>
          <a:xfrm>
            <a:off x="640325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3"/>
          <p:cNvSpPr/>
          <p:nvPr/>
        </p:nvSpPr>
        <p:spPr>
          <a:xfrm rot="10800000">
            <a:off x="7518518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23"/>
          <p:cNvGrpSpPr/>
          <p:nvPr/>
        </p:nvGrpSpPr>
        <p:grpSpPr>
          <a:xfrm>
            <a:off x="713225" y="4458825"/>
            <a:ext cx="1004946" cy="253775"/>
            <a:chOff x="1435000" y="4229925"/>
            <a:chExt cx="1004946" cy="253775"/>
          </a:xfrm>
        </p:grpSpPr>
        <p:sp>
          <p:nvSpPr>
            <p:cNvPr id="377" name="Google Shape;377;p23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23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 panose="02000000000000000000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rgbClr val="DBB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" name="Google Shape;393;p2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394" name="Google Shape;394;p2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>
            <a:spLocks noGrp="1"/>
          </p:cNvSpPr>
          <p:nvPr>
            <p:ph type="title"/>
          </p:nvPr>
        </p:nvSpPr>
        <p:spPr>
          <a:xfrm>
            <a:off x="1934400" y="3650030"/>
            <a:ext cx="5254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subTitle" idx="1"/>
          </p:nvPr>
        </p:nvSpPr>
        <p:spPr>
          <a:xfrm>
            <a:off x="1798175" y="2333025"/>
            <a:ext cx="5547600" cy="13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8010325" y="3227750"/>
            <a:ext cx="1156502" cy="1915805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5"/>
          <p:cNvSpPr/>
          <p:nvPr/>
        </p:nvSpPr>
        <p:spPr>
          <a:xfrm rot="10800000" flipH="1">
            <a:off x="-10476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5"/>
          <p:cNvGrpSpPr/>
          <p:nvPr/>
        </p:nvGrpSpPr>
        <p:grpSpPr>
          <a:xfrm>
            <a:off x="7676425" y="4338750"/>
            <a:ext cx="1004946" cy="253775"/>
            <a:chOff x="1435000" y="4229925"/>
            <a:chExt cx="1004946" cy="253775"/>
          </a:xfrm>
        </p:grpSpPr>
        <p:sp>
          <p:nvSpPr>
            <p:cNvPr id="414" name="Google Shape;414;p2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5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5"/>
          <p:cNvSpPr/>
          <p:nvPr/>
        </p:nvSpPr>
        <p:spPr>
          <a:xfrm rot="10800000" flipH="1">
            <a:off x="7883601" y="1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 hasCustomPrompt="1"/>
          </p:nvPr>
        </p:nvSpPr>
        <p:spPr>
          <a:xfrm>
            <a:off x="2039700" y="983325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6"/>
          <p:cNvSpPr txBox="1">
            <a:spLocks noGrp="1"/>
          </p:cNvSpPr>
          <p:nvPr>
            <p:ph type="subTitle" idx="1"/>
          </p:nvPr>
        </p:nvSpPr>
        <p:spPr>
          <a:xfrm>
            <a:off x="2039750" y="14681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1" name="Google Shape;431;p26"/>
          <p:cNvSpPr txBox="1">
            <a:spLocks noGrp="1"/>
          </p:cNvSpPr>
          <p:nvPr>
            <p:ph type="title" idx="2" hasCustomPrompt="1"/>
          </p:nvPr>
        </p:nvSpPr>
        <p:spPr>
          <a:xfrm>
            <a:off x="2039750" y="21757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6"/>
          <p:cNvSpPr txBox="1">
            <a:spLocks noGrp="1"/>
          </p:cNvSpPr>
          <p:nvPr>
            <p:ph type="title" idx="3" hasCustomPrompt="1"/>
          </p:nvPr>
        </p:nvSpPr>
        <p:spPr>
          <a:xfrm>
            <a:off x="2039750" y="33681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4"/>
          </p:nvPr>
        </p:nvSpPr>
        <p:spPr>
          <a:xfrm>
            <a:off x="2039750" y="38529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4" name="Google Shape;434;p26"/>
          <p:cNvSpPr txBox="1">
            <a:spLocks noGrp="1"/>
          </p:cNvSpPr>
          <p:nvPr>
            <p:ph type="subTitle" idx="5"/>
          </p:nvPr>
        </p:nvSpPr>
        <p:spPr>
          <a:xfrm>
            <a:off x="2039750" y="265320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-775350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495252" y="3832837"/>
            <a:ext cx="2084998" cy="236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6815424" y="0"/>
            <a:ext cx="2328566" cy="116436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6"/>
          <p:cNvSpPr/>
          <p:nvPr/>
        </p:nvSpPr>
        <p:spPr>
          <a:xfrm rot="10800000" flipH="1">
            <a:off x="0" y="2"/>
            <a:ext cx="1875359" cy="13468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26"/>
          <p:cNvGrpSpPr/>
          <p:nvPr/>
        </p:nvGrpSpPr>
        <p:grpSpPr>
          <a:xfrm>
            <a:off x="1309650" y="709400"/>
            <a:ext cx="1004946" cy="253775"/>
            <a:chOff x="1435000" y="4229925"/>
            <a:chExt cx="1004946" cy="253775"/>
          </a:xfrm>
        </p:grpSpPr>
        <p:sp>
          <p:nvSpPr>
            <p:cNvPr id="440" name="Google Shape;440;p2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713225" y="1240800"/>
            <a:ext cx="4275300" cy="27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775726" y="3787751"/>
            <a:ext cx="1368280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7"/>
          <p:cNvGrpSpPr/>
          <p:nvPr/>
        </p:nvGrpSpPr>
        <p:grpSpPr>
          <a:xfrm>
            <a:off x="7212800" y="4226375"/>
            <a:ext cx="1004946" cy="253775"/>
            <a:chOff x="1435000" y="4229925"/>
            <a:chExt cx="1004946" cy="253775"/>
          </a:xfrm>
        </p:grpSpPr>
        <p:sp>
          <p:nvSpPr>
            <p:cNvPr id="456" name="Google Shape;456;p2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27"/>
          <p:cNvSpPr/>
          <p:nvPr/>
        </p:nvSpPr>
        <p:spPr>
          <a:xfrm rot="10800000">
            <a:off x="367453" y="3952000"/>
            <a:ext cx="2382788" cy="119149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8343900" y="571500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4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>
            <a:spLocks noGrp="1"/>
          </p:cNvSpPr>
          <p:nvPr>
            <p:ph type="subTitle" idx="1"/>
          </p:nvPr>
        </p:nvSpPr>
        <p:spPr>
          <a:xfrm>
            <a:off x="713225" y="1661513"/>
            <a:ext cx="3207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713225" y="849463"/>
            <a:ext cx="32079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2"/>
          </p:nvPr>
        </p:nvSpPr>
        <p:spPr>
          <a:xfrm>
            <a:off x="1098550" y="2238075"/>
            <a:ext cx="2437500" cy="1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28"/>
          <p:cNvSpPr txBox="1"/>
          <p:nvPr/>
        </p:nvSpPr>
        <p:spPr>
          <a:xfrm>
            <a:off x="3536050" y="4125475"/>
            <a:ext cx="493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0" y="-1"/>
            <a:ext cx="1739382" cy="58950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7869700" y="3787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>
            <a:off x="8490223" y="1255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 rot="10800000">
            <a:off x="943562" y="4353163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</a:p>
        </p:txBody>
      </p:sp>
      <p:sp>
        <p:nvSpPr>
          <p:cNvPr id="480" name="Google Shape;480;p28"/>
          <p:cNvSpPr/>
          <p:nvPr/>
        </p:nvSpPr>
        <p:spPr>
          <a:xfrm rot="10800000">
            <a:off x="-249599" y="329782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8"/>
          <p:cNvGrpSpPr/>
          <p:nvPr/>
        </p:nvGrpSpPr>
        <p:grpSpPr>
          <a:xfrm>
            <a:off x="713225" y="4300888"/>
            <a:ext cx="1004946" cy="253775"/>
            <a:chOff x="1435000" y="4229925"/>
            <a:chExt cx="1004946" cy="253775"/>
          </a:xfrm>
        </p:grpSpPr>
        <p:sp>
          <p:nvSpPr>
            <p:cNvPr id="482" name="Google Shape;482;p2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28"/>
          <p:cNvSpPr/>
          <p:nvPr/>
        </p:nvSpPr>
        <p:spPr>
          <a:xfrm>
            <a:off x="4553750" y="1246675"/>
            <a:ext cx="4613400" cy="19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/>
          <p:nvPr/>
        </p:nvSpPr>
        <p:spPr>
          <a:xfrm>
            <a:off x="0" y="4408075"/>
            <a:ext cx="1578644" cy="735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786970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8490223" y="38203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286712" y="-12156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</a:p>
        </p:txBody>
      </p:sp>
      <p:sp>
        <p:nvSpPr>
          <p:cNvPr id="500" name="Google Shape;500;p29"/>
          <p:cNvSpPr/>
          <p:nvPr/>
        </p:nvSpPr>
        <p:spPr>
          <a:xfrm rot="10800000">
            <a:off x="-249599" y="34697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29"/>
          <p:cNvGrpSpPr/>
          <p:nvPr/>
        </p:nvGrpSpPr>
        <p:grpSpPr>
          <a:xfrm>
            <a:off x="1125175" y="4276588"/>
            <a:ext cx="1004946" cy="253775"/>
            <a:chOff x="1435000" y="4229925"/>
            <a:chExt cx="1004946" cy="253775"/>
          </a:xfrm>
        </p:grpSpPr>
        <p:sp>
          <p:nvSpPr>
            <p:cNvPr id="502" name="Google Shape;502;p2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/>
          <p:nvPr/>
        </p:nvSpPr>
        <p:spPr>
          <a:xfrm rot="5400000">
            <a:off x="7963164" y="3780021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-72785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0"/>
          <p:cNvGrpSpPr/>
          <p:nvPr/>
        </p:nvGrpSpPr>
        <p:grpSpPr>
          <a:xfrm>
            <a:off x="7425775" y="4350213"/>
            <a:ext cx="1004946" cy="253775"/>
            <a:chOff x="1435000" y="4229925"/>
            <a:chExt cx="1004946" cy="253775"/>
          </a:xfrm>
        </p:grpSpPr>
        <p:sp>
          <p:nvSpPr>
            <p:cNvPr id="518" name="Google Shape;518;p3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0"/>
          <p:cNvSpPr/>
          <p:nvPr/>
        </p:nvSpPr>
        <p:spPr>
          <a:xfrm>
            <a:off x="7864826" y="-4841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8622575" y="192733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 panose="02000000000000000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rgbClr val="DBB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44" name="Google Shape;44;p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1246225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5193000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156525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5103300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0" y="3787750"/>
            <a:ext cx="1156522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1029250" y="571500"/>
            <a:ext cx="1609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015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722375" y="4338750"/>
            <a:ext cx="1004946" cy="253775"/>
            <a:chOff x="1435000" y="4229925"/>
            <a:chExt cx="1004946" cy="253775"/>
          </a:xfrm>
        </p:grpSpPr>
        <p:sp>
          <p:nvSpPr>
            <p:cNvPr id="67" name="Google Shape;67;p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-49320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5400000">
            <a:off x="7805270" y="3780245"/>
            <a:ext cx="1462101" cy="164751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6"/>
          <p:cNvGrpSpPr/>
          <p:nvPr/>
        </p:nvGrpSpPr>
        <p:grpSpPr>
          <a:xfrm>
            <a:off x="883975" y="4178275"/>
            <a:ext cx="1004946" cy="253775"/>
            <a:chOff x="1435000" y="4229925"/>
            <a:chExt cx="1004946" cy="253775"/>
          </a:xfrm>
        </p:grpSpPr>
        <p:sp>
          <p:nvSpPr>
            <p:cNvPr id="84" name="Google Shape;84;p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6"/>
          <p:cNvSpPr/>
          <p:nvPr/>
        </p:nvSpPr>
        <p:spPr>
          <a:xfrm>
            <a:off x="7912625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4873375" y="1590650"/>
            <a:ext cx="3182100" cy="8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4864388" y="2398925"/>
            <a:ext cx="31821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4325" y="745025"/>
            <a:ext cx="4111800" cy="43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7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103" name="Google Shape;103;p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77112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234600" y="2860625"/>
            <a:ext cx="6674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-9280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 rot="5400000">
            <a:off x="-646999" y="3616948"/>
            <a:ext cx="1706297" cy="193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421600" y="385552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8421600" y="14325"/>
            <a:ext cx="819600" cy="19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8"/>
          <p:cNvGrpSpPr/>
          <p:nvPr/>
        </p:nvGrpSpPr>
        <p:grpSpPr>
          <a:xfrm>
            <a:off x="7628150" y="795988"/>
            <a:ext cx="1004946" cy="253775"/>
            <a:chOff x="1435000" y="4229925"/>
            <a:chExt cx="1004946" cy="253775"/>
          </a:xfrm>
        </p:grpSpPr>
        <p:sp>
          <p:nvSpPr>
            <p:cNvPr id="123" name="Google Shape;123;p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212775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1212700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5397975" y="1159675"/>
            <a:ext cx="3746100" cy="398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7171528" y="0"/>
            <a:ext cx="1735399" cy="867601"/>
          </a:xfrm>
          <a:custGeom>
            <a:avLst/>
            <a:gdLst/>
            <a:ahLst/>
            <a:cxnLst/>
            <a:rect l="l" t="t" r="r" b="b"/>
            <a:pathLst>
              <a:path w="10045" h="5022" extrusionOk="0">
                <a:moveTo>
                  <a:pt x="1" y="0"/>
                </a:moveTo>
                <a:cubicBezTo>
                  <a:pt x="1" y="2773"/>
                  <a:pt x="2249" y="5022"/>
                  <a:pt x="5023" y="5022"/>
                </a:cubicBezTo>
                <a:cubicBezTo>
                  <a:pt x="7796" y="5022"/>
                  <a:pt x="10044" y="2773"/>
                  <a:pt x="100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1022250" y="613825"/>
            <a:ext cx="1004946" cy="253775"/>
            <a:chOff x="1435000" y="4229925"/>
            <a:chExt cx="1004946" cy="253775"/>
          </a:xfrm>
        </p:grpSpPr>
        <p:sp>
          <p:nvSpPr>
            <p:cNvPr id="141" name="Google Shape;141;p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9"/>
          <p:cNvSpPr/>
          <p:nvPr/>
        </p:nvSpPr>
        <p:spPr>
          <a:xfrm>
            <a:off x="0" y="4113120"/>
            <a:ext cx="1134654" cy="1030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774765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722375" y="902650"/>
            <a:ext cx="4091700" cy="30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ril Fatface"/>
              <a:buNone/>
              <a:defRPr sz="4000">
                <a:solidFill>
                  <a:schemeClr val="l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</a:lstStyle>
          <a:p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-13175" y="0"/>
            <a:ext cx="9144000" cy="5143500"/>
          </a:xfrm>
          <a:prstGeom prst="rect">
            <a:avLst/>
          </a:prstGeom>
          <a:gradFill>
            <a:gsLst>
              <a:gs pos="0">
                <a:srgbClr val="414042">
                  <a:alpha val="43921"/>
                </a:srgbClr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oRhyme ExtraBold" panose="00000900000000000000"/>
              <a:buNone/>
              <a:defRPr sz="2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●"/>
              <a:defRPr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0205" y="3647440"/>
            <a:ext cx="5588000" cy="1179830"/>
          </a:xfrm>
        </p:spPr>
        <p:txBody>
          <a:bodyPr/>
          <a:lstStyle/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Program Name: Masters of Science (Data Science)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Subject Name: Project 1 (MCST1043)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Student Name: Guo Yachao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Metric number: MCS241039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2"/>
          </p:nvPr>
        </p:nvSpPr>
        <p:spPr>
          <a:xfrm>
            <a:off x="87630" y="968375"/>
            <a:ext cx="5634355" cy="2382520"/>
          </a:xfrm>
        </p:spPr>
        <p:txBody>
          <a:bodyPr/>
          <a:lstStyle/>
          <a:p>
            <a:pPr algn="just"/>
            <a:r>
              <a:rPr lang="en-US" altLang="zh-CN" sz="3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Detection Of Network Anomalies In Smart Home Internet Of Things In Machine Learning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85" y="0"/>
            <a:ext cx="3422015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" y="99695"/>
            <a:ext cx="6796405" cy="560705"/>
          </a:xfrm>
        </p:spPr>
        <p:txBody>
          <a:bodyPr/>
          <a:lstStyle/>
          <a:p>
            <a:pPr algn="l"/>
            <a:br>
              <a:rPr lang="en-US" altLang="zh-CN" dirty="0"/>
            </a:br>
            <a:r>
              <a:rPr lang="en-US" altLang="zh-CN" dirty="0"/>
              <a:t>Initial Findings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920" y="741045"/>
            <a:ext cx="8782685" cy="4154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Introduction:</a:t>
            </a:r>
            <a:endParaRPr lang="en-US" altLang="zh-C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eaLnBrk="1" fontAlgn="auto" latinLnBrk="0" hangingPunct="1">
              <a:lnSpc>
                <a:spcPct val="80000"/>
              </a:lnSpc>
            </a:pPr>
            <a:endParaRPr lang="en-US" altLang="zh-C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eaLnBrk="1" fontAlgn="auto" latinLnBrk="0" hangingPunct="1">
              <a:lnSpc>
                <a:spcPct val="80000"/>
              </a:lnSpc>
            </a:pPr>
            <a:r>
              <a:rPr lang="en-US" altLang="zh-CN" sz="1600" dirty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Smart home connects various devices in the home through the Internet of things network to form an intelligent and automated home ecosystem.</a:t>
            </a:r>
            <a:endParaRPr lang="en-US" altLang="zh-CN" sz="160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 algn="l" eaLnBrk="1" fontAlgn="auto" latinLnBrk="0" hangingPunct="1">
              <a:lnSpc>
                <a:spcPct val="150000"/>
              </a:lnSpc>
            </a:pPr>
            <a:endParaRPr lang="en-US" altLang="zh-C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This chapter introduces the initial findings of abnormal traffic detection of Internet of Things</a:t>
            </a:r>
            <a:r>
              <a:rPr lang="zh-CN" altLang="en-US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（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IOT) devices. The findings include exploratory data analysis, initial findings.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675" y="59690"/>
            <a:ext cx="8935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ts val="3600"/>
              <a:buFont typeface="BioRhyme ExtraBold" panose="00000900000000000000"/>
            </a:pPr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Initial Findings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49530" y="1027430"/>
            <a:ext cx="8429625" cy="848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Step-by-step approach followed in this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latin typeface="Arial" panose="020B0604020202020204" pitchFamily="34" charset="0"/>
                <a:sym typeface="+mn-ea"/>
              </a:rPr>
              <a:t>chapter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896" y="1588476"/>
            <a:ext cx="7874635" cy="290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algn="l">
              <a:buSzTx/>
              <a:buNone/>
            </a:pP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1:  Exploratory Data Analysis</a:t>
            </a:r>
          </a:p>
          <a:p>
            <a:pPr marL="457200" lvl="1" algn="l">
              <a:buSzTx/>
              <a:buNone/>
            </a:pPr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2: Initial Findings</a:t>
            </a:r>
            <a:b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algn="l">
              <a:buSzTx/>
              <a:buNone/>
            </a:pPr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675" y="59690"/>
            <a:ext cx="8935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ts val="3600"/>
              <a:buFont typeface="BioRhyme ExtraBold" panose="00000900000000000000"/>
            </a:pPr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Initial Findings</a:t>
            </a:r>
          </a:p>
          <a:p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786799668"/>
              </p:ext>
            </p:extLst>
          </p:nvPr>
        </p:nvGraphicFramePr>
        <p:xfrm>
          <a:off x="-49530" y="744855"/>
          <a:ext cx="9106535" cy="4338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6995" y="694193"/>
            <a:ext cx="717400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latin typeface="Arial" panose="020B0604020202020204" pitchFamily="34" charset="0"/>
              </a:rPr>
              <a:t>Step 1: Exploratory Data Analysis(EDA):</a:t>
            </a:r>
          </a:p>
          <a:p>
            <a:pPr>
              <a:lnSpc>
                <a:spcPct val="80000"/>
              </a:lnSpc>
            </a:pP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Through EDA, we can better understand the data characteristics and provide a basis for subsequent preprocessing and modeling:</a:t>
            </a:r>
            <a:endParaRPr lang="zh-CN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6205" y="82550"/>
            <a:ext cx="8733790" cy="901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Initial Findings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059" y="944880"/>
            <a:ext cx="8355330" cy="3322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2: 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I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nitial Findings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zh-CN" sz="2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>
              <a:lnSpc>
                <a:spcPct val="80000"/>
              </a:lnSpc>
            </a:pP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Experimental Result </a:t>
            </a:r>
            <a:r>
              <a:rPr lang="zh-CN" altLang="en-US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：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Accuracy</a:t>
            </a:r>
            <a:r>
              <a:rPr lang="zh-CN" altLang="en-US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、 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Precision</a:t>
            </a:r>
            <a:r>
              <a:rPr lang="zh-CN" altLang="en-US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、 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Recall</a:t>
            </a:r>
            <a:r>
              <a:rPr lang="zh-CN" altLang="en-US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、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F1-Score (be used for analysis)</a:t>
            </a:r>
          </a:p>
          <a:p>
            <a:pPr marL="457200"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ROC Curve Comparison</a:t>
            </a:r>
            <a:r>
              <a:rPr lang="zh-CN" altLang="en-US" b="1" dirty="0"/>
              <a:t>（</a:t>
            </a:r>
            <a:r>
              <a:rPr lang="en-US" altLang="zh-CN" b="1" dirty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t</a:t>
            </a:r>
            <a:r>
              <a:rPr lang="en-US" altLang="zh-CN" dirty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he relationship between the true example rate and the false positive example rate of the model is shown to help us understand the performance of the model at different thresholds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Naive Bayes</a:t>
            </a:r>
            <a:r>
              <a:rPr lang="zh-CN" altLang="en-US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、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Logistic Regression</a:t>
            </a:r>
          </a:p>
          <a:p>
            <a:pPr marL="457200"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Confusion Matrix</a:t>
            </a:r>
            <a:r>
              <a:rPr lang="zh-CN" altLang="en-US" b="1" dirty="0"/>
              <a:t>（</a:t>
            </a:r>
            <a:r>
              <a:rPr lang="en-US" altLang="zh-CN" b="1" dirty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t</a:t>
            </a:r>
            <a:r>
              <a:rPr lang="en-US" altLang="zh-CN" dirty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he performance of the model in a binary classification task, that is, to evaluate the prediction accuracy of the model</a:t>
            </a:r>
            <a:r>
              <a:rPr lang="zh-CN" altLang="en-US" b="1" dirty="0"/>
              <a:t>）：</a:t>
            </a:r>
            <a:r>
              <a:rPr lang="en-US" altLang="zh-CN" b="1" dirty="0"/>
              <a:t> </a:t>
            </a:r>
            <a:r>
              <a:rPr lang="en-US" altLang="zh-CN" sz="1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Naive Bayes </a:t>
            </a:r>
          </a:p>
          <a:p>
            <a:pPr marL="457200" lvl="1"/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2">
                  <a:lumMod val="5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indent="0">
              <a:buNone/>
            </a:pPr>
            <a:endParaRPr lang="en-US" altLang="zh-CN" sz="16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2250" y="1851025"/>
            <a:ext cx="8063865" cy="3099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SzPts val="2800"/>
              <a:buFont typeface="BioRhyme ExtraBold" panose="00000900000000000000"/>
            </a:pPr>
            <a:r>
              <a:rPr lang="en-US" altLang="zh-CN" sz="4800" b="1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Thank You</a:t>
            </a:r>
            <a:endParaRPr lang="en-US" altLang="zh-CN" sz="4800" b="1">
              <a:solidFill>
                <a:schemeClr val="accent1"/>
              </a:solidFill>
              <a:latin typeface="BioRhyme ExtraBold" panose="00000900000000000000"/>
              <a:ea typeface="BioRhyme ExtraBold" panose="00000900000000000000"/>
              <a:cs typeface="BioRhyme ExtraBold" panose="00000900000000000000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80" y="0"/>
            <a:ext cx="3804920" cy="2019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rm Photographer Portfolio by Slidesgo">
  <a:themeElements>
    <a:clrScheme name="Simple Light">
      <a:dk1>
        <a:srgbClr val="DBBDA0"/>
      </a:dk1>
      <a:lt1>
        <a:srgbClr val="FFFAF7"/>
      </a:lt1>
      <a:dk2>
        <a:srgbClr val="D5E3D9"/>
      </a:dk2>
      <a:lt2>
        <a:srgbClr val="FFE8D5"/>
      </a:lt2>
      <a:accent1>
        <a:srgbClr val="8F745A"/>
      </a:accent1>
      <a:accent2>
        <a:srgbClr val="414042"/>
      </a:accent2>
      <a:accent3>
        <a:srgbClr val="F6DAC4"/>
      </a:accent3>
      <a:accent4>
        <a:srgbClr val="FFFAF7"/>
      </a:accent4>
      <a:accent5>
        <a:srgbClr val="89C099"/>
      </a:accent5>
      <a:accent6>
        <a:srgbClr val="8F745A"/>
      </a:accent6>
      <a:hlink>
        <a:srgbClr val="89C0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282</Words>
  <Application>Microsoft Office PowerPoint</Application>
  <PresentationFormat>全屏显示(16:9)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BioRhyme ExtraBold</vt:lpstr>
      <vt:lpstr>微软雅黑</vt:lpstr>
      <vt:lpstr>Merriweather</vt:lpstr>
      <vt:lpstr>Fredoka One</vt:lpstr>
      <vt:lpstr>Lato</vt:lpstr>
      <vt:lpstr>Arial</vt:lpstr>
      <vt:lpstr>Roboto Condensed Light</vt:lpstr>
      <vt:lpstr>Wingdings</vt:lpstr>
      <vt:lpstr>Abril Fatface</vt:lpstr>
      <vt:lpstr>Raleway Thin</vt:lpstr>
      <vt:lpstr>Roboto</vt:lpstr>
      <vt:lpstr>Raleway</vt:lpstr>
      <vt:lpstr>Source Sans Pro</vt:lpstr>
      <vt:lpstr>BioRhyme</vt:lpstr>
      <vt:lpstr>Farm Photographer Portfolio by Slidesgo</vt:lpstr>
      <vt:lpstr>Detection Of Network Anomalies In Smart Home Internet Of Things In Machine Learning</vt:lpstr>
      <vt:lpstr> Initial Findings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PHOTOGRAPHER PORTFOLIO</dc:title>
  <dc:creator/>
  <cp:lastModifiedBy>亚超 郭</cp:lastModifiedBy>
  <cp:revision>52</cp:revision>
  <dcterms:created xsi:type="dcterms:W3CDTF">2025-04-28T15:14:00Z</dcterms:created>
  <dcterms:modified xsi:type="dcterms:W3CDTF">2025-06-16T17:45:16Z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DA9EB601D3464C49A563BB3383E1ADBB_12</vt:lpwstr>
  </property>
  <property fmtid="{D5CDD505-2E9C-101B-9397-08002B2CF9AE}" pid="3" name="KSOProductBuildVer">
    <vt:lpwstr>2052-12.1.0.21541</vt:lpwstr>
  </property>
</Properties>
</file>