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1" r:id="rId2"/>
    <p:sldId id="330" r:id="rId3"/>
    <p:sldId id="256" r:id="rId4"/>
    <p:sldId id="270" r:id="rId5"/>
    <p:sldId id="269" r:id="rId6"/>
    <p:sldId id="259" r:id="rId7"/>
    <p:sldId id="331" r:id="rId8"/>
    <p:sldId id="261" r:id="rId9"/>
    <p:sldId id="268" r:id="rId10"/>
    <p:sldId id="273" r:id="rId11"/>
    <p:sldId id="325" r:id="rId12"/>
    <p:sldId id="326" r:id="rId13"/>
    <p:sldId id="327" r:id="rId14"/>
    <p:sldId id="328" r:id="rId15"/>
    <p:sldId id="329"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D35"/>
    <a:srgbClr val="918485"/>
    <a:srgbClr val="956251"/>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5345" autoAdjust="0"/>
  </p:normalViewPr>
  <p:slideViewPr>
    <p:cSldViewPr snapToGrid="0">
      <p:cViewPr varScale="1">
        <p:scale>
          <a:sx n="104" d="100"/>
          <a:sy n="104" d="100"/>
        </p:scale>
        <p:origin x="10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509BF-53EE-4D84-844F-BEC1430829BC}"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B6879-5321-45FF-A6AE-E6B1BB62CBAD}" type="slidenum">
              <a:rPr lang="en-US" smtClean="0"/>
              <a:t>‹#›</a:t>
            </a:fld>
            <a:endParaRPr lang="en-US"/>
          </a:p>
        </p:txBody>
      </p:sp>
    </p:spTree>
    <p:extLst>
      <p:ext uri="{BB962C8B-B14F-4D97-AF65-F5344CB8AC3E}">
        <p14:creationId xmlns:p14="http://schemas.microsoft.com/office/powerpoint/2010/main" val="338174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tiff"/><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77FC49-908E-7282-71D1-FF9B45CC794D}"/>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rot="16200000">
            <a:off x="1428041" y="-1428041"/>
            <a:ext cx="6880030" cy="9736110"/>
          </a:xfrm>
          <a:prstGeom prst="rect">
            <a:avLst/>
          </a:prstGeom>
        </p:spPr>
      </p:pic>
      <p:pic>
        <p:nvPicPr>
          <p:cNvPr id="11" name="Picture 10">
            <a:extLst>
              <a:ext uri="{FF2B5EF4-FFF2-40B4-BE49-F238E27FC236}">
                <a16:creationId xmlns:a16="http://schemas.microsoft.com/office/drawing/2014/main" id="{B9FB5ACA-D821-A539-94D6-EEC7337F3AF1}"/>
              </a:ext>
            </a:extLst>
          </p:cNvPr>
          <p:cNvPicPr>
            <a:picLocks noChangeAspect="1"/>
          </p:cNvPicPr>
          <p:nvPr userDrawn="1"/>
        </p:nvPicPr>
        <p:blipFill>
          <a:blip r:embed="rId3">
            <a:alphaModFix amt="99000"/>
          </a:blip>
          <a:stretch>
            <a:fillRect/>
          </a:stretch>
        </p:blipFill>
        <p:spPr>
          <a:xfrm rot="10800000" flipV="1">
            <a:off x="59093" y="0"/>
            <a:ext cx="12073813" cy="3109189"/>
          </a:xfrm>
          <a:prstGeom prst="rect">
            <a:avLst/>
          </a:prstGeom>
        </p:spPr>
      </p:pic>
      <p:sp>
        <p:nvSpPr>
          <p:cNvPr id="3" name="Rectangle 2">
            <a:extLst>
              <a:ext uri="{FF2B5EF4-FFF2-40B4-BE49-F238E27FC236}">
                <a16:creationId xmlns:a16="http://schemas.microsoft.com/office/drawing/2014/main" id="{6500D8EF-2DF1-88B7-4784-92F60D932A2D}"/>
              </a:ext>
            </a:extLst>
          </p:cNvPr>
          <p:cNvSpPr/>
          <p:nvPr userDrawn="1"/>
        </p:nvSpPr>
        <p:spPr>
          <a:xfrm rot="5400000">
            <a:off x="5953544" y="641578"/>
            <a:ext cx="28490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7418E44-B184-3318-E83E-1ED0427C4C32}"/>
              </a:ext>
            </a:extLst>
          </p:cNvPr>
          <p:cNvSpPr txBox="1"/>
          <p:nvPr userDrawn="1"/>
        </p:nvSpPr>
        <p:spPr>
          <a:xfrm>
            <a:off x="5479363" y="6595121"/>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spTree>
    <p:extLst>
      <p:ext uri="{BB962C8B-B14F-4D97-AF65-F5344CB8AC3E}">
        <p14:creationId xmlns:p14="http://schemas.microsoft.com/office/powerpoint/2010/main" val="295964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5A05E41-FECA-555C-4DA5-FBDABE88EAD3}"/>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13" name="Group 12">
            <a:extLst>
              <a:ext uri="{FF2B5EF4-FFF2-40B4-BE49-F238E27FC236}">
                <a16:creationId xmlns:a16="http://schemas.microsoft.com/office/drawing/2014/main" id="{6EFDB3D2-BABB-4614-ACBD-74206D54EFA7}"/>
              </a:ext>
            </a:extLst>
          </p:cNvPr>
          <p:cNvGrpSpPr/>
          <p:nvPr userDrawn="1"/>
        </p:nvGrpSpPr>
        <p:grpSpPr>
          <a:xfrm flipH="1">
            <a:off x="8896479" y="6438899"/>
            <a:ext cx="3295521" cy="419101"/>
            <a:chOff x="0" y="6438899"/>
            <a:chExt cx="4425450" cy="419100"/>
          </a:xfrm>
        </p:grpSpPr>
        <p:sp>
          <p:nvSpPr>
            <p:cNvPr id="14" name="Rectangle 13">
              <a:extLst>
                <a:ext uri="{FF2B5EF4-FFF2-40B4-BE49-F238E27FC236}">
                  <a16:creationId xmlns:a16="http://schemas.microsoft.com/office/drawing/2014/main" id="{B3C9DBE5-42FF-593C-82CE-C4B2774E3AD0}"/>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D8516993-C2D5-28D4-6E6E-D3A5B19FD20F}"/>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B218D0-0E4A-6601-1430-D75D1D89819B}"/>
              </a:ext>
            </a:extLst>
          </p:cNvPr>
          <p:cNvSpPr>
            <a:spLocks noGrp="1"/>
          </p:cNvSpPr>
          <p:nvPr>
            <p:ph type="title"/>
          </p:nvPr>
        </p:nvSpPr>
        <p:spPr>
          <a:xfrm>
            <a:off x="1364974" y="2766218"/>
            <a:ext cx="10515600" cy="1325563"/>
          </a:xfrm>
        </p:spPr>
        <p:txBody>
          <a:bodyPr/>
          <a:lstStyle>
            <a:lvl1pPr>
              <a:defRPr>
                <a:latin typeface="+mn-lt"/>
              </a:defRPr>
            </a:lvl1pPr>
          </a:lstStyle>
          <a:p>
            <a:r>
              <a:rPr lang="en-US" dirty="0"/>
              <a:t>Click to edit Master title style</a:t>
            </a:r>
          </a:p>
        </p:txBody>
      </p:sp>
      <p:sp>
        <p:nvSpPr>
          <p:cNvPr id="3" name="Date Placeholder 2">
            <a:extLst>
              <a:ext uri="{FF2B5EF4-FFF2-40B4-BE49-F238E27FC236}">
                <a16:creationId xmlns:a16="http://schemas.microsoft.com/office/drawing/2014/main" id="{65407DD1-72E8-53B4-A8B5-16105BC66947}"/>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4" name="Footer Placeholder 3">
            <a:extLst>
              <a:ext uri="{FF2B5EF4-FFF2-40B4-BE49-F238E27FC236}">
                <a16:creationId xmlns:a16="http://schemas.microsoft.com/office/drawing/2014/main" id="{F3621DE3-618B-CDA6-C30A-1DB7F4E9C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68125-E5E8-EEE2-D064-3848DBBA63B9}"/>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19F13517-FB38-BE9B-5A77-235BBF8CE8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6" name="Group 5">
            <a:extLst>
              <a:ext uri="{FF2B5EF4-FFF2-40B4-BE49-F238E27FC236}">
                <a16:creationId xmlns:a16="http://schemas.microsoft.com/office/drawing/2014/main" id="{715FA5D2-1257-770C-1E2F-2CCA5238FD2A}"/>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F29FA834-B150-3245-D347-588904243A5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EF11FA-4280-83FF-5E5F-70581310F2C4}"/>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61166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80EC996-29B5-35CD-CAA8-09FAAB535A3F}"/>
              </a:ext>
            </a:extLst>
          </p:cNvPr>
          <p:cNvPicPr>
            <a:picLocks noChangeAspect="1"/>
          </p:cNvPicPr>
          <p:nvPr userDrawn="1"/>
        </p:nvPicPr>
        <p:blipFill>
          <a:blip r:embed="rId2"/>
          <a:stretch>
            <a:fillRect/>
          </a:stretch>
        </p:blipFill>
        <p:spPr>
          <a:xfrm rot="10800000" flipV="1">
            <a:off x="4713261" y="1270"/>
            <a:ext cx="7112053" cy="1831461"/>
          </a:xfrm>
          <a:prstGeom prst="rect">
            <a:avLst/>
          </a:prstGeom>
        </p:spPr>
      </p:pic>
      <p:sp>
        <p:nvSpPr>
          <p:cNvPr id="10" name="Rectangle 9">
            <a:extLst>
              <a:ext uri="{FF2B5EF4-FFF2-40B4-BE49-F238E27FC236}">
                <a16:creationId xmlns:a16="http://schemas.microsoft.com/office/drawing/2014/main" id="{C4E085B5-6456-E991-6904-BB25D1005185}"/>
              </a:ext>
            </a:extLst>
          </p:cNvPr>
          <p:cNvSpPr/>
          <p:nvPr userDrawn="1"/>
        </p:nvSpPr>
        <p:spPr>
          <a:xfrm>
            <a:off x="-38099" y="0"/>
            <a:ext cx="4764088"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5AF6C-3A58-DD89-B778-7C9B4E4937D6}"/>
              </a:ext>
            </a:extLst>
          </p:cNvPr>
          <p:cNvSpPr>
            <a:spLocks noGrp="1"/>
          </p:cNvSpPr>
          <p:nvPr>
            <p:ph type="title"/>
          </p:nvPr>
        </p:nvSpPr>
        <p:spPr>
          <a:xfrm>
            <a:off x="839788" y="457200"/>
            <a:ext cx="3771969" cy="1600200"/>
          </a:xfrm>
        </p:spPr>
        <p:txBody>
          <a:bodyPr anchor="b">
            <a:normAutofit/>
          </a:bodyPr>
          <a:lstStyle>
            <a:lvl1pPr>
              <a:defRPr sz="28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C730643-5DEF-0301-05FB-43BFE7810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84E7D-D23B-8AA6-561F-6482F0A1224C}"/>
              </a:ext>
            </a:extLst>
          </p:cNvPr>
          <p:cNvSpPr>
            <a:spLocks noGrp="1"/>
          </p:cNvSpPr>
          <p:nvPr>
            <p:ph type="body" sz="half" idx="2"/>
          </p:nvPr>
        </p:nvSpPr>
        <p:spPr>
          <a:xfrm>
            <a:off x="839788" y="2057400"/>
            <a:ext cx="37719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060D1C3-135E-09A0-2E54-EFBC9A5D9940}"/>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6" name="Footer Placeholder 5">
            <a:extLst>
              <a:ext uri="{FF2B5EF4-FFF2-40B4-BE49-F238E27FC236}">
                <a16:creationId xmlns:a16="http://schemas.microsoft.com/office/drawing/2014/main" id="{B1E11F67-329D-954C-CD5C-1AA093EC2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EB87E-06D7-61E3-D9E0-49BF14B3E008}"/>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9" name="Picture 8">
            <a:extLst>
              <a:ext uri="{FF2B5EF4-FFF2-40B4-BE49-F238E27FC236}">
                <a16:creationId xmlns:a16="http://schemas.microsoft.com/office/drawing/2014/main" id="{0C8EA7C3-CAA4-9F46-F633-CAA69D61B6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DD1F696-3383-CCD0-5F6F-4B9E89375262}"/>
              </a:ext>
            </a:extLst>
          </p:cNvPr>
          <p:cNvSpPr/>
          <p:nvPr userDrawn="1"/>
        </p:nvSpPr>
        <p:spPr>
          <a:xfrm rot="5400000">
            <a:off x="1324286" y="3399184"/>
            <a:ext cx="6858000" cy="5963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7DF8517-697A-D659-D645-CCC025297F18}"/>
              </a:ext>
            </a:extLst>
          </p:cNvPr>
          <p:cNvGrpSpPr/>
          <p:nvPr userDrawn="1"/>
        </p:nvGrpSpPr>
        <p:grpSpPr>
          <a:xfrm>
            <a:off x="11930388" y="4900065"/>
            <a:ext cx="261612" cy="1456285"/>
            <a:chOff x="-7479" y="4982614"/>
            <a:chExt cx="261612" cy="1456285"/>
          </a:xfrm>
        </p:grpSpPr>
        <p:sp>
          <p:nvSpPr>
            <p:cNvPr id="12" name="Rectangle 11">
              <a:extLst>
                <a:ext uri="{FF2B5EF4-FFF2-40B4-BE49-F238E27FC236}">
                  <a16:creationId xmlns:a16="http://schemas.microsoft.com/office/drawing/2014/main" id="{028F6DD2-968A-9801-9B22-22DBD1C894E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835E16-0810-A050-7387-E04FC0CFD8C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412010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DE0F43-CB86-1C9B-53B1-54930B9BBDB8}"/>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6" name="Picture 5">
            <a:extLst>
              <a:ext uri="{FF2B5EF4-FFF2-40B4-BE49-F238E27FC236}">
                <a16:creationId xmlns:a16="http://schemas.microsoft.com/office/drawing/2014/main" id="{ABA7D5CF-8052-62A2-8652-9E5660A058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5" name="Group 4">
            <a:extLst>
              <a:ext uri="{FF2B5EF4-FFF2-40B4-BE49-F238E27FC236}">
                <a16:creationId xmlns:a16="http://schemas.microsoft.com/office/drawing/2014/main" id="{7CEA865B-9359-931D-9136-36413785F784}"/>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990C6828-16EB-91B9-7078-52ADFDC0F2F1}"/>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EA9D62-1A2E-5482-2A68-9FCEFEB913F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961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colo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6208AF-0FB5-0709-9E4A-86BB9C81B267}"/>
              </a:ext>
            </a:extLst>
          </p:cNvPr>
          <p:cNvSpPr/>
          <p:nvPr userDrawn="1"/>
        </p:nvSpPr>
        <p:spPr>
          <a:xfrm>
            <a:off x="-38100" y="0"/>
            <a:ext cx="12230100"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7D46B25-0C92-A630-DD9E-0DC228627926}"/>
              </a:ext>
            </a:extLst>
          </p:cNvPr>
          <p:cNvGrpSpPr/>
          <p:nvPr userDrawn="1"/>
        </p:nvGrpSpPr>
        <p:grpSpPr>
          <a:xfrm>
            <a:off x="7180119" y="6473574"/>
            <a:ext cx="5011881" cy="390911"/>
            <a:chOff x="7180118" y="6489891"/>
            <a:chExt cx="5011881" cy="390911"/>
          </a:xfrm>
        </p:grpSpPr>
        <p:sp>
          <p:nvSpPr>
            <p:cNvPr id="16" name="Rectangle 15">
              <a:extLst>
                <a:ext uri="{FF2B5EF4-FFF2-40B4-BE49-F238E27FC236}">
                  <a16:creationId xmlns:a16="http://schemas.microsoft.com/office/drawing/2014/main" id="{BA51D9DD-D54B-BD6E-1FC0-1E96064A7DD4}"/>
                </a:ext>
              </a:extLst>
            </p:cNvPr>
            <p:cNvSpPr/>
            <p:nvPr userDrawn="1"/>
          </p:nvSpPr>
          <p:spPr>
            <a:xfrm rot="10800000">
              <a:off x="7393415" y="6489891"/>
              <a:ext cx="4798584"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B12D63A4-B45F-D7EE-07AE-ED4F2AA9FBF6}"/>
                </a:ext>
              </a:extLst>
            </p:cNvPr>
            <p:cNvSpPr/>
            <p:nvPr userDrawn="1"/>
          </p:nvSpPr>
          <p:spPr>
            <a:xfrm rot="10800000" flipV="1">
              <a:off x="7180118" y="6489895"/>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E4DBBFF-D866-CE38-8CC8-48E42BA7EF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6220" y="283589"/>
            <a:ext cx="1470825" cy="497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DEECA337-96B6-AF15-88CE-5A1B9B8EBDB6}"/>
              </a:ext>
            </a:extLst>
          </p:cNvPr>
          <p:cNvGrpSpPr/>
          <p:nvPr userDrawn="1"/>
        </p:nvGrpSpPr>
        <p:grpSpPr>
          <a:xfrm>
            <a:off x="-58882" y="0"/>
            <a:ext cx="2130820" cy="390908"/>
            <a:chOff x="-58882" y="0"/>
            <a:chExt cx="2130820" cy="390908"/>
          </a:xfrm>
        </p:grpSpPr>
        <p:sp>
          <p:nvSpPr>
            <p:cNvPr id="13" name="Rectangle 12">
              <a:extLst>
                <a:ext uri="{FF2B5EF4-FFF2-40B4-BE49-F238E27FC236}">
                  <a16:creationId xmlns:a16="http://schemas.microsoft.com/office/drawing/2014/main" id="{755327DB-3941-6535-2638-26DDF5148B23}"/>
                </a:ext>
              </a:extLst>
            </p:cNvPr>
            <p:cNvSpPr/>
            <p:nvPr userDrawn="1"/>
          </p:nvSpPr>
          <p:spPr>
            <a:xfrm>
              <a:off x="-58882" y="1"/>
              <a:ext cx="1921715"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Triangle 13">
              <a:extLst>
                <a:ext uri="{FF2B5EF4-FFF2-40B4-BE49-F238E27FC236}">
                  <a16:creationId xmlns:a16="http://schemas.microsoft.com/office/drawing/2014/main" id="{751988F2-DBDB-53FA-2E8B-DE674D6D2B6A}"/>
                </a:ext>
              </a:extLst>
            </p:cNvPr>
            <p:cNvSpPr/>
            <p:nvPr userDrawn="1"/>
          </p:nvSpPr>
          <p:spPr>
            <a:xfrm flipV="1">
              <a:off x="1858639" y="0"/>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A5B451E3-7C30-F7E8-27F1-20A1711850CE}"/>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2AF9E3A6-8792-EBEF-E21F-6506CA347F7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D7814D-56F3-7C85-157F-E73DAB5F042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282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2" name="Rectangle 11">
            <a:extLst>
              <a:ext uri="{FF2B5EF4-FFF2-40B4-BE49-F238E27FC236}">
                <a16:creationId xmlns:a16="http://schemas.microsoft.com/office/drawing/2014/main" id="{812957FA-0954-130C-016A-4BAA3351102F}"/>
              </a:ext>
            </a:extLst>
          </p:cNvPr>
          <p:cNvSpPr/>
          <p:nvPr userDrawn="1"/>
        </p:nvSpPr>
        <p:spPr>
          <a:xfrm rot="5400000">
            <a:off x="6073139" y="761174"/>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B5F1816-5F6B-7928-15B1-1910931B275B}"/>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274335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3" name="Rectangle 12">
            <a:extLst>
              <a:ext uri="{FF2B5EF4-FFF2-40B4-BE49-F238E27FC236}">
                <a16:creationId xmlns:a16="http://schemas.microsoft.com/office/drawing/2014/main" id="{CAE4AFB9-D289-5BB8-FC6E-3A98AE611BFD}"/>
              </a:ext>
            </a:extLst>
          </p:cNvPr>
          <p:cNvSpPr/>
          <p:nvPr userDrawn="1"/>
        </p:nvSpPr>
        <p:spPr>
          <a:xfrm rot="5400000">
            <a:off x="6079906" y="-6086095"/>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559C5E7F-48AB-BACC-5157-81B702629420}"/>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178866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0C8336-6E97-19E8-88CA-FE902FF18424}"/>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4" name="Footer Placeholder 3">
            <a:extLst>
              <a:ext uri="{FF2B5EF4-FFF2-40B4-BE49-F238E27FC236}">
                <a16:creationId xmlns:a16="http://schemas.microsoft.com/office/drawing/2014/main" id="{940694A3-909C-4BC7-8684-CF6A8DF611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86F0-1709-92BF-CEC8-7DFA93F8091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C7993728-E209-C557-FA87-A687A2439D90}"/>
              </a:ext>
            </a:extLst>
          </p:cNvPr>
          <p:cNvGrpSpPr/>
          <p:nvPr userDrawn="1"/>
        </p:nvGrpSpPr>
        <p:grpSpPr>
          <a:xfrm>
            <a:off x="0" y="0"/>
            <a:ext cx="4323456" cy="7438348"/>
            <a:chOff x="0" y="0"/>
            <a:chExt cx="4323456" cy="7438348"/>
          </a:xfrm>
        </p:grpSpPr>
        <p:pic>
          <p:nvPicPr>
            <p:cNvPr id="12" name="Graphic 11">
              <a:extLst>
                <a:ext uri="{FF2B5EF4-FFF2-40B4-BE49-F238E27FC236}">
                  <a16:creationId xmlns:a16="http://schemas.microsoft.com/office/drawing/2014/main" id="{C291997A-C196-DCDE-0EA0-51D4FDEDA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18649" cy="4463581"/>
            </a:xfrm>
            <a:prstGeom prst="rect">
              <a:avLst/>
            </a:prstGeom>
          </p:spPr>
        </p:pic>
        <p:sp>
          <p:nvSpPr>
            <p:cNvPr id="2" name="Parallelogram 1">
              <a:extLst>
                <a:ext uri="{FF2B5EF4-FFF2-40B4-BE49-F238E27FC236}">
                  <a16:creationId xmlns:a16="http://schemas.microsoft.com/office/drawing/2014/main" id="{14354985-0AB8-E860-28D0-17AD10E6B863}"/>
                </a:ext>
              </a:extLst>
            </p:cNvPr>
            <p:cNvSpPr/>
            <p:nvPr userDrawn="1"/>
          </p:nvSpPr>
          <p:spPr>
            <a:xfrm rot="8446488">
              <a:off x="1155879" y="3069975"/>
              <a:ext cx="2214654" cy="3120244"/>
            </a:xfrm>
            <a:prstGeom prst="parallelogram">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9C95F9B9-2A5B-F93A-EA33-600D61519C46}"/>
                </a:ext>
              </a:extLst>
            </p:cNvPr>
            <p:cNvSpPr/>
            <p:nvPr userDrawn="1"/>
          </p:nvSpPr>
          <p:spPr>
            <a:xfrm rot="8446488">
              <a:off x="2539020" y="5497285"/>
              <a:ext cx="1784436" cy="1941063"/>
            </a:xfrm>
            <a:custGeom>
              <a:avLst/>
              <a:gdLst>
                <a:gd name="connsiteX0" fmla="*/ 0 w 2214654"/>
                <a:gd name="connsiteY0" fmla="*/ 3120244 h 3120244"/>
                <a:gd name="connsiteX1" fmla="*/ 553664 w 2214654"/>
                <a:gd name="connsiteY1" fmla="*/ 0 h 3120244"/>
                <a:gd name="connsiteX2" fmla="*/ 2214654 w 2214654"/>
                <a:gd name="connsiteY2" fmla="*/ 0 h 3120244"/>
                <a:gd name="connsiteX3" fmla="*/ 1660991 w 2214654"/>
                <a:gd name="connsiteY3" fmla="*/ 3120244 h 3120244"/>
                <a:gd name="connsiteX4" fmla="*/ 0 w 2214654"/>
                <a:gd name="connsiteY4" fmla="*/ 3120244 h 3120244"/>
                <a:gd name="connsiteX0" fmla="*/ 0 w 2214654"/>
                <a:gd name="connsiteY0" fmla="*/ 3120244 h 3120244"/>
                <a:gd name="connsiteX1" fmla="*/ 341522 w 2214654"/>
                <a:gd name="connsiteY1" fmla="*/ 1179181 h 3120244"/>
                <a:gd name="connsiteX2" fmla="*/ 2214654 w 2214654"/>
                <a:gd name="connsiteY2" fmla="*/ 0 h 3120244"/>
                <a:gd name="connsiteX3" fmla="*/ 1660991 w 2214654"/>
                <a:gd name="connsiteY3" fmla="*/ 3120244 h 3120244"/>
                <a:gd name="connsiteX4" fmla="*/ 0 w 2214654"/>
                <a:gd name="connsiteY4" fmla="*/ 3120244 h 3120244"/>
                <a:gd name="connsiteX0" fmla="*/ 0 w 1784436"/>
                <a:gd name="connsiteY0" fmla="*/ 1941063 h 1941063"/>
                <a:gd name="connsiteX1" fmla="*/ 341522 w 1784436"/>
                <a:gd name="connsiteY1" fmla="*/ 0 h 1941063"/>
                <a:gd name="connsiteX2" fmla="*/ 1784436 w 1784436"/>
                <a:gd name="connsiteY2" fmla="*/ 1205605 h 1941063"/>
                <a:gd name="connsiteX3" fmla="*/ 1660991 w 1784436"/>
                <a:gd name="connsiteY3" fmla="*/ 1941063 h 1941063"/>
                <a:gd name="connsiteX4" fmla="*/ 0 w 1784436"/>
                <a:gd name="connsiteY4" fmla="*/ 1941063 h 19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36" h="1941063">
                  <a:moveTo>
                    <a:pt x="0" y="1941063"/>
                  </a:moveTo>
                  <a:lnTo>
                    <a:pt x="341522" y="0"/>
                  </a:lnTo>
                  <a:lnTo>
                    <a:pt x="1784436" y="1205605"/>
                  </a:lnTo>
                  <a:lnTo>
                    <a:pt x="1660991" y="1941063"/>
                  </a:lnTo>
                  <a:lnTo>
                    <a:pt x="0" y="1941063"/>
                  </a:lnTo>
                  <a:close/>
                </a:path>
              </a:pathLst>
            </a:cu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phic 14">
            <a:extLst>
              <a:ext uri="{FF2B5EF4-FFF2-40B4-BE49-F238E27FC236}">
                <a16:creationId xmlns:a16="http://schemas.microsoft.com/office/drawing/2014/main" id="{0B5606AF-41C6-0137-32A8-807A0A5D0D4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2126331" y="-1062392"/>
            <a:ext cx="2405080" cy="3385097"/>
          </a:xfrm>
          <a:prstGeom prst="rect">
            <a:avLst/>
          </a:prstGeom>
        </p:spPr>
      </p:pic>
      <p:pic>
        <p:nvPicPr>
          <p:cNvPr id="13" name="Picture 12">
            <a:extLst>
              <a:ext uri="{FF2B5EF4-FFF2-40B4-BE49-F238E27FC236}">
                <a16:creationId xmlns:a16="http://schemas.microsoft.com/office/drawing/2014/main" id="{9AF4D5AD-886B-F49D-187E-EF188BA5C869}"/>
              </a:ext>
            </a:extLst>
          </p:cNvPr>
          <p:cNvPicPr>
            <a:picLocks noChangeAspect="1"/>
          </p:cNvPicPr>
          <p:nvPr userDrawn="1"/>
        </p:nvPicPr>
        <p:blipFill>
          <a:blip r:embed="rId6">
            <a:alphaModFix amt="99000"/>
          </a:blip>
          <a:stretch>
            <a:fillRect/>
          </a:stretch>
        </p:blipFill>
        <p:spPr>
          <a:xfrm rot="5400000" flipV="1">
            <a:off x="-2602281" y="2616106"/>
            <a:ext cx="7046892" cy="1814681"/>
          </a:xfrm>
          <a:prstGeom prst="rect">
            <a:avLst/>
          </a:prstGeom>
        </p:spPr>
      </p:pic>
      <p:pic>
        <p:nvPicPr>
          <p:cNvPr id="16" name="Graphic 15">
            <a:extLst>
              <a:ext uri="{FF2B5EF4-FFF2-40B4-BE49-F238E27FC236}">
                <a16:creationId xmlns:a16="http://schemas.microsoft.com/office/drawing/2014/main" id="{ADB128DF-CD31-0CEB-4D7C-71A65806236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10800000">
            <a:off x="283211" y="3743462"/>
            <a:ext cx="2080701" cy="2978013"/>
          </a:xfrm>
          <a:prstGeom prst="rect">
            <a:avLst/>
          </a:prstGeom>
        </p:spPr>
      </p:pic>
      <p:pic>
        <p:nvPicPr>
          <p:cNvPr id="25" name="Graphic 24">
            <a:extLst>
              <a:ext uri="{FF2B5EF4-FFF2-40B4-BE49-F238E27FC236}">
                <a16:creationId xmlns:a16="http://schemas.microsoft.com/office/drawing/2014/main" id="{3FF214BE-EBD1-4C75-B559-2A68D3A7182D}"/>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1830037" y="6046777"/>
            <a:ext cx="419100" cy="790575"/>
          </a:xfrm>
          <a:prstGeom prst="rect">
            <a:avLst/>
          </a:prstGeom>
        </p:spPr>
      </p:pic>
    </p:spTree>
    <p:extLst>
      <p:ext uri="{BB962C8B-B14F-4D97-AF65-F5344CB8AC3E}">
        <p14:creationId xmlns:p14="http://schemas.microsoft.com/office/powerpoint/2010/main" val="8642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22F56BC-829B-3BC8-96F9-8B26B69F0FD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6333" b="7973"/>
          <a:stretch/>
        </p:blipFill>
        <p:spPr>
          <a:xfrm>
            <a:off x="0" y="0"/>
            <a:ext cx="12192000" cy="6858000"/>
          </a:xfrm>
          <a:prstGeom prst="rect">
            <a:avLst/>
          </a:prstGeom>
        </p:spPr>
      </p:pic>
      <p:sp>
        <p:nvSpPr>
          <p:cNvPr id="34" name="Rectangle 33">
            <a:extLst>
              <a:ext uri="{FF2B5EF4-FFF2-40B4-BE49-F238E27FC236}">
                <a16:creationId xmlns:a16="http://schemas.microsoft.com/office/drawing/2014/main" id="{6D44EBC3-45F4-19C6-0AEB-16C907B4BCB5}"/>
              </a:ext>
            </a:extLst>
          </p:cNvPr>
          <p:cNvSpPr/>
          <p:nvPr userDrawn="1"/>
        </p:nvSpPr>
        <p:spPr>
          <a:xfrm>
            <a:off x="0" y="1"/>
            <a:ext cx="12192000" cy="6858000"/>
          </a:xfrm>
          <a:prstGeom prst="rect">
            <a:avLst/>
          </a:prstGeom>
          <a:gradFill flip="none" rotWithShape="1">
            <a:gsLst>
              <a:gs pos="12000">
                <a:srgbClr val="6C1D35">
                  <a:alpha val="68000"/>
                </a:srgbClr>
              </a:gs>
              <a:gs pos="77000">
                <a:schemeClr val="accent1">
                  <a:lumMod val="7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6528AE63-F58B-C295-2F24-0E7B07553C61}"/>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4" name="Footer Placeholder 3">
            <a:extLst>
              <a:ext uri="{FF2B5EF4-FFF2-40B4-BE49-F238E27FC236}">
                <a16:creationId xmlns:a16="http://schemas.microsoft.com/office/drawing/2014/main" id="{62D40798-1691-00D6-C3D9-64CC3EB82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A835F-2749-4B9F-A9CB-5E0BF4302B2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41" name="Graphic 40">
            <a:extLst>
              <a:ext uri="{FF2B5EF4-FFF2-40B4-BE49-F238E27FC236}">
                <a16:creationId xmlns:a16="http://schemas.microsoft.com/office/drawing/2014/main" id="{BBA782F0-1339-9AD7-88E8-E482862A0C7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7112000" y="-35081"/>
            <a:ext cx="4917440" cy="6921189"/>
          </a:xfrm>
          <a:prstGeom prst="rect">
            <a:avLst/>
          </a:prstGeom>
        </p:spPr>
      </p:pic>
      <p:pic>
        <p:nvPicPr>
          <p:cNvPr id="42" name="Graphic 41">
            <a:extLst>
              <a:ext uri="{FF2B5EF4-FFF2-40B4-BE49-F238E27FC236}">
                <a16:creationId xmlns:a16="http://schemas.microsoft.com/office/drawing/2014/main" id="{955F31CF-FB2A-3612-E2CA-58665EF22E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11268262" y="349094"/>
            <a:ext cx="2010036" cy="2829081"/>
          </a:xfrm>
          <a:prstGeom prst="rect">
            <a:avLst/>
          </a:prstGeom>
        </p:spPr>
      </p:pic>
    </p:spTree>
    <p:extLst>
      <p:ext uri="{BB962C8B-B14F-4D97-AF65-F5344CB8AC3E}">
        <p14:creationId xmlns:p14="http://schemas.microsoft.com/office/powerpoint/2010/main" val="118688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A0EB9F-5240-3366-0373-E8B7C3C2A4FE}"/>
              </a:ext>
            </a:extLst>
          </p:cNvPr>
          <p:cNvSpPr/>
          <p:nvPr userDrawn="1"/>
        </p:nvSpPr>
        <p:spPr>
          <a:xfrm>
            <a:off x="0" y="-2"/>
            <a:ext cx="12230100" cy="6858001"/>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AF7B2D7-FB34-55B3-113A-7F96DDA7A845}"/>
              </a:ext>
            </a:extLst>
          </p:cNvPr>
          <p:cNvPicPr>
            <a:picLocks noChangeAspect="1"/>
          </p:cNvPicPr>
          <p:nvPr userDrawn="1"/>
        </p:nvPicPr>
        <p:blipFill rotWithShape="1">
          <a:blip r:embed="rId2">
            <a:alphaModFix amt="32000"/>
            <a:extLst>
              <a:ext uri="{28A0092B-C50C-407E-A947-70E740481C1C}">
                <a14:useLocalDpi xmlns:a14="http://schemas.microsoft.com/office/drawing/2010/main" val="0"/>
              </a:ext>
            </a:extLst>
          </a:blip>
          <a:srcRect l="20647"/>
          <a:stretch/>
        </p:blipFill>
        <p:spPr>
          <a:xfrm rot="16200000">
            <a:off x="2686050" y="-2686050"/>
            <a:ext cx="6858000" cy="12230100"/>
          </a:xfrm>
          <a:prstGeom prst="rect">
            <a:avLst/>
          </a:prstGeom>
        </p:spPr>
      </p:pic>
      <p:sp>
        <p:nvSpPr>
          <p:cNvPr id="3" name="Date Placeholder 2">
            <a:extLst>
              <a:ext uri="{FF2B5EF4-FFF2-40B4-BE49-F238E27FC236}">
                <a16:creationId xmlns:a16="http://schemas.microsoft.com/office/drawing/2014/main" id="{837B2BBA-3015-27B9-D210-D15544F2C44D}"/>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4" name="Footer Placeholder 3">
            <a:extLst>
              <a:ext uri="{FF2B5EF4-FFF2-40B4-BE49-F238E27FC236}">
                <a16:creationId xmlns:a16="http://schemas.microsoft.com/office/drawing/2014/main" id="{02FAB71C-4835-3D07-2B7F-A7456A46C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E7A9C-9AFC-99CF-42E5-627A58693AE1}"/>
              </a:ext>
            </a:extLst>
          </p:cNvPr>
          <p:cNvSpPr>
            <a:spLocks noGrp="1"/>
          </p:cNvSpPr>
          <p:nvPr>
            <p:ph type="sldNum" sz="quarter" idx="12"/>
          </p:nvPr>
        </p:nvSpPr>
        <p:spPr/>
        <p:txBody>
          <a:bodyPr/>
          <a:lstStyle/>
          <a:p>
            <a:fld id="{B5912E74-8957-4046-8937-1199D0665174}" type="slidenum">
              <a:rPr lang="en-US" smtClean="0"/>
              <a:t>‹#›</a:t>
            </a:fld>
            <a:endParaRPr lang="en-US"/>
          </a:p>
        </p:txBody>
      </p:sp>
    </p:spTree>
    <p:extLst>
      <p:ext uri="{BB962C8B-B14F-4D97-AF65-F5344CB8AC3E}">
        <p14:creationId xmlns:p14="http://schemas.microsoft.com/office/powerpoint/2010/main" val="23956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CAB3E7-A192-D902-B47D-B2CC33AF3A1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29" name="Group 28">
            <a:extLst>
              <a:ext uri="{FF2B5EF4-FFF2-40B4-BE49-F238E27FC236}">
                <a16:creationId xmlns:a16="http://schemas.microsoft.com/office/drawing/2014/main" id="{9956ED8E-CF4D-D756-5FA9-5F3263853A9C}"/>
              </a:ext>
            </a:extLst>
          </p:cNvPr>
          <p:cNvGrpSpPr/>
          <p:nvPr userDrawn="1"/>
        </p:nvGrpSpPr>
        <p:grpSpPr>
          <a:xfrm>
            <a:off x="0" y="6438899"/>
            <a:ext cx="4425450" cy="419100"/>
            <a:chOff x="0" y="6438899"/>
            <a:chExt cx="4425450" cy="419100"/>
          </a:xfrm>
        </p:grpSpPr>
        <p:sp>
          <p:nvSpPr>
            <p:cNvPr id="27" name="Rectangle 26">
              <a:extLst>
                <a:ext uri="{FF2B5EF4-FFF2-40B4-BE49-F238E27FC236}">
                  <a16:creationId xmlns:a16="http://schemas.microsoft.com/office/drawing/2014/main" id="{4185CCF7-2507-F40E-2E71-04B5C07C7F09}"/>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91B4BFE-7090-CB15-ACE2-E76D3D5E6402}"/>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796ACF-1284-B0D3-20AC-1A411B0BC639}"/>
              </a:ext>
            </a:extLst>
          </p:cNvPr>
          <p:cNvSpPr>
            <a:spLocks noGrp="1"/>
          </p:cNvSpPr>
          <p:nvPr>
            <p:ph type="title"/>
          </p:nvPr>
        </p:nvSpPr>
        <p:spPr>
          <a:xfrm>
            <a:off x="831850" y="1047751"/>
            <a:ext cx="10515600" cy="1500187"/>
          </a:xfrm>
        </p:spPr>
        <p:txBody>
          <a:bodyPr anchor="t">
            <a:normAutofit/>
          </a:bodyPr>
          <a:lstStyle>
            <a:lvl1pPr>
              <a:defRPr sz="400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CAE66E6B-CFF2-F241-A3D1-4FD4DAC4FAC5}"/>
              </a:ext>
            </a:extLst>
          </p:cNvPr>
          <p:cNvSpPr>
            <a:spLocks noGrp="1"/>
          </p:cNvSpPr>
          <p:nvPr>
            <p:ph type="body" idx="1"/>
          </p:nvPr>
        </p:nvSpPr>
        <p:spPr>
          <a:xfrm>
            <a:off x="831850" y="2814638"/>
            <a:ext cx="10515600" cy="33575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916DBAF-8EC8-76B5-BD68-4EE498D12AED}"/>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5" name="Footer Placeholder 4">
            <a:extLst>
              <a:ext uri="{FF2B5EF4-FFF2-40B4-BE49-F238E27FC236}">
                <a16:creationId xmlns:a16="http://schemas.microsoft.com/office/drawing/2014/main" id="{14FC1A71-0977-DB43-6672-9DD2B43F0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1AA75-9A52-677C-BAAB-361020BE450C}"/>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1" name="Picture 10">
            <a:extLst>
              <a:ext uri="{FF2B5EF4-FFF2-40B4-BE49-F238E27FC236}">
                <a16:creationId xmlns:a16="http://schemas.microsoft.com/office/drawing/2014/main" id="{14CA6469-707B-4B2D-CE38-C2E80563F8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DB94ABDC-D409-D0CF-BFD9-E874B46B7EEF}"/>
              </a:ext>
            </a:extLst>
          </p:cNvPr>
          <p:cNvGrpSpPr/>
          <p:nvPr userDrawn="1"/>
        </p:nvGrpSpPr>
        <p:grpSpPr>
          <a:xfrm>
            <a:off x="0" y="0"/>
            <a:ext cx="2135014" cy="390908"/>
            <a:chOff x="0" y="0"/>
            <a:chExt cx="2135014" cy="390908"/>
          </a:xfrm>
        </p:grpSpPr>
        <p:sp>
          <p:nvSpPr>
            <p:cNvPr id="21" name="Rectangle 20">
              <a:extLst>
                <a:ext uri="{FF2B5EF4-FFF2-40B4-BE49-F238E27FC236}">
                  <a16:creationId xmlns:a16="http://schemas.microsoft.com/office/drawing/2014/main" id="{15CC8F0A-14AF-F65B-6D14-A51CBEFF1729}"/>
                </a:ext>
              </a:extLst>
            </p:cNvPr>
            <p:cNvSpPr/>
            <p:nvPr userDrawn="1"/>
          </p:nvSpPr>
          <p:spPr>
            <a:xfrm>
              <a:off x="0" y="1"/>
              <a:ext cx="1921715"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7D170A48-ED14-4722-ED48-412F8B7C44AA}"/>
                </a:ext>
              </a:extLst>
            </p:cNvPr>
            <p:cNvSpPr/>
            <p:nvPr userDrawn="1"/>
          </p:nvSpPr>
          <p:spPr>
            <a:xfrm flipV="1">
              <a:off x="1921715" y="0"/>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A4B6D801-7EDC-E981-F405-040472A43AB5}"/>
              </a:ext>
            </a:extLst>
          </p:cNvPr>
          <p:cNvGrpSpPr/>
          <p:nvPr userDrawn="1"/>
        </p:nvGrpSpPr>
        <p:grpSpPr>
          <a:xfrm>
            <a:off x="11930388" y="4900065"/>
            <a:ext cx="261612" cy="1456285"/>
            <a:chOff x="-7479" y="4982614"/>
            <a:chExt cx="261612" cy="1456285"/>
          </a:xfrm>
        </p:grpSpPr>
        <p:sp>
          <p:nvSpPr>
            <p:cNvPr id="32" name="Rectangle 31">
              <a:extLst>
                <a:ext uri="{FF2B5EF4-FFF2-40B4-BE49-F238E27FC236}">
                  <a16:creationId xmlns:a16="http://schemas.microsoft.com/office/drawing/2014/main" id="{790F7BDA-9A67-4500-FC96-D0DCA5669FC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6D3808A-7510-8E14-D035-56A7CA6C58A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8422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5FB79D-2789-2E82-ACD5-FA141CFFB85B}"/>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306C3F4-36B0-1561-8EFF-3B31A7774228}"/>
              </a:ext>
            </a:extLst>
          </p:cNvPr>
          <p:cNvSpPr>
            <a:spLocks noGrp="1"/>
          </p:cNvSpPr>
          <p:nvPr>
            <p:ph type="ctrTitle"/>
          </p:nvPr>
        </p:nvSpPr>
        <p:spPr>
          <a:xfrm>
            <a:off x="1524000" y="1122363"/>
            <a:ext cx="9144000" cy="1381125"/>
          </a:xfrm>
        </p:spPr>
        <p:txBody>
          <a:bodyPr anchor="t">
            <a:normAutofit/>
          </a:bodyPr>
          <a:lstStyle>
            <a:lvl1pPr algn="l">
              <a:defRPr sz="4000">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FDC4E23C-BC64-3E31-C7C9-1CCB71C593F3}"/>
              </a:ext>
            </a:extLst>
          </p:cNvPr>
          <p:cNvSpPr>
            <a:spLocks noGrp="1"/>
          </p:cNvSpPr>
          <p:nvPr>
            <p:ph type="subTitle" idx="1"/>
          </p:nvPr>
        </p:nvSpPr>
        <p:spPr>
          <a:xfrm>
            <a:off x="1524000" y="2601118"/>
            <a:ext cx="9144000" cy="346175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8BAAB4A-F681-D1CE-536F-A8600B878509}"/>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5" name="Footer Placeholder 4">
            <a:extLst>
              <a:ext uri="{FF2B5EF4-FFF2-40B4-BE49-F238E27FC236}">
                <a16:creationId xmlns:a16="http://schemas.microsoft.com/office/drawing/2014/main" id="{5872C815-2D69-C272-C63C-A195EBFE3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7A072-5E8E-BDBB-35CA-3A355E5D5FFB}"/>
              </a:ext>
            </a:extLst>
          </p:cNvPr>
          <p:cNvSpPr>
            <a:spLocks noGrp="1"/>
          </p:cNvSpPr>
          <p:nvPr>
            <p:ph type="sldNum" sz="quarter" idx="12"/>
          </p:nvPr>
        </p:nvSpPr>
        <p:spPr/>
        <p:txBody>
          <a:bodyPr/>
          <a:lstStyle>
            <a:lvl1pPr>
              <a:defRPr>
                <a:solidFill>
                  <a:srgbClr val="6C1D35"/>
                </a:solidFill>
              </a:defRPr>
            </a:lvl1pPr>
          </a:lstStyle>
          <a:p>
            <a:fld id="{B5912E74-8957-4046-8937-1199D0665174}" type="slidenum">
              <a:rPr lang="en-US" smtClean="0"/>
              <a:pPr/>
              <a:t>‹#›</a:t>
            </a:fld>
            <a:endParaRPr lang="en-US" dirty="0"/>
          </a:p>
        </p:txBody>
      </p:sp>
      <p:pic>
        <p:nvPicPr>
          <p:cNvPr id="7" name="Picture 6">
            <a:extLst>
              <a:ext uri="{FF2B5EF4-FFF2-40B4-BE49-F238E27FC236}">
                <a16:creationId xmlns:a16="http://schemas.microsoft.com/office/drawing/2014/main" id="{1AFB2FEB-1CDE-753F-3231-2131ED23FF1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60EA2A08-0768-E840-71C5-CB5BA198C844}"/>
              </a:ext>
            </a:extLst>
          </p:cNvPr>
          <p:cNvGrpSpPr/>
          <p:nvPr userDrawn="1"/>
        </p:nvGrpSpPr>
        <p:grpSpPr>
          <a:xfrm>
            <a:off x="0" y="336866"/>
            <a:ext cx="838200" cy="390908"/>
            <a:chOff x="0" y="585597"/>
            <a:chExt cx="838200" cy="390908"/>
          </a:xfrm>
        </p:grpSpPr>
        <p:sp>
          <p:nvSpPr>
            <p:cNvPr id="22" name="Rectangle 21">
              <a:extLst>
                <a:ext uri="{FF2B5EF4-FFF2-40B4-BE49-F238E27FC236}">
                  <a16:creationId xmlns:a16="http://schemas.microsoft.com/office/drawing/2014/main" id="{87FE56D3-CDFF-99C8-081E-21872711345C}"/>
                </a:ext>
              </a:extLst>
            </p:cNvPr>
            <p:cNvSpPr/>
            <p:nvPr userDrawn="1"/>
          </p:nvSpPr>
          <p:spPr>
            <a:xfrm>
              <a:off x="0" y="585598"/>
              <a:ext cx="624901"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5D81439-E4CF-3498-4773-82E6A34DB949}"/>
                </a:ext>
              </a:extLst>
            </p:cNvPr>
            <p:cNvSpPr/>
            <p:nvPr userDrawn="1"/>
          </p:nvSpPr>
          <p:spPr>
            <a:xfrm flipV="1">
              <a:off x="624901" y="585597"/>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F56CB3B-27D6-0844-017F-CFA08F52311B}"/>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845E31CA-977D-9659-5E4D-1E4EC75ABA7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4385F2-2245-0F8C-C446-564E2DE5084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06598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386308-8E2B-C701-D9C5-CFF5B6D9F8D4}"/>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Title 1">
            <a:extLst>
              <a:ext uri="{FF2B5EF4-FFF2-40B4-BE49-F238E27FC236}">
                <a16:creationId xmlns:a16="http://schemas.microsoft.com/office/drawing/2014/main" id="{048221F6-B30E-6574-4F98-77B2C4903734}"/>
              </a:ext>
            </a:extLst>
          </p:cNvPr>
          <p:cNvSpPr>
            <a:spLocks noGrp="1"/>
          </p:cNvSpPr>
          <p:nvPr>
            <p:ph type="title"/>
          </p:nvPr>
        </p:nvSpPr>
        <p:spPr/>
        <p:txBody>
          <a:bodyPr>
            <a:normAutofit/>
          </a:bodyPr>
          <a:lstStyle>
            <a:lvl1pPr algn="ct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DB6BEFF-E786-80CC-C462-EC9F1C9C357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B6CF37-673E-EFC4-46AD-C8B8CC64E1D0}"/>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5" name="Footer Placeholder 4">
            <a:extLst>
              <a:ext uri="{FF2B5EF4-FFF2-40B4-BE49-F238E27FC236}">
                <a16:creationId xmlns:a16="http://schemas.microsoft.com/office/drawing/2014/main" id="{9C3B8A85-2B88-6B89-6CF8-4D396AB7B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774E-879A-AA6A-5AEF-0FD775B9793F}"/>
              </a:ext>
            </a:extLst>
          </p:cNvPr>
          <p:cNvSpPr>
            <a:spLocks noGrp="1"/>
          </p:cNvSpPr>
          <p:nvPr>
            <p:ph type="sldNum" sz="quarter" idx="12"/>
          </p:nvPr>
        </p:nvSpPr>
        <p:spPr/>
        <p:txBody>
          <a:bodyPr/>
          <a:lstStyle/>
          <a:p>
            <a:fld id="{B5912E74-8957-4046-8937-1199D0665174}" type="slidenum">
              <a:rPr lang="en-US" smtClean="0"/>
              <a:t>‹#›</a:t>
            </a:fld>
            <a:endParaRPr lang="en-US"/>
          </a:p>
        </p:txBody>
      </p:sp>
      <p:sp>
        <p:nvSpPr>
          <p:cNvPr id="8" name="Rectangle 7">
            <a:extLst>
              <a:ext uri="{FF2B5EF4-FFF2-40B4-BE49-F238E27FC236}">
                <a16:creationId xmlns:a16="http://schemas.microsoft.com/office/drawing/2014/main" id="{68F9B18A-4C13-213C-5ECD-7D00902A82F8}"/>
              </a:ext>
            </a:extLst>
          </p:cNvPr>
          <p:cNvSpPr/>
          <p:nvPr userDrawn="1"/>
        </p:nvSpPr>
        <p:spPr>
          <a:xfrm>
            <a:off x="3894421" y="21431"/>
            <a:ext cx="4460168" cy="2565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8A0DAC0-1D7C-425C-A3EA-189775AB00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3A6FB34-FC21-998E-F2ED-B41CC15A4311}"/>
              </a:ext>
            </a:extLst>
          </p:cNvPr>
          <p:cNvSpPr/>
          <p:nvPr userDrawn="1"/>
        </p:nvSpPr>
        <p:spPr>
          <a:xfrm>
            <a:off x="-1" y="6808662"/>
            <a:ext cx="12249013" cy="10897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91E5DFC-83E6-86F2-21A3-C9353A831D94}"/>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00E6CDA0-D409-8B80-7C3D-EE78328F12C7}"/>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DCC3F2-36B2-C662-DECB-01503AFCAA9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84806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0D2230-4C54-C188-62C4-95CC76262BA7}"/>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11" name="Rectangle 10">
            <a:extLst>
              <a:ext uri="{FF2B5EF4-FFF2-40B4-BE49-F238E27FC236}">
                <a16:creationId xmlns:a16="http://schemas.microsoft.com/office/drawing/2014/main" id="{1466CAA0-852B-2260-4E79-4DCDC5D3C474}"/>
              </a:ext>
            </a:extLst>
          </p:cNvPr>
          <p:cNvSpPr/>
          <p:nvPr userDrawn="1"/>
        </p:nvSpPr>
        <p:spPr>
          <a:xfrm>
            <a:off x="-38100" y="1690688"/>
            <a:ext cx="12230100" cy="5167312"/>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09984-B07C-717A-A1FC-A0212B127BE0}"/>
              </a:ext>
            </a:extLst>
          </p:cNvPr>
          <p:cNvSpPr>
            <a:spLocks noGrp="1"/>
          </p:cNvSpPr>
          <p:nvPr>
            <p:ph type="title"/>
          </p:nvPr>
        </p:nvSpPr>
        <p:spPr/>
        <p:txBody>
          <a:bodyPr>
            <a:normAutofit/>
          </a:bodyPr>
          <a:lstStyle>
            <a:lvl1pP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D7D56CC2-F4AE-C871-25CA-0693B8E51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4C4D5-028B-CF4F-DB83-2E7DAE145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4ECB3-6230-1C4A-4271-8B1B329A9B88}"/>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6" name="Footer Placeholder 5">
            <a:extLst>
              <a:ext uri="{FF2B5EF4-FFF2-40B4-BE49-F238E27FC236}">
                <a16:creationId xmlns:a16="http://schemas.microsoft.com/office/drawing/2014/main" id="{A9D0EBE9-6EE3-30E5-37E9-966CEBBA4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42C9F-71DE-08A3-B2D8-60F040A88956}"/>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431BACEB-C3CA-5C73-C1CD-7E28828923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8" name="Group 7">
            <a:extLst>
              <a:ext uri="{FF2B5EF4-FFF2-40B4-BE49-F238E27FC236}">
                <a16:creationId xmlns:a16="http://schemas.microsoft.com/office/drawing/2014/main" id="{F32450C2-7E85-EAB2-8C8F-8B13B9657507}"/>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E593644A-0A35-6B8C-F216-AC1945DFC79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A806244-EF9A-642C-8573-A2BFA17DB33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65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169F28-4F60-04EA-2355-80F723258DB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7D3BD4A-F379-8CFF-EBD6-707DD0E70908}"/>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FD159623-7488-E134-22F1-5329048ED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D7D39-C4CD-9439-3408-FF0BFA1B1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50B8F-83C3-D985-5919-F1A3FDF4D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CF953-DD56-9B85-AB4B-B9C9F0FF0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25C81-2863-04F8-8182-D218BA273C24}"/>
              </a:ext>
            </a:extLst>
          </p:cNvPr>
          <p:cNvSpPr>
            <a:spLocks noGrp="1"/>
          </p:cNvSpPr>
          <p:nvPr>
            <p:ph type="dt" sz="half" idx="10"/>
          </p:nvPr>
        </p:nvSpPr>
        <p:spPr/>
        <p:txBody>
          <a:bodyPr/>
          <a:lstStyle/>
          <a:p>
            <a:fld id="{EF9959E7-45DE-4A2D-ACFD-0D8C8BBAB79F}" type="datetimeFigureOut">
              <a:rPr lang="en-US" smtClean="0"/>
              <a:t>6/29/2025</a:t>
            </a:fld>
            <a:endParaRPr lang="en-US"/>
          </a:p>
        </p:txBody>
      </p:sp>
      <p:sp>
        <p:nvSpPr>
          <p:cNvPr id="8" name="Footer Placeholder 7">
            <a:extLst>
              <a:ext uri="{FF2B5EF4-FFF2-40B4-BE49-F238E27FC236}">
                <a16:creationId xmlns:a16="http://schemas.microsoft.com/office/drawing/2014/main" id="{A3A521E1-8180-A360-8696-A84620A87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3D6C59-8054-7190-9FD8-FAA596348D42}"/>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2" name="Picture 11">
            <a:extLst>
              <a:ext uri="{FF2B5EF4-FFF2-40B4-BE49-F238E27FC236}">
                <a16:creationId xmlns:a16="http://schemas.microsoft.com/office/drawing/2014/main" id="{C023B567-24C2-C088-6F75-913992BE2D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5" name="Rectangle 14">
            <a:extLst>
              <a:ext uri="{FF2B5EF4-FFF2-40B4-BE49-F238E27FC236}">
                <a16:creationId xmlns:a16="http://schemas.microsoft.com/office/drawing/2014/main" id="{A32B20C0-22D4-422D-2940-7F540F191BF7}"/>
              </a:ext>
            </a:extLst>
          </p:cNvPr>
          <p:cNvSpPr/>
          <p:nvPr userDrawn="1"/>
        </p:nvSpPr>
        <p:spPr>
          <a:xfrm>
            <a:off x="6764" y="342265"/>
            <a:ext cx="10269639" cy="4571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870257A-EF80-EF1A-EE95-68EB9FBC2F71}"/>
              </a:ext>
            </a:extLst>
          </p:cNvPr>
          <p:cNvGrpSpPr/>
          <p:nvPr userDrawn="1"/>
        </p:nvGrpSpPr>
        <p:grpSpPr>
          <a:xfrm>
            <a:off x="11930388" y="4900065"/>
            <a:ext cx="261612" cy="1456285"/>
            <a:chOff x="-7479" y="4982614"/>
            <a:chExt cx="261612" cy="1456285"/>
          </a:xfrm>
        </p:grpSpPr>
        <p:sp>
          <p:nvSpPr>
            <p:cNvPr id="13" name="Rectangle 12">
              <a:extLst>
                <a:ext uri="{FF2B5EF4-FFF2-40B4-BE49-F238E27FC236}">
                  <a16:creationId xmlns:a16="http://schemas.microsoft.com/office/drawing/2014/main" id="{BAEA7E83-8757-44B8-B8ED-EFD855548FA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03E4A3-2F29-E99E-59AA-19FD2D71718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401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9975F-708A-F234-4722-AEB234342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87F26E-314A-B65E-03F9-0EADD49DA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C2CC6-2915-3AF9-A194-79610557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59E7-45DE-4A2D-ACFD-0D8C8BBAB79F}" type="datetimeFigureOut">
              <a:rPr lang="en-US" smtClean="0"/>
              <a:t>6/29/2025</a:t>
            </a:fld>
            <a:endParaRPr lang="en-US"/>
          </a:p>
        </p:txBody>
      </p:sp>
      <p:sp>
        <p:nvSpPr>
          <p:cNvPr id="5" name="Footer Placeholder 4">
            <a:extLst>
              <a:ext uri="{FF2B5EF4-FFF2-40B4-BE49-F238E27FC236}">
                <a16:creationId xmlns:a16="http://schemas.microsoft.com/office/drawing/2014/main" id="{4994C745-1356-0A9F-002D-66D467AF4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9A2B0-BC9C-678A-D6F9-6A0D62CA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12E74-8957-4046-8937-1199D0665174}" type="slidenum">
              <a:rPr lang="en-US" smtClean="0"/>
              <a:t>‹#›</a:t>
            </a:fld>
            <a:endParaRPr lang="en-US"/>
          </a:p>
        </p:txBody>
      </p:sp>
    </p:spTree>
    <p:extLst>
      <p:ext uri="{BB962C8B-B14F-4D97-AF65-F5344CB8AC3E}">
        <p14:creationId xmlns:p14="http://schemas.microsoft.com/office/powerpoint/2010/main" val="101555359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6" r:id="rId3"/>
    <p:sldLayoutId id="2147483662" r:id="rId4"/>
    <p:sldLayoutId id="2147483651" r:id="rId5"/>
    <p:sldLayoutId id="2147483649" r:id="rId6"/>
    <p:sldLayoutId id="2147483650" r:id="rId7"/>
    <p:sldLayoutId id="2147483652" r:id="rId8"/>
    <p:sldLayoutId id="2147483653" r:id="rId9"/>
    <p:sldLayoutId id="2147483654" r:id="rId10"/>
    <p:sldLayoutId id="2147483656" r:id="rId11"/>
    <p:sldLayoutId id="2147483655" r:id="rId12"/>
    <p:sldLayoutId id="2147483660" r:id="rId13"/>
    <p:sldLayoutId id="2147483657" r:id="rId14"/>
    <p:sldLayoutId id="2147483663" r:id="rId15"/>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hyperlink" Target="https://youtu.be/_uVhtz50-D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2B2362F-EF82-97D1-8085-902821FA1D5F}"/>
              </a:ext>
            </a:extLst>
          </p:cNvPr>
          <p:cNvSpPr txBox="1"/>
          <p:nvPr/>
        </p:nvSpPr>
        <p:spPr>
          <a:xfrm>
            <a:off x="1706782" y="4587399"/>
            <a:ext cx="6694833" cy="338554"/>
          </a:xfrm>
          <a:prstGeom prst="rect">
            <a:avLst/>
          </a:prstGeom>
          <a:noFill/>
        </p:spPr>
        <p:txBody>
          <a:bodyPr wrap="square" rtlCol="0">
            <a:spAutoFit/>
          </a:bodyPr>
          <a:lstStyle/>
          <a:p>
            <a:r>
              <a:rPr lang="en-US" sz="1600" b="1" dirty="0">
                <a:solidFill>
                  <a:schemeClr val="bg1"/>
                </a:solidFill>
              </a:rPr>
              <a:t>SENTIMENT ANALYSIS OF HAJJ-RELATED CONTENT ON X</a:t>
            </a:r>
            <a:endParaRPr lang="en-MY" sz="1600" b="1" dirty="0">
              <a:solidFill>
                <a:schemeClr val="bg1"/>
              </a:solidFill>
            </a:endParaRPr>
          </a:p>
        </p:txBody>
      </p:sp>
      <p:sp>
        <p:nvSpPr>
          <p:cNvPr id="9" name="TextBox 8">
            <a:extLst>
              <a:ext uri="{FF2B5EF4-FFF2-40B4-BE49-F238E27FC236}">
                <a16:creationId xmlns:a16="http://schemas.microsoft.com/office/drawing/2014/main" id="{E187E90E-A947-F2E4-F188-4C78E30FFB14}"/>
              </a:ext>
            </a:extLst>
          </p:cNvPr>
          <p:cNvSpPr txBox="1"/>
          <p:nvPr/>
        </p:nvSpPr>
        <p:spPr>
          <a:xfrm>
            <a:off x="1706783" y="4002624"/>
            <a:ext cx="5943600" cy="584775"/>
          </a:xfrm>
          <a:prstGeom prst="rect">
            <a:avLst/>
          </a:prstGeom>
          <a:noFill/>
        </p:spPr>
        <p:txBody>
          <a:bodyPr wrap="square" rtlCol="0">
            <a:spAutoFit/>
          </a:bodyPr>
          <a:lstStyle/>
          <a:p>
            <a:r>
              <a:rPr lang="en-MY" sz="3200" spc="300" dirty="0">
                <a:solidFill>
                  <a:schemeClr val="bg1"/>
                </a:solidFill>
              </a:rPr>
              <a:t>PRESENTATION SLIDE</a:t>
            </a:r>
            <a:r>
              <a:rPr lang="en-US" sz="3200" spc="300" dirty="0">
                <a:solidFill>
                  <a:schemeClr val="bg1"/>
                </a:solidFill>
              </a:rPr>
              <a:t>S</a:t>
            </a:r>
            <a:endParaRPr lang="en-MY" sz="3200" spc="300" dirty="0">
              <a:solidFill>
                <a:schemeClr val="bg1"/>
              </a:solidFill>
            </a:endParaRPr>
          </a:p>
        </p:txBody>
      </p:sp>
      <p:sp>
        <p:nvSpPr>
          <p:cNvPr id="10" name="TextBox 9">
            <a:extLst>
              <a:ext uri="{FF2B5EF4-FFF2-40B4-BE49-F238E27FC236}">
                <a16:creationId xmlns:a16="http://schemas.microsoft.com/office/drawing/2014/main" id="{F9A31FEC-C1AB-A4DF-DA31-FC4B7684A9DD}"/>
              </a:ext>
            </a:extLst>
          </p:cNvPr>
          <p:cNvSpPr txBox="1"/>
          <p:nvPr/>
        </p:nvSpPr>
        <p:spPr>
          <a:xfrm>
            <a:off x="1706783" y="2905656"/>
            <a:ext cx="7722367" cy="707886"/>
          </a:xfrm>
          <a:prstGeom prst="rect">
            <a:avLst/>
          </a:prstGeom>
          <a:noFill/>
        </p:spPr>
        <p:txBody>
          <a:bodyPr wrap="square" rtlCol="0">
            <a:spAutoFit/>
          </a:bodyPr>
          <a:lstStyle/>
          <a:p>
            <a:r>
              <a:rPr lang="en-US" sz="4000" b="1" kern="0" dirty="0">
                <a:solidFill>
                  <a:schemeClr val="bg1"/>
                </a:solidFill>
              </a:rPr>
              <a:t>UNIVERSITI TEKNOLOGI MALAYSIA</a:t>
            </a:r>
          </a:p>
        </p:txBody>
      </p:sp>
      <p:pic>
        <p:nvPicPr>
          <p:cNvPr id="11" name="Picture 10">
            <a:extLst>
              <a:ext uri="{FF2B5EF4-FFF2-40B4-BE49-F238E27FC236}">
                <a16:creationId xmlns:a16="http://schemas.microsoft.com/office/drawing/2014/main" id="{E1FBF1DA-5BFF-1707-4D4A-FFFB821B0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783" y="1639658"/>
            <a:ext cx="2139445" cy="723600"/>
          </a:xfrm>
          <a:prstGeom prst="rect">
            <a:avLst/>
          </a:prstGeom>
        </p:spPr>
      </p:pic>
      <p:grpSp>
        <p:nvGrpSpPr>
          <p:cNvPr id="19" name="Group 18">
            <a:extLst>
              <a:ext uri="{FF2B5EF4-FFF2-40B4-BE49-F238E27FC236}">
                <a16:creationId xmlns:a16="http://schemas.microsoft.com/office/drawing/2014/main" id="{8526A73A-E833-94D8-3B96-626DBBC27FC5}"/>
              </a:ext>
            </a:extLst>
          </p:cNvPr>
          <p:cNvGrpSpPr/>
          <p:nvPr/>
        </p:nvGrpSpPr>
        <p:grpSpPr>
          <a:xfrm>
            <a:off x="243682" y="3008152"/>
            <a:ext cx="838200" cy="841694"/>
            <a:chOff x="0" y="585597"/>
            <a:chExt cx="838200" cy="390908"/>
          </a:xfrm>
          <a:solidFill>
            <a:schemeClr val="bg1">
              <a:lumMod val="65000"/>
            </a:schemeClr>
          </a:solidFill>
        </p:grpSpPr>
        <p:sp>
          <p:nvSpPr>
            <p:cNvPr id="20" name="Rectangle 19">
              <a:extLst>
                <a:ext uri="{FF2B5EF4-FFF2-40B4-BE49-F238E27FC236}">
                  <a16:creationId xmlns:a16="http://schemas.microsoft.com/office/drawing/2014/main" id="{AF9D891E-647D-0389-6628-4EE6EB7D852C}"/>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Right Triangle 20">
              <a:extLst>
                <a:ext uri="{FF2B5EF4-FFF2-40B4-BE49-F238E27FC236}">
                  <a16:creationId xmlns:a16="http://schemas.microsoft.com/office/drawing/2014/main" id="{D91420ED-5903-A743-073E-ED4B56F92DD2}"/>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6" name="Group 15">
            <a:extLst>
              <a:ext uri="{FF2B5EF4-FFF2-40B4-BE49-F238E27FC236}">
                <a16:creationId xmlns:a16="http://schemas.microsoft.com/office/drawing/2014/main" id="{C20E858A-4845-23C9-B443-2E55F05FAEF2}"/>
              </a:ext>
            </a:extLst>
          </p:cNvPr>
          <p:cNvGrpSpPr/>
          <p:nvPr/>
        </p:nvGrpSpPr>
        <p:grpSpPr>
          <a:xfrm>
            <a:off x="0" y="3008153"/>
            <a:ext cx="838200" cy="841694"/>
            <a:chOff x="0" y="585597"/>
            <a:chExt cx="838200" cy="390908"/>
          </a:xfrm>
          <a:solidFill>
            <a:schemeClr val="bg1"/>
          </a:solidFill>
        </p:grpSpPr>
        <p:sp>
          <p:nvSpPr>
            <p:cNvPr id="17" name="Rectangle 16">
              <a:extLst>
                <a:ext uri="{FF2B5EF4-FFF2-40B4-BE49-F238E27FC236}">
                  <a16:creationId xmlns:a16="http://schemas.microsoft.com/office/drawing/2014/main" id="{BAE28CBC-C49B-EEF2-721E-8E91D122E2BA}"/>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Triangle 17">
              <a:extLst>
                <a:ext uri="{FF2B5EF4-FFF2-40B4-BE49-F238E27FC236}">
                  <a16:creationId xmlns:a16="http://schemas.microsoft.com/office/drawing/2014/main" id="{C51E1D26-9907-4A93-EEED-313B135BF054}"/>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pic>
        <p:nvPicPr>
          <p:cNvPr id="2" name="Picture 1">
            <a:extLst>
              <a:ext uri="{FF2B5EF4-FFF2-40B4-BE49-F238E27FC236}">
                <a16:creationId xmlns:a16="http://schemas.microsoft.com/office/drawing/2014/main" id="{A0B02FD5-EB1B-0B91-AD16-E933188FD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13" y="6383329"/>
            <a:ext cx="2525487" cy="190060"/>
          </a:xfrm>
          <a:prstGeom prst="rect">
            <a:avLst/>
          </a:prstGeom>
        </p:spPr>
      </p:pic>
      <p:cxnSp>
        <p:nvCxnSpPr>
          <p:cNvPr id="5" name="Straight Connector 4">
            <a:extLst>
              <a:ext uri="{FF2B5EF4-FFF2-40B4-BE49-F238E27FC236}">
                <a16:creationId xmlns:a16="http://schemas.microsoft.com/office/drawing/2014/main" id="{B811AF99-4926-2858-7547-4E76321CA805}"/>
              </a:ext>
            </a:extLst>
          </p:cNvPr>
          <p:cNvCxnSpPr>
            <a:cxnSpLocks/>
            <a:endCxn id="2" idx="1"/>
          </p:cNvCxnSpPr>
          <p:nvPr/>
        </p:nvCxnSpPr>
        <p:spPr>
          <a:xfrm>
            <a:off x="-46838" y="6448292"/>
            <a:ext cx="9713351" cy="30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C37E63-E78E-9B48-1543-BB9E840F43EE}"/>
              </a:ext>
            </a:extLst>
          </p:cNvPr>
          <p:cNvSpPr txBox="1"/>
          <p:nvPr/>
        </p:nvSpPr>
        <p:spPr>
          <a:xfrm>
            <a:off x="243682" y="5541460"/>
            <a:ext cx="4817205" cy="338554"/>
          </a:xfrm>
          <a:prstGeom prst="rect">
            <a:avLst/>
          </a:prstGeom>
          <a:noFill/>
        </p:spPr>
        <p:txBody>
          <a:bodyPr wrap="square" rtlCol="0">
            <a:spAutoFit/>
          </a:bodyPr>
          <a:lstStyle/>
          <a:p>
            <a:r>
              <a:rPr lang="en-US" sz="1600" dirty="0">
                <a:solidFill>
                  <a:schemeClr val="bg1"/>
                </a:solidFill>
              </a:rPr>
              <a:t>Prepared By: </a:t>
            </a:r>
            <a:r>
              <a:rPr lang="en-US" sz="1600" b="1" dirty="0">
                <a:solidFill>
                  <a:schemeClr val="bg1"/>
                </a:solidFill>
              </a:rPr>
              <a:t>Mohamed Tarek Torky</a:t>
            </a:r>
            <a:endParaRPr lang="en-MY" sz="1600" b="1" dirty="0">
              <a:solidFill>
                <a:schemeClr val="bg1"/>
              </a:solidFill>
            </a:endParaRPr>
          </a:p>
        </p:txBody>
      </p:sp>
      <p:sp>
        <p:nvSpPr>
          <p:cNvPr id="4" name="TextBox 3">
            <a:extLst>
              <a:ext uri="{FF2B5EF4-FFF2-40B4-BE49-F238E27FC236}">
                <a16:creationId xmlns:a16="http://schemas.microsoft.com/office/drawing/2014/main" id="{4D888888-CFE1-C9F5-4B0C-0216E0DDF9FA}"/>
              </a:ext>
            </a:extLst>
          </p:cNvPr>
          <p:cNvSpPr txBox="1"/>
          <p:nvPr/>
        </p:nvSpPr>
        <p:spPr>
          <a:xfrm>
            <a:off x="243682" y="5825599"/>
            <a:ext cx="4817205" cy="338554"/>
          </a:xfrm>
          <a:prstGeom prst="rect">
            <a:avLst/>
          </a:prstGeom>
          <a:noFill/>
        </p:spPr>
        <p:txBody>
          <a:bodyPr wrap="square" rtlCol="0">
            <a:spAutoFit/>
          </a:bodyPr>
          <a:lstStyle/>
          <a:p>
            <a:r>
              <a:rPr lang="en-US" sz="1600" dirty="0">
                <a:solidFill>
                  <a:schemeClr val="bg1"/>
                </a:solidFill>
              </a:rPr>
              <a:t>Matric: </a:t>
            </a:r>
            <a:r>
              <a:rPr lang="en-US" sz="1600" b="1" dirty="0">
                <a:solidFill>
                  <a:schemeClr val="bg1"/>
                </a:solidFill>
              </a:rPr>
              <a:t>MCS241037</a:t>
            </a:r>
            <a:endParaRPr lang="en-MY" sz="1600" b="1" dirty="0">
              <a:solidFill>
                <a:schemeClr val="bg1"/>
              </a:solidFill>
            </a:endParaRPr>
          </a:p>
        </p:txBody>
      </p:sp>
      <p:sp>
        <p:nvSpPr>
          <p:cNvPr id="6" name="TextBox 5">
            <a:extLst>
              <a:ext uri="{FF2B5EF4-FFF2-40B4-BE49-F238E27FC236}">
                <a16:creationId xmlns:a16="http://schemas.microsoft.com/office/drawing/2014/main" id="{7106CD68-823D-5385-04E4-14618BA5C5C3}"/>
              </a:ext>
            </a:extLst>
          </p:cNvPr>
          <p:cNvSpPr txBox="1"/>
          <p:nvPr/>
        </p:nvSpPr>
        <p:spPr>
          <a:xfrm>
            <a:off x="9085946" y="5949745"/>
            <a:ext cx="4817205" cy="338554"/>
          </a:xfrm>
          <a:prstGeom prst="rect">
            <a:avLst/>
          </a:prstGeom>
          <a:noFill/>
        </p:spPr>
        <p:txBody>
          <a:bodyPr wrap="square" rtlCol="0">
            <a:spAutoFit/>
          </a:bodyPr>
          <a:lstStyle/>
          <a:p>
            <a:pPr algn="ctr"/>
            <a:r>
              <a:rPr lang="en-US" sz="1600" b="1" dirty="0">
                <a:solidFill>
                  <a:schemeClr val="bg1"/>
                </a:solidFill>
              </a:rPr>
              <a:t>30 June 2025</a:t>
            </a:r>
            <a:endParaRPr lang="en-MY" sz="1600" b="1" dirty="0">
              <a:solidFill>
                <a:schemeClr val="bg1"/>
              </a:solidFill>
            </a:endParaRPr>
          </a:p>
        </p:txBody>
      </p:sp>
      <p:sp>
        <p:nvSpPr>
          <p:cNvPr id="7" name="TextBox 6">
            <a:extLst>
              <a:ext uri="{FF2B5EF4-FFF2-40B4-BE49-F238E27FC236}">
                <a16:creationId xmlns:a16="http://schemas.microsoft.com/office/drawing/2014/main" id="{759C250B-D1E8-151B-9B30-AF8145558660}"/>
              </a:ext>
            </a:extLst>
          </p:cNvPr>
          <p:cNvSpPr txBox="1"/>
          <p:nvPr/>
        </p:nvSpPr>
        <p:spPr>
          <a:xfrm>
            <a:off x="250973" y="6109735"/>
            <a:ext cx="4817205" cy="338554"/>
          </a:xfrm>
          <a:prstGeom prst="rect">
            <a:avLst/>
          </a:prstGeom>
          <a:noFill/>
        </p:spPr>
        <p:txBody>
          <a:bodyPr wrap="square" rtlCol="0">
            <a:spAutoFit/>
          </a:bodyPr>
          <a:lstStyle/>
          <a:p>
            <a:r>
              <a:rPr lang="en-US" sz="1600" dirty="0">
                <a:solidFill>
                  <a:schemeClr val="bg1"/>
                </a:solidFill>
              </a:rPr>
              <a:t>Presentation Link: </a:t>
            </a:r>
            <a:r>
              <a:rPr lang="en-US" sz="1600" b="1" dirty="0">
                <a:solidFill>
                  <a:schemeClr val="bg1"/>
                </a:solidFill>
                <a:hlinkClick r:id="rId4"/>
              </a:rPr>
              <a:t>https://youtu.be/_uVhtz50-Dk</a:t>
            </a:r>
            <a:endParaRPr lang="en-MY" sz="1600" b="1" dirty="0">
              <a:solidFill>
                <a:schemeClr val="bg1"/>
              </a:solidFill>
            </a:endParaRPr>
          </a:p>
        </p:txBody>
      </p:sp>
    </p:spTree>
    <p:extLst>
      <p:ext uri="{BB962C8B-B14F-4D97-AF65-F5344CB8AC3E}">
        <p14:creationId xmlns:p14="http://schemas.microsoft.com/office/powerpoint/2010/main" val="210354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BB2455D-AE75-EA38-5C56-F23CA53C44C4}"/>
              </a:ext>
            </a:extLst>
          </p:cNvPr>
          <p:cNvSpPr txBox="1"/>
          <p:nvPr/>
        </p:nvSpPr>
        <p:spPr>
          <a:xfrm>
            <a:off x="2020612" y="2405943"/>
            <a:ext cx="8043862" cy="2133918"/>
          </a:xfrm>
          <a:prstGeom prst="rect">
            <a:avLst/>
          </a:prstGeom>
          <a:noFill/>
        </p:spPr>
        <p:txBody>
          <a:bodyPr wrap="square" anchor="ctr">
            <a:spAutoFit/>
          </a:bodyPr>
          <a:lstStyle/>
          <a:p>
            <a:pPr algn="ctr">
              <a:spcBef>
                <a:spcPts val="800"/>
              </a:spcBef>
              <a:defRPr/>
            </a:pPr>
            <a:r>
              <a:rPr lang="en-US" b="1" dirty="0">
                <a:solidFill>
                  <a:schemeClr val="bg1"/>
                </a:solidFill>
                <a:latin typeface="+mj-lt"/>
                <a:cs typeface="Lato" panose="020F0502020204030203" pitchFamily="34" charset="0"/>
              </a:rPr>
              <a:t>Over 4,600 tweets were collected using </a:t>
            </a:r>
            <a:r>
              <a:rPr lang="en-US" b="1" dirty="0" err="1">
                <a:solidFill>
                  <a:schemeClr val="bg1"/>
                </a:solidFill>
                <a:latin typeface="+mj-lt"/>
                <a:cs typeface="Lato" panose="020F0502020204030203" pitchFamily="34" charset="0"/>
              </a:rPr>
              <a:t>Twint</a:t>
            </a:r>
            <a:r>
              <a:rPr lang="en-US" b="1" dirty="0">
                <a:solidFill>
                  <a:schemeClr val="bg1"/>
                </a:solidFill>
                <a:latin typeface="+mj-lt"/>
                <a:cs typeface="Lato" panose="020F0502020204030203" pitchFamily="34" charset="0"/>
              </a:rPr>
              <a:t> by filtering keywords like “#Hajj2025”, “Mecca”, and “pilgrimage”. Only tweets were included for compatibility with chosen tools.</a:t>
            </a:r>
          </a:p>
          <a:p>
            <a:pPr algn="ctr">
              <a:spcBef>
                <a:spcPts val="800"/>
              </a:spcBef>
              <a:defRPr/>
            </a:pPr>
            <a:r>
              <a:rPr lang="en-US" b="1" dirty="0">
                <a:solidFill>
                  <a:schemeClr val="bg1"/>
                </a:solidFill>
                <a:latin typeface="+mj-lt"/>
                <a:cs typeface="Lato" panose="020F0502020204030203" pitchFamily="34" charset="0"/>
              </a:rPr>
              <a:t>Preprocessing involved converting all text to lowercase, removing URLs and emojis, stripping out mentions and hashtags, and lemmatizing words to their base form. These steps ensured that the model would not be distracted by noise and could focus on meaningful patterns.</a:t>
            </a:r>
            <a:endParaRPr lang="ru-RU" b="1" dirty="0">
              <a:solidFill>
                <a:schemeClr val="bg1"/>
              </a:solidFill>
              <a:latin typeface="+mj-lt"/>
              <a:cs typeface="Lato" panose="020F0502020204030203" pitchFamily="34" charset="0"/>
            </a:endParaRPr>
          </a:p>
        </p:txBody>
      </p:sp>
      <p:sp>
        <p:nvSpPr>
          <p:cNvPr id="14" name="TextBox 13">
            <a:extLst>
              <a:ext uri="{FF2B5EF4-FFF2-40B4-BE49-F238E27FC236}">
                <a16:creationId xmlns:a16="http://schemas.microsoft.com/office/drawing/2014/main" id="{C43F20A1-47A2-D5E9-FB82-E28FCF3DF552}"/>
              </a:ext>
            </a:extLst>
          </p:cNvPr>
          <p:cNvSpPr txBox="1"/>
          <p:nvPr/>
        </p:nvSpPr>
        <p:spPr>
          <a:xfrm>
            <a:off x="991913" y="920036"/>
            <a:ext cx="9915524" cy="854080"/>
          </a:xfrm>
          <a:prstGeom prst="rect">
            <a:avLst/>
          </a:prstGeom>
          <a:noFill/>
        </p:spPr>
        <p:txBody>
          <a:bodyPr wrap="square" anchor="ctr">
            <a:spAutoFit/>
          </a:bodyPr>
          <a:lstStyle/>
          <a:p>
            <a:pPr algn="ctr">
              <a:lnSpc>
                <a:spcPct val="150000"/>
              </a:lnSpc>
              <a:spcBef>
                <a:spcPts val="800"/>
              </a:spcBef>
              <a:defRPr/>
            </a:pPr>
            <a:r>
              <a:rPr lang="en-MY" sz="3600" b="1" dirty="0">
                <a:solidFill>
                  <a:schemeClr val="bg1"/>
                </a:solidFill>
                <a:cs typeface="Lato" panose="020F0502020204030203" pitchFamily="34" charset="0"/>
              </a:rPr>
              <a:t>DATA COLLECTION &amp; PREPROCESSING</a:t>
            </a:r>
            <a:endParaRPr lang="ru-RU" sz="3600" b="1" dirty="0">
              <a:solidFill>
                <a:schemeClr val="bg1"/>
              </a:solidFill>
              <a:cs typeface="Lato" panose="020F0502020204030203" pitchFamily="34" charset="0"/>
            </a:endParaRPr>
          </a:p>
        </p:txBody>
      </p:sp>
      <p:pic>
        <p:nvPicPr>
          <p:cNvPr id="4" name="Picture 3">
            <a:extLst>
              <a:ext uri="{FF2B5EF4-FFF2-40B4-BE49-F238E27FC236}">
                <a16:creationId xmlns:a16="http://schemas.microsoft.com/office/drawing/2014/main" id="{F14A7D32-F2CA-B8B0-10CC-7CA4D5D5D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448" y="6560382"/>
            <a:ext cx="1943103" cy="146231"/>
          </a:xfrm>
          <a:prstGeom prst="rect">
            <a:avLst/>
          </a:prstGeom>
        </p:spPr>
      </p:pic>
    </p:spTree>
    <p:extLst>
      <p:ext uri="{BB962C8B-B14F-4D97-AF65-F5344CB8AC3E}">
        <p14:creationId xmlns:p14="http://schemas.microsoft.com/office/powerpoint/2010/main" val="6081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7E064-3443-71DD-7287-47A18C6EADA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459ADAF-321A-1215-BC44-2B018DBD7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3" name="TextBox 2">
            <a:extLst>
              <a:ext uri="{FF2B5EF4-FFF2-40B4-BE49-F238E27FC236}">
                <a16:creationId xmlns:a16="http://schemas.microsoft.com/office/drawing/2014/main" id="{97836FAE-53E4-47FE-5C64-668BDE2FC71E}"/>
              </a:ext>
            </a:extLst>
          </p:cNvPr>
          <p:cNvSpPr txBox="1"/>
          <p:nvPr/>
        </p:nvSpPr>
        <p:spPr>
          <a:xfrm>
            <a:off x="133350" y="518269"/>
            <a:ext cx="4337050" cy="830997"/>
          </a:xfrm>
          <a:prstGeom prst="rect">
            <a:avLst/>
          </a:prstGeom>
          <a:noFill/>
        </p:spPr>
        <p:txBody>
          <a:bodyPr wrap="square">
            <a:spAutoFit/>
          </a:bodyPr>
          <a:lstStyle/>
          <a:p>
            <a:pPr algn="ctr">
              <a:spcBef>
                <a:spcPts val="800"/>
              </a:spcBef>
              <a:defRPr/>
            </a:pPr>
            <a:r>
              <a:rPr lang="en-MY" sz="2400" b="1" dirty="0">
                <a:solidFill>
                  <a:schemeClr val="bg1"/>
                </a:solidFill>
                <a:cs typeface="Lato" panose="020F0502020204030203" pitchFamily="34" charset="0"/>
              </a:rPr>
              <a:t>EXPLORATORY DATA ANALYSIS (EDA)</a:t>
            </a:r>
            <a:endParaRPr lang="ru-RU" sz="2400" b="1" dirty="0">
              <a:solidFill>
                <a:schemeClr val="bg1"/>
              </a:solidFill>
              <a:cs typeface="Lato" panose="020F0502020204030203" pitchFamily="34" charset="0"/>
            </a:endParaRPr>
          </a:p>
        </p:txBody>
      </p:sp>
      <p:sp>
        <p:nvSpPr>
          <p:cNvPr id="5" name="TextBox 4">
            <a:extLst>
              <a:ext uri="{FF2B5EF4-FFF2-40B4-BE49-F238E27FC236}">
                <a16:creationId xmlns:a16="http://schemas.microsoft.com/office/drawing/2014/main" id="{51AE4FB7-A595-3C9B-5A18-8C30BF59F61D}"/>
              </a:ext>
            </a:extLst>
          </p:cNvPr>
          <p:cNvSpPr txBox="1"/>
          <p:nvPr/>
        </p:nvSpPr>
        <p:spPr>
          <a:xfrm>
            <a:off x="332587" y="1780447"/>
            <a:ext cx="4034202" cy="3795911"/>
          </a:xfrm>
          <a:prstGeom prst="rect">
            <a:avLst/>
          </a:prstGeom>
          <a:noFill/>
        </p:spPr>
        <p:txBody>
          <a:bodyPr wrap="square" anchor="ctr">
            <a:spAutoFit/>
          </a:bodyPr>
          <a:lstStyle/>
          <a:p>
            <a:pPr algn="just">
              <a:spcBef>
                <a:spcPts val="800"/>
              </a:spcBef>
              <a:defRPr/>
            </a:pPr>
            <a:r>
              <a:rPr lang="en-US" b="1" dirty="0">
                <a:solidFill>
                  <a:schemeClr val="bg1"/>
                </a:solidFill>
                <a:latin typeface="+mj-lt"/>
                <a:cs typeface="Lato" panose="020F0502020204030203" pitchFamily="34" charset="0"/>
              </a:rPr>
              <a:t>Analysis revealed that tweet volume peaks during major Hajj events like Arafat Day and Eid al-Adha. Sentiments spike positively after successful rituals, while negative tweets emerge during transport issues or health alerts.</a:t>
            </a:r>
          </a:p>
          <a:p>
            <a:pPr algn="just">
              <a:spcBef>
                <a:spcPts val="800"/>
              </a:spcBef>
              <a:defRPr/>
            </a:pPr>
            <a:r>
              <a:rPr lang="en-US" b="1" dirty="0">
                <a:solidFill>
                  <a:schemeClr val="bg1"/>
                </a:solidFill>
                <a:latin typeface="+mj-lt"/>
                <a:cs typeface="Lato" panose="020F0502020204030203" pitchFamily="34" charset="0"/>
              </a:rPr>
              <a:t>Geographical analysis shows most tweets coming from Mecca, Medina, and other parts of Saudi Arabia, with noticeable activity from Southeast Asia, South Asia, and Western countries. This demonstrates the global reach and engagement of Hajj conversations online.</a:t>
            </a:r>
            <a:endParaRPr lang="ru-RU" b="1" dirty="0">
              <a:solidFill>
                <a:schemeClr val="bg1"/>
              </a:solidFill>
              <a:latin typeface="+mj-lt"/>
              <a:cs typeface="Lato" panose="020F0502020204030203" pitchFamily="34" charset="0"/>
            </a:endParaRPr>
          </a:p>
        </p:txBody>
      </p:sp>
      <p:pic>
        <p:nvPicPr>
          <p:cNvPr id="7" name="Picture 6">
            <a:extLst>
              <a:ext uri="{FF2B5EF4-FFF2-40B4-BE49-F238E27FC236}">
                <a16:creationId xmlns:a16="http://schemas.microsoft.com/office/drawing/2014/main" id="{91874B67-DAAE-5846-35B0-EFECE7E56E9A}"/>
              </a:ext>
            </a:extLst>
          </p:cNvPr>
          <p:cNvPicPr>
            <a:picLocks noChangeAspect="1"/>
          </p:cNvPicPr>
          <p:nvPr/>
        </p:nvPicPr>
        <p:blipFill>
          <a:blip r:embed="rId3"/>
          <a:stretch>
            <a:fillRect/>
          </a:stretch>
        </p:blipFill>
        <p:spPr>
          <a:xfrm>
            <a:off x="5184324" y="518269"/>
            <a:ext cx="5006975" cy="3519395"/>
          </a:xfrm>
          <a:prstGeom prst="rect">
            <a:avLst/>
          </a:prstGeom>
        </p:spPr>
      </p:pic>
      <p:pic>
        <p:nvPicPr>
          <p:cNvPr id="11" name="Picture 10">
            <a:extLst>
              <a:ext uri="{FF2B5EF4-FFF2-40B4-BE49-F238E27FC236}">
                <a16:creationId xmlns:a16="http://schemas.microsoft.com/office/drawing/2014/main" id="{066456CA-645C-2FBE-0767-13A8C69E276C}"/>
              </a:ext>
            </a:extLst>
          </p:cNvPr>
          <p:cNvPicPr>
            <a:picLocks noChangeAspect="1"/>
          </p:cNvPicPr>
          <p:nvPr/>
        </p:nvPicPr>
        <p:blipFill>
          <a:blip r:embed="rId4"/>
          <a:stretch>
            <a:fillRect/>
          </a:stretch>
        </p:blipFill>
        <p:spPr>
          <a:xfrm>
            <a:off x="5184325" y="4004117"/>
            <a:ext cx="5006974" cy="2485347"/>
          </a:xfrm>
          <a:prstGeom prst="rect">
            <a:avLst/>
          </a:prstGeom>
        </p:spPr>
      </p:pic>
    </p:spTree>
    <p:extLst>
      <p:ext uri="{BB962C8B-B14F-4D97-AF65-F5344CB8AC3E}">
        <p14:creationId xmlns:p14="http://schemas.microsoft.com/office/powerpoint/2010/main" val="164206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3FBDA-34B2-2DB4-E853-7892C3126B8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2C4AE21-47BA-D8FB-6590-7A3AA64097A9}"/>
              </a:ext>
            </a:extLst>
          </p:cNvPr>
          <p:cNvSpPr txBox="1"/>
          <p:nvPr/>
        </p:nvSpPr>
        <p:spPr>
          <a:xfrm>
            <a:off x="1524000" y="2615593"/>
            <a:ext cx="9144000" cy="2354491"/>
          </a:xfrm>
          <a:prstGeom prst="rect">
            <a:avLst/>
          </a:prstGeom>
          <a:noFill/>
        </p:spPr>
        <p:txBody>
          <a:bodyPr wrap="square" lIns="0" rIns="0" rtlCol="0">
            <a:spAutoFit/>
          </a:bodyPr>
          <a:lstStyle/>
          <a:p>
            <a:pPr algn="ctr"/>
            <a:r>
              <a:rPr lang="en-US" sz="2100" dirty="0">
                <a:solidFill>
                  <a:schemeClr val="tx1">
                    <a:lumMod val="65000"/>
                    <a:lumOff val="35000"/>
                  </a:schemeClr>
                </a:solidFill>
              </a:rPr>
              <a:t>Two rule-based models—VADER and </a:t>
            </a:r>
            <a:r>
              <a:rPr lang="en-US" sz="2100" dirty="0" err="1">
                <a:solidFill>
                  <a:schemeClr val="tx1">
                    <a:lumMod val="65000"/>
                    <a:lumOff val="35000"/>
                  </a:schemeClr>
                </a:solidFill>
              </a:rPr>
              <a:t>TextBlob</a:t>
            </a:r>
            <a:r>
              <a:rPr lang="en-US" sz="2100" dirty="0">
                <a:solidFill>
                  <a:schemeClr val="tx1">
                    <a:lumMod val="65000"/>
                    <a:lumOff val="35000"/>
                  </a:schemeClr>
                </a:solidFill>
              </a:rPr>
              <a:t>—were applied to classify the tweets. These tools are fast, easy to use, and offer explainable outputs, making them suitable for this project’s scope.</a:t>
            </a:r>
          </a:p>
          <a:p>
            <a:pPr algn="ctr"/>
            <a:endParaRPr lang="en-US" sz="2100" dirty="0">
              <a:solidFill>
                <a:schemeClr val="tx1">
                  <a:lumMod val="65000"/>
                  <a:lumOff val="35000"/>
                </a:schemeClr>
              </a:solidFill>
            </a:endParaRPr>
          </a:p>
          <a:p>
            <a:pPr algn="ctr"/>
            <a:r>
              <a:rPr lang="en-US" sz="2100" dirty="0">
                <a:solidFill>
                  <a:schemeClr val="tx1">
                    <a:lumMod val="65000"/>
                    <a:lumOff val="35000"/>
                  </a:schemeClr>
                </a:solidFill>
              </a:rPr>
              <a:t>Each tweet was categorized into positive, negative, or neutral. Despite being lightweight models, they performed well in capturing general emotional tone, especially in tweets that used simple, expressive language.</a:t>
            </a:r>
          </a:p>
        </p:txBody>
      </p:sp>
      <p:sp>
        <p:nvSpPr>
          <p:cNvPr id="7" name="Title 1">
            <a:extLst>
              <a:ext uri="{FF2B5EF4-FFF2-40B4-BE49-F238E27FC236}">
                <a16:creationId xmlns:a16="http://schemas.microsoft.com/office/drawing/2014/main" id="{9797EB4C-8692-A53C-7457-F4B45FB23D12}"/>
              </a:ext>
            </a:extLst>
          </p:cNvPr>
          <p:cNvSpPr>
            <a:spLocks noGrp="1"/>
          </p:cNvSpPr>
          <p:nvPr>
            <p:ph type="ctrTitle"/>
          </p:nvPr>
        </p:nvSpPr>
        <p:spPr>
          <a:xfrm>
            <a:off x="1524000" y="1122363"/>
            <a:ext cx="9144000" cy="1381125"/>
          </a:xfrm>
        </p:spPr>
        <p:txBody>
          <a:bodyPr/>
          <a:lstStyle/>
          <a:p>
            <a:pPr algn="ctr"/>
            <a:r>
              <a:rPr lang="en-US" b="1" dirty="0">
                <a:solidFill>
                  <a:srgbClr val="6C1D35"/>
                </a:solidFill>
              </a:rPr>
              <a:t>SENTIMENT MODELING APPROACH</a:t>
            </a:r>
          </a:p>
        </p:txBody>
      </p:sp>
      <p:pic>
        <p:nvPicPr>
          <p:cNvPr id="2" name="Picture 1">
            <a:extLst>
              <a:ext uri="{FF2B5EF4-FFF2-40B4-BE49-F238E27FC236}">
                <a16:creationId xmlns:a16="http://schemas.microsoft.com/office/drawing/2014/main" id="{2ADC25A9-F062-B40E-8E54-573D0BC2C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Tree>
    <p:extLst>
      <p:ext uri="{BB962C8B-B14F-4D97-AF65-F5344CB8AC3E}">
        <p14:creationId xmlns:p14="http://schemas.microsoft.com/office/powerpoint/2010/main" val="179048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41DCC-83A6-94CC-528F-1E747C5CC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F33A5-1358-3C62-F071-51885BD1869B}"/>
              </a:ext>
            </a:extLst>
          </p:cNvPr>
          <p:cNvSpPr>
            <a:spLocks noGrp="1"/>
          </p:cNvSpPr>
          <p:nvPr>
            <p:ph type="title"/>
          </p:nvPr>
        </p:nvSpPr>
        <p:spPr/>
        <p:txBody>
          <a:bodyPr/>
          <a:lstStyle/>
          <a:p>
            <a:r>
              <a:rPr lang="en-US" b="1" dirty="0">
                <a:solidFill>
                  <a:schemeClr val="accent1"/>
                </a:solidFill>
              </a:rPr>
              <a:t>KEY FINDINGS &amp; INSIGHTS</a:t>
            </a:r>
          </a:p>
        </p:txBody>
      </p:sp>
      <p:sp>
        <p:nvSpPr>
          <p:cNvPr id="50" name="TextBox 49">
            <a:extLst>
              <a:ext uri="{FF2B5EF4-FFF2-40B4-BE49-F238E27FC236}">
                <a16:creationId xmlns:a16="http://schemas.microsoft.com/office/drawing/2014/main" id="{B193867B-C24B-FE3D-4C08-87E8A9E7FB96}"/>
              </a:ext>
            </a:extLst>
          </p:cNvPr>
          <p:cNvSpPr txBox="1"/>
          <p:nvPr/>
        </p:nvSpPr>
        <p:spPr>
          <a:xfrm>
            <a:off x="8421393" y="2480486"/>
            <a:ext cx="3361030" cy="3323987"/>
          </a:xfrm>
          <a:prstGeom prst="rect">
            <a:avLst/>
          </a:prstGeom>
          <a:noFill/>
        </p:spPr>
        <p:txBody>
          <a:bodyPr wrap="square" lIns="0" rIns="0" rtlCol="0">
            <a:spAutoFit/>
          </a:bodyPr>
          <a:lstStyle/>
          <a:p>
            <a:pPr algn="just"/>
            <a:r>
              <a:rPr lang="en-US" sz="1400" b="1" dirty="0">
                <a:ea typeface="Roboto Condensed Light" panose="02000000000000000000" pitchFamily="2" charset="0"/>
                <a:cs typeface="Roboto Condensed Light" panose="02000000000000000000" pitchFamily="2" charset="0"/>
              </a:rPr>
              <a:t>The sentiment distribution across the dataset was:</a:t>
            </a:r>
          </a:p>
          <a:p>
            <a:pPr algn="just"/>
            <a:endParaRPr lang="en-US" sz="1400" b="1" dirty="0">
              <a:solidFill>
                <a:srgbClr val="00B050"/>
              </a:solidFill>
              <a:ea typeface="Roboto Condensed Light" panose="02000000000000000000" pitchFamily="2" charset="0"/>
              <a:cs typeface="Roboto Condensed Light" panose="02000000000000000000" pitchFamily="2" charset="0"/>
            </a:endParaRPr>
          </a:p>
          <a:p>
            <a:pPr algn="just"/>
            <a:r>
              <a:rPr lang="en-US" sz="1400" b="1" dirty="0">
                <a:solidFill>
                  <a:srgbClr val="00B050"/>
                </a:solidFill>
                <a:ea typeface="Roboto Condensed Light" panose="02000000000000000000" pitchFamily="2" charset="0"/>
                <a:cs typeface="Roboto Condensed Light" panose="02000000000000000000" pitchFamily="2" charset="0"/>
              </a:rPr>
              <a:t>3% Positive</a:t>
            </a:r>
            <a:r>
              <a:rPr lang="en-US" sz="1400" b="1" dirty="0">
                <a:ea typeface="Roboto Condensed Light" panose="02000000000000000000" pitchFamily="2" charset="0"/>
                <a:cs typeface="Roboto Condensed Light" panose="02000000000000000000" pitchFamily="2" charset="0"/>
              </a:rPr>
              <a:t>: Spiritual joy, well-organized rituals</a:t>
            </a:r>
          </a:p>
          <a:p>
            <a:pPr algn="just"/>
            <a:r>
              <a:rPr lang="en-US" sz="1400" b="1" dirty="0">
                <a:solidFill>
                  <a:srgbClr val="C00000"/>
                </a:solidFill>
                <a:ea typeface="Roboto Condensed Light" panose="02000000000000000000" pitchFamily="2" charset="0"/>
                <a:cs typeface="Roboto Condensed Light" panose="02000000000000000000" pitchFamily="2" charset="0"/>
              </a:rPr>
              <a:t>2% Negative</a:t>
            </a:r>
            <a:r>
              <a:rPr lang="en-US" sz="1400" b="1" dirty="0">
                <a:ea typeface="Roboto Condensed Light" panose="02000000000000000000" pitchFamily="2" charset="0"/>
                <a:cs typeface="Roboto Condensed Light" panose="02000000000000000000" pitchFamily="2" charset="0"/>
              </a:rPr>
              <a:t>: Logistical complaints, pandemic concerns</a:t>
            </a:r>
          </a:p>
          <a:p>
            <a:pPr algn="just"/>
            <a:r>
              <a:rPr lang="en-US" sz="1400" b="1" dirty="0">
                <a:solidFill>
                  <a:srgbClr val="FFC000"/>
                </a:solidFill>
                <a:ea typeface="Roboto Condensed Light" panose="02000000000000000000" pitchFamily="2" charset="0"/>
                <a:cs typeface="Roboto Condensed Light" panose="02000000000000000000" pitchFamily="2" charset="0"/>
              </a:rPr>
              <a:t>95% Neutral</a:t>
            </a:r>
            <a:r>
              <a:rPr lang="en-US" sz="1400" b="1" dirty="0">
                <a:ea typeface="Roboto Condensed Light" panose="02000000000000000000" pitchFamily="2" charset="0"/>
                <a:cs typeface="Roboto Condensed Light" panose="02000000000000000000" pitchFamily="2" charset="0"/>
              </a:rPr>
              <a:t>: Informative or descriptive tweets without strong emotion</a:t>
            </a:r>
          </a:p>
          <a:p>
            <a:pPr algn="just"/>
            <a:endParaRPr lang="en-US" sz="1400" b="1" dirty="0">
              <a:ea typeface="Roboto Condensed Light" panose="02000000000000000000" pitchFamily="2" charset="0"/>
              <a:cs typeface="Roboto Condensed Light" panose="02000000000000000000" pitchFamily="2" charset="0"/>
            </a:endParaRPr>
          </a:p>
          <a:p>
            <a:pPr algn="just"/>
            <a:r>
              <a:rPr lang="en-US" sz="1400" b="1" dirty="0">
                <a:ea typeface="Roboto Condensed Light" panose="02000000000000000000" pitchFamily="2" charset="0"/>
                <a:cs typeface="Roboto Condensed Light" panose="02000000000000000000" pitchFamily="2" charset="0"/>
              </a:rPr>
              <a:t>Interestingly, many tweets didn’t express opinions but simply recorded events. This highlights the dual nature of social media as both an emotional outlet and an information-sharing tool.</a:t>
            </a:r>
          </a:p>
        </p:txBody>
      </p:sp>
      <p:cxnSp>
        <p:nvCxnSpPr>
          <p:cNvPr id="53" name="Straight Connector 52">
            <a:extLst>
              <a:ext uri="{FF2B5EF4-FFF2-40B4-BE49-F238E27FC236}">
                <a16:creationId xmlns:a16="http://schemas.microsoft.com/office/drawing/2014/main" id="{A729EB9D-ECE8-36BE-CACD-805461F49AC4}"/>
              </a:ext>
            </a:extLst>
          </p:cNvPr>
          <p:cNvCxnSpPr/>
          <p:nvPr/>
        </p:nvCxnSpPr>
        <p:spPr>
          <a:xfrm>
            <a:off x="8251200" y="2058677"/>
            <a:ext cx="0" cy="4258053"/>
          </a:xfrm>
          <a:prstGeom prst="line">
            <a:avLst/>
          </a:prstGeom>
          <a:ln>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461F1C47-7C81-1FCE-9A4A-824787959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pic>
        <p:nvPicPr>
          <p:cNvPr id="18" name="Picture 17">
            <a:extLst>
              <a:ext uri="{FF2B5EF4-FFF2-40B4-BE49-F238E27FC236}">
                <a16:creationId xmlns:a16="http://schemas.microsoft.com/office/drawing/2014/main" id="{9D4C473D-FECC-4079-8682-C7C6B3C072DB}"/>
              </a:ext>
            </a:extLst>
          </p:cNvPr>
          <p:cNvPicPr>
            <a:picLocks noChangeAspect="1"/>
          </p:cNvPicPr>
          <p:nvPr/>
        </p:nvPicPr>
        <p:blipFill>
          <a:blip r:embed="rId3"/>
          <a:stretch>
            <a:fillRect/>
          </a:stretch>
        </p:blipFill>
        <p:spPr>
          <a:xfrm>
            <a:off x="1552574" y="1582517"/>
            <a:ext cx="5629275" cy="4221956"/>
          </a:xfrm>
          <a:prstGeom prst="rect">
            <a:avLst/>
          </a:prstGeom>
        </p:spPr>
      </p:pic>
    </p:spTree>
    <p:extLst>
      <p:ext uri="{BB962C8B-B14F-4D97-AF65-F5344CB8AC3E}">
        <p14:creationId xmlns:p14="http://schemas.microsoft.com/office/powerpoint/2010/main" val="328308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28A6C-8017-3A3F-D4DE-7A8F5CBE5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32C12-7D8D-D4CD-8E19-74928BD9BD31}"/>
              </a:ext>
            </a:extLst>
          </p:cNvPr>
          <p:cNvSpPr>
            <a:spLocks noGrp="1"/>
          </p:cNvSpPr>
          <p:nvPr>
            <p:ph type="title"/>
          </p:nvPr>
        </p:nvSpPr>
        <p:spPr>
          <a:xfrm>
            <a:off x="838199" y="446595"/>
            <a:ext cx="10515600" cy="1325563"/>
          </a:xfrm>
        </p:spPr>
        <p:txBody>
          <a:bodyPr>
            <a:normAutofit/>
          </a:bodyPr>
          <a:lstStyle/>
          <a:p>
            <a:pPr algn="ctr"/>
            <a:r>
              <a:rPr lang="en-US" sz="3600" b="1" dirty="0">
                <a:solidFill>
                  <a:schemeClr val="accent1"/>
                </a:solidFill>
              </a:rPr>
              <a:t>CONTRIBUTIONS, LIMITATIONS &amp; FUTURE WORK</a:t>
            </a:r>
          </a:p>
        </p:txBody>
      </p:sp>
      <p:pic>
        <p:nvPicPr>
          <p:cNvPr id="3" name="Picture 2">
            <a:extLst>
              <a:ext uri="{FF2B5EF4-FFF2-40B4-BE49-F238E27FC236}">
                <a16:creationId xmlns:a16="http://schemas.microsoft.com/office/drawing/2014/main" id="{749EAA19-05CF-AC8F-5438-985C05736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448" y="6560382"/>
            <a:ext cx="1943103" cy="146231"/>
          </a:xfrm>
          <a:prstGeom prst="rect">
            <a:avLst/>
          </a:prstGeom>
        </p:spPr>
      </p:pic>
      <p:sp>
        <p:nvSpPr>
          <p:cNvPr id="4" name="TextBox 3">
            <a:extLst>
              <a:ext uri="{FF2B5EF4-FFF2-40B4-BE49-F238E27FC236}">
                <a16:creationId xmlns:a16="http://schemas.microsoft.com/office/drawing/2014/main" id="{BC65D14E-0123-17CE-0230-59CCA24A9C49}"/>
              </a:ext>
            </a:extLst>
          </p:cNvPr>
          <p:cNvSpPr txBox="1"/>
          <p:nvPr/>
        </p:nvSpPr>
        <p:spPr>
          <a:xfrm>
            <a:off x="1523999" y="2510818"/>
            <a:ext cx="9144000" cy="2677656"/>
          </a:xfrm>
          <a:prstGeom prst="rect">
            <a:avLst/>
          </a:prstGeom>
          <a:noFill/>
        </p:spPr>
        <p:txBody>
          <a:bodyPr wrap="square" lIns="0" rIns="0" rtlCol="0">
            <a:spAutoFit/>
          </a:bodyPr>
          <a:lstStyle/>
          <a:p>
            <a:r>
              <a:rPr lang="en-US" sz="2100" dirty="0">
                <a:solidFill>
                  <a:schemeClr val="bg1">
                    <a:lumMod val="95000"/>
                  </a:schemeClr>
                </a:solidFill>
              </a:rPr>
              <a:t>This study contributes a structured, domain-specific approach to understanding religious sentiment online. It shows how public data can offer deep insights into people’s emotional experiences during sacred events.</a:t>
            </a:r>
          </a:p>
          <a:p>
            <a:endParaRPr lang="en-US" sz="2100" dirty="0">
              <a:solidFill>
                <a:schemeClr val="bg1">
                  <a:lumMod val="95000"/>
                </a:schemeClr>
              </a:solidFill>
            </a:endParaRPr>
          </a:p>
          <a:p>
            <a:r>
              <a:rPr lang="en-US" sz="2100" dirty="0">
                <a:solidFill>
                  <a:schemeClr val="bg1">
                    <a:lumMod val="95000"/>
                  </a:schemeClr>
                </a:solidFill>
              </a:rPr>
              <a:t>However, limitations include the simplicity of rule-based models. Future work can:</a:t>
            </a:r>
          </a:p>
          <a:p>
            <a:pPr marL="342900" indent="-342900">
              <a:buFont typeface="Arial" panose="020B0604020202020204" pitchFamily="34" charset="0"/>
              <a:buChar char="•"/>
            </a:pPr>
            <a:r>
              <a:rPr lang="en-US" sz="2100" dirty="0">
                <a:solidFill>
                  <a:schemeClr val="bg1">
                    <a:lumMod val="95000"/>
                  </a:schemeClr>
                </a:solidFill>
              </a:rPr>
              <a:t>Include multilingual tweets.</a:t>
            </a:r>
          </a:p>
          <a:p>
            <a:pPr marL="342900" indent="-342900">
              <a:buFont typeface="Arial" panose="020B0604020202020204" pitchFamily="34" charset="0"/>
              <a:buChar char="•"/>
            </a:pPr>
            <a:r>
              <a:rPr lang="en-US" sz="2100" dirty="0">
                <a:solidFill>
                  <a:schemeClr val="bg1">
                    <a:lumMod val="95000"/>
                  </a:schemeClr>
                </a:solidFill>
              </a:rPr>
              <a:t>Use deep learning models like AraBERT for nuanced classification.</a:t>
            </a:r>
          </a:p>
          <a:p>
            <a:pPr marL="342900" indent="-342900">
              <a:buFont typeface="Arial" panose="020B0604020202020204" pitchFamily="34" charset="0"/>
              <a:buChar char="•"/>
            </a:pPr>
            <a:r>
              <a:rPr lang="en-US" sz="2100" dirty="0">
                <a:solidFill>
                  <a:schemeClr val="bg1">
                    <a:lumMod val="95000"/>
                  </a:schemeClr>
                </a:solidFill>
              </a:rPr>
              <a:t>Enable real-time sentiment monitoring during future Hajj seasons.</a:t>
            </a:r>
          </a:p>
        </p:txBody>
      </p:sp>
    </p:spTree>
    <p:extLst>
      <p:ext uri="{BB962C8B-B14F-4D97-AF65-F5344CB8AC3E}">
        <p14:creationId xmlns:p14="http://schemas.microsoft.com/office/powerpoint/2010/main" val="24060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4F45E-D80B-5940-B967-CA928E81623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1E1278D8-E237-41BD-3305-4E9A13926382}"/>
              </a:ext>
            </a:extLst>
          </p:cNvPr>
          <p:cNvSpPr txBox="1"/>
          <p:nvPr/>
        </p:nvSpPr>
        <p:spPr>
          <a:xfrm>
            <a:off x="2020612" y="2298223"/>
            <a:ext cx="8043862" cy="2349361"/>
          </a:xfrm>
          <a:prstGeom prst="rect">
            <a:avLst/>
          </a:prstGeom>
          <a:noFill/>
        </p:spPr>
        <p:txBody>
          <a:bodyPr wrap="square" anchor="ctr">
            <a:spAutoFit/>
          </a:bodyPr>
          <a:lstStyle/>
          <a:p>
            <a:pPr algn="ctr">
              <a:spcBef>
                <a:spcPts val="800"/>
              </a:spcBef>
              <a:defRPr/>
            </a:pPr>
            <a:r>
              <a:rPr lang="en-US" sz="2000" b="1" dirty="0">
                <a:solidFill>
                  <a:schemeClr val="bg1"/>
                </a:solidFill>
                <a:latin typeface="+mj-lt"/>
                <a:cs typeface="Lato" panose="020F0502020204030203" pitchFamily="34" charset="0"/>
              </a:rPr>
              <a:t>This research proves that sentiment analysis can be a powerful tool to understand public perception around spiritual events. By combining NLP techniques with lightweight ML tools, we extracted meaningful insights from thousands of tweets.</a:t>
            </a:r>
          </a:p>
          <a:p>
            <a:pPr algn="ctr">
              <a:spcBef>
                <a:spcPts val="800"/>
              </a:spcBef>
              <a:defRPr/>
            </a:pPr>
            <a:r>
              <a:rPr lang="en-US" sz="2000" b="1" dirty="0">
                <a:solidFill>
                  <a:schemeClr val="bg1"/>
                </a:solidFill>
                <a:latin typeface="+mj-lt"/>
                <a:cs typeface="Lato" panose="020F0502020204030203" pitchFamily="34" charset="0"/>
              </a:rPr>
              <a:t>Such insights are valuable for religious organizations, researchers, and public authorities aiming to improve the Hajj experience and understand global Muslim sentiment in the digital age.</a:t>
            </a:r>
            <a:endParaRPr lang="ru-RU" sz="2000" b="1" dirty="0">
              <a:solidFill>
                <a:schemeClr val="bg1"/>
              </a:solidFill>
              <a:latin typeface="+mj-lt"/>
              <a:cs typeface="Lato" panose="020F0502020204030203" pitchFamily="34" charset="0"/>
            </a:endParaRPr>
          </a:p>
        </p:txBody>
      </p:sp>
      <p:sp>
        <p:nvSpPr>
          <p:cNvPr id="14" name="TextBox 13">
            <a:extLst>
              <a:ext uri="{FF2B5EF4-FFF2-40B4-BE49-F238E27FC236}">
                <a16:creationId xmlns:a16="http://schemas.microsoft.com/office/drawing/2014/main" id="{30298DF2-462C-1ED9-551F-5BFA3DE95B00}"/>
              </a:ext>
            </a:extLst>
          </p:cNvPr>
          <p:cNvSpPr txBox="1"/>
          <p:nvPr/>
        </p:nvSpPr>
        <p:spPr>
          <a:xfrm>
            <a:off x="991913" y="920036"/>
            <a:ext cx="9915524" cy="854080"/>
          </a:xfrm>
          <a:prstGeom prst="rect">
            <a:avLst/>
          </a:prstGeom>
          <a:noFill/>
        </p:spPr>
        <p:txBody>
          <a:bodyPr wrap="square" anchor="ctr">
            <a:spAutoFit/>
          </a:bodyPr>
          <a:lstStyle/>
          <a:p>
            <a:pPr algn="ctr">
              <a:lnSpc>
                <a:spcPct val="150000"/>
              </a:lnSpc>
              <a:spcBef>
                <a:spcPts val="800"/>
              </a:spcBef>
              <a:defRPr/>
            </a:pPr>
            <a:r>
              <a:rPr lang="en-MY" sz="3600" b="1" dirty="0">
                <a:solidFill>
                  <a:schemeClr val="bg1"/>
                </a:solidFill>
                <a:cs typeface="Lato" panose="020F0502020204030203" pitchFamily="34" charset="0"/>
              </a:rPr>
              <a:t>CONCLUSION</a:t>
            </a:r>
            <a:endParaRPr lang="ru-RU" sz="3600" b="1" dirty="0">
              <a:solidFill>
                <a:schemeClr val="bg1"/>
              </a:solidFill>
              <a:cs typeface="Lato" panose="020F0502020204030203" pitchFamily="34" charset="0"/>
            </a:endParaRPr>
          </a:p>
        </p:txBody>
      </p:sp>
      <p:pic>
        <p:nvPicPr>
          <p:cNvPr id="4" name="Picture 3">
            <a:extLst>
              <a:ext uri="{FF2B5EF4-FFF2-40B4-BE49-F238E27FC236}">
                <a16:creationId xmlns:a16="http://schemas.microsoft.com/office/drawing/2014/main" id="{1B75B786-56C3-580C-C584-DDE3D4ED1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448" y="6560382"/>
            <a:ext cx="1943103" cy="146231"/>
          </a:xfrm>
          <a:prstGeom prst="rect">
            <a:avLst/>
          </a:prstGeom>
        </p:spPr>
      </p:pic>
    </p:spTree>
    <p:extLst>
      <p:ext uri="{BB962C8B-B14F-4D97-AF65-F5344CB8AC3E}">
        <p14:creationId xmlns:p14="http://schemas.microsoft.com/office/powerpoint/2010/main" val="38433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4820F6-6C26-1EBF-5C42-FA03DE41E161}"/>
              </a:ext>
            </a:extLst>
          </p:cNvPr>
          <p:cNvSpPr txBox="1"/>
          <p:nvPr/>
        </p:nvSpPr>
        <p:spPr bwMode="auto">
          <a:xfrm>
            <a:off x="3647115" y="2649752"/>
            <a:ext cx="4706938" cy="1015663"/>
          </a:xfrm>
          <a:prstGeom prst="rect">
            <a:avLst/>
          </a:prstGeom>
          <a:noFill/>
        </p:spPr>
        <p:txBody>
          <a:bodyPr anchor="ctr">
            <a:spAutoFit/>
          </a:bodyPr>
          <a:lstStyle/>
          <a:p>
            <a:pPr algn="ctr" eaLnBrk="1" fontAlgn="auto" hangingPunct="1">
              <a:spcBef>
                <a:spcPts val="0"/>
              </a:spcBef>
              <a:spcAft>
                <a:spcPts val="0"/>
              </a:spcAft>
              <a:defRPr/>
            </a:pPr>
            <a:r>
              <a:rPr lang="en-US" sz="6000" b="1" dirty="0">
                <a:solidFill>
                  <a:schemeClr val="bg1"/>
                </a:solidFill>
                <a:cs typeface="Arial" panose="020B0604020202020204" pitchFamily="34" charset="0"/>
              </a:rPr>
              <a:t>THANK YOU</a:t>
            </a:r>
          </a:p>
        </p:txBody>
      </p:sp>
      <p:sp>
        <p:nvSpPr>
          <p:cNvPr id="16" name="TextBox 15">
            <a:extLst>
              <a:ext uri="{FF2B5EF4-FFF2-40B4-BE49-F238E27FC236}">
                <a16:creationId xmlns:a16="http://schemas.microsoft.com/office/drawing/2014/main" id="{ADC1C89C-415D-8541-332A-2F542D81F044}"/>
              </a:ext>
            </a:extLst>
          </p:cNvPr>
          <p:cNvSpPr txBox="1"/>
          <p:nvPr/>
        </p:nvSpPr>
        <p:spPr>
          <a:xfrm>
            <a:off x="4434467" y="4076956"/>
            <a:ext cx="1661533" cy="276999"/>
          </a:xfrm>
          <a:prstGeom prst="rect">
            <a:avLst/>
          </a:prstGeom>
          <a:noFill/>
        </p:spPr>
        <p:txBody>
          <a:bodyPr wrap="square" rtlCol="0">
            <a:spAutoFit/>
          </a:bodyPr>
          <a:lstStyle/>
          <a:p>
            <a:r>
              <a:rPr lang="en-MY" sz="1200" dirty="0">
                <a:solidFill>
                  <a:schemeClr val="bg1"/>
                </a:solidFill>
              </a:rPr>
              <a:t>univteknologimalaysia</a:t>
            </a:r>
          </a:p>
        </p:txBody>
      </p:sp>
      <p:grpSp>
        <p:nvGrpSpPr>
          <p:cNvPr id="17" name="Group 16">
            <a:extLst>
              <a:ext uri="{FF2B5EF4-FFF2-40B4-BE49-F238E27FC236}">
                <a16:creationId xmlns:a16="http://schemas.microsoft.com/office/drawing/2014/main" id="{7136870D-2DAD-C7DB-DE9D-5E9D14D472AB}"/>
              </a:ext>
            </a:extLst>
          </p:cNvPr>
          <p:cNvGrpSpPr/>
          <p:nvPr/>
        </p:nvGrpSpPr>
        <p:grpSpPr>
          <a:xfrm>
            <a:off x="3366240" y="4067101"/>
            <a:ext cx="280228" cy="281958"/>
            <a:chOff x="2163763" y="-1266825"/>
            <a:chExt cx="1028700" cy="1035050"/>
          </a:xfrm>
          <a:solidFill>
            <a:schemeClr val="bg1">
              <a:lumMod val="95000"/>
            </a:schemeClr>
          </a:solidFill>
        </p:grpSpPr>
        <p:sp>
          <p:nvSpPr>
            <p:cNvPr id="18" name="Freeform 5">
              <a:extLst>
                <a:ext uri="{FF2B5EF4-FFF2-40B4-BE49-F238E27FC236}">
                  <a16:creationId xmlns:a16="http://schemas.microsoft.com/office/drawing/2014/main" id="{9CA6BC94-EC3A-003F-BBFA-332A294D5FB2}"/>
                </a:ext>
              </a:extLst>
            </p:cNvPr>
            <p:cNvSpPr>
              <a:spLocks noEditPoints="1"/>
            </p:cNvSpPr>
            <p:nvPr/>
          </p:nvSpPr>
          <p:spPr bwMode="auto">
            <a:xfrm>
              <a:off x="2163763"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ED93D63C-4E6A-702C-8FFD-729BB391A998}"/>
                </a:ext>
              </a:extLst>
            </p:cNvPr>
            <p:cNvSpPr>
              <a:spLocks/>
            </p:cNvSpPr>
            <p:nvPr/>
          </p:nvSpPr>
          <p:spPr bwMode="auto">
            <a:xfrm>
              <a:off x="2554288" y="-1014413"/>
              <a:ext cx="246063" cy="528638"/>
            </a:xfrm>
            <a:custGeom>
              <a:avLst/>
              <a:gdLst>
                <a:gd name="T0" fmla="*/ 63 w 95"/>
                <a:gd name="T1" fmla="*/ 60 h 202"/>
                <a:gd name="T2" fmla="*/ 63 w 95"/>
                <a:gd name="T3" fmla="*/ 44 h 202"/>
                <a:gd name="T4" fmla="*/ 72 w 95"/>
                <a:gd name="T5" fmla="*/ 34 h 202"/>
                <a:gd name="T6" fmla="*/ 94 w 95"/>
                <a:gd name="T7" fmla="*/ 34 h 202"/>
                <a:gd name="T8" fmla="*/ 94 w 95"/>
                <a:gd name="T9" fmla="*/ 0 h 202"/>
                <a:gd name="T10" fmla="*/ 63 w 95"/>
                <a:gd name="T11" fmla="*/ 0 h 202"/>
                <a:gd name="T12" fmla="*/ 21 w 95"/>
                <a:gd name="T13" fmla="*/ 42 h 202"/>
                <a:gd name="T14" fmla="*/ 21 w 95"/>
                <a:gd name="T15" fmla="*/ 60 h 202"/>
                <a:gd name="T16" fmla="*/ 0 w 95"/>
                <a:gd name="T17" fmla="*/ 60 h 202"/>
                <a:gd name="T18" fmla="*/ 0 w 95"/>
                <a:gd name="T19" fmla="*/ 85 h 202"/>
                <a:gd name="T20" fmla="*/ 0 w 95"/>
                <a:gd name="T21" fmla="*/ 101 h 202"/>
                <a:gd name="T22" fmla="*/ 21 w 95"/>
                <a:gd name="T23" fmla="*/ 101 h 202"/>
                <a:gd name="T24" fmla="*/ 21 w 95"/>
                <a:gd name="T25" fmla="*/ 202 h 202"/>
                <a:gd name="T26" fmla="*/ 61 w 95"/>
                <a:gd name="T27" fmla="*/ 202 h 202"/>
                <a:gd name="T28" fmla="*/ 61 w 95"/>
                <a:gd name="T29" fmla="*/ 101 h 202"/>
                <a:gd name="T30" fmla="*/ 91 w 95"/>
                <a:gd name="T31" fmla="*/ 101 h 202"/>
                <a:gd name="T32" fmla="*/ 92 w 95"/>
                <a:gd name="T33" fmla="*/ 85 h 202"/>
                <a:gd name="T34" fmla="*/ 95 w 95"/>
                <a:gd name="T35" fmla="*/ 60 h 202"/>
                <a:gd name="T36" fmla="*/ 63 w 95"/>
                <a:gd name="T37"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202">
                  <a:moveTo>
                    <a:pt x="63" y="60"/>
                  </a:moveTo>
                  <a:cubicBezTo>
                    <a:pt x="63" y="44"/>
                    <a:pt x="63" y="44"/>
                    <a:pt x="63" y="44"/>
                  </a:cubicBezTo>
                  <a:cubicBezTo>
                    <a:pt x="63" y="36"/>
                    <a:pt x="68" y="34"/>
                    <a:pt x="72" y="34"/>
                  </a:cubicBezTo>
                  <a:cubicBezTo>
                    <a:pt x="75" y="34"/>
                    <a:pt x="94" y="34"/>
                    <a:pt x="94" y="34"/>
                  </a:cubicBezTo>
                  <a:cubicBezTo>
                    <a:pt x="94" y="0"/>
                    <a:pt x="94" y="0"/>
                    <a:pt x="94" y="0"/>
                  </a:cubicBezTo>
                  <a:cubicBezTo>
                    <a:pt x="63" y="0"/>
                    <a:pt x="63" y="0"/>
                    <a:pt x="63" y="0"/>
                  </a:cubicBezTo>
                  <a:cubicBezTo>
                    <a:pt x="28" y="0"/>
                    <a:pt x="21" y="25"/>
                    <a:pt x="21" y="42"/>
                  </a:cubicBezTo>
                  <a:cubicBezTo>
                    <a:pt x="21" y="60"/>
                    <a:pt x="21" y="60"/>
                    <a:pt x="21" y="60"/>
                  </a:cubicBezTo>
                  <a:cubicBezTo>
                    <a:pt x="0" y="60"/>
                    <a:pt x="0" y="60"/>
                    <a:pt x="0" y="60"/>
                  </a:cubicBezTo>
                  <a:cubicBezTo>
                    <a:pt x="0" y="85"/>
                    <a:pt x="0" y="85"/>
                    <a:pt x="0" y="85"/>
                  </a:cubicBezTo>
                  <a:cubicBezTo>
                    <a:pt x="0" y="101"/>
                    <a:pt x="0" y="101"/>
                    <a:pt x="0" y="101"/>
                  </a:cubicBezTo>
                  <a:cubicBezTo>
                    <a:pt x="21" y="101"/>
                    <a:pt x="21" y="101"/>
                    <a:pt x="21" y="101"/>
                  </a:cubicBezTo>
                  <a:cubicBezTo>
                    <a:pt x="21" y="147"/>
                    <a:pt x="21" y="202"/>
                    <a:pt x="21" y="202"/>
                  </a:cubicBezTo>
                  <a:cubicBezTo>
                    <a:pt x="61" y="202"/>
                    <a:pt x="61" y="202"/>
                    <a:pt x="61" y="202"/>
                  </a:cubicBezTo>
                  <a:cubicBezTo>
                    <a:pt x="61" y="202"/>
                    <a:pt x="61" y="146"/>
                    <a:pt x="61" y="101"/>
                  </a:cubicBezTo>
                  <a:cubicBezTo>
                    <a:pt x="91" y="101"/>
                    <a:pt x="91" y="101"/>
                    <a:pt x="91" y="101"/>
                  </a:cubicBezTo>
                  <a:cubicBezTo>
                    <a:pt x="92" y="85"/>
                    <a:pt x="92" y="85"/>
                    <a:pt x="92" y="85"/>
                  </a:cubicBezTo>
                  <a:cubicBezTo>
                    <a:pt x="95" y="60"/>
                    <a:pt x="95" y="60"/>
                    <a:pt x="95" y="60"/>
                  </a:cubicBezTo>
                  <a:lnTo>
                    <a:pt x="6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309B19F7-B624-3ABA-C567-5166FD20AAE7}"/>
              </a:ext>
            </a:extLst>
          </p:cNvPr>
          <p:cNvGrpSpPr/>
          <p:nvPr/>
        </p:nvGrpSpPr>
        <p:grpSpPr>
          <a:xfrm>
            <a:off x="7531144" y="4077067"/>
            <a:ext cx="279796" cy="281958"/>
            <a:chOff x="3470276" y="-1266825"/>
            <a:chExt cx="1027113" cy="1035050"/>
          </a:xfrm>
          <a:solidFill>
            <a:schemeClr val="bg1">
              <a:lumMod val="95000"/>
            </a:schemeClr>
          </a:solidFill>
        </p:grpSpPr>
        <p:sp>
          <p:nvSpPr>
            <p:cNvPr id="21" name="Freeform 6">
              <a:extLst>
                <a:ext uri="{FF2B5EF4-FFF2-40B4-BE49-F238E27FC236}">
                  <a16:creationId xmlns:a16="http://schemas.microsoft.com/office/drawing/2014/main" id="{1D2869D3-FA80-AF09-B200-6780D06BD571}"/>
                </a:ext>
              </a:extLst>
            </p:cNvPr>
            <p:cNvSpPr>
              <a:spLocks noEditPoints="1"/>
            </p:cNvSpPr>
            <p:nvPr/>
          </p:nvSpPr>
          <p:spPr bwMode="auto">
            <a:xfrm>
              <a:off x="3470276"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8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8 w 396"/>
                <a:gd name="T31" fmla="*/ 327 h 396"/>
                <a:gd name="T32" fmla="*/ 381 w 396"/>
                <a:gd name="T33" fmla="*/ 198 h 396"/>
                <a:gd name="T34" fmla="*/ 328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8"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8" y="327"/>
                  </a:cubicBezTo>
                  <a:cubicBezTo>
                    <a:pt x="361" y="294"/>
                    <a:pt x="381" y="248"/>
                    <a:pt x="381" y="198"/>
                  </a:cubicBezTo>
                  <a:cubicBezTo>
                    <a:pt x="381" y="147"/>
                    <a:pt x="361" y="102"/>
                    <a:pt x="32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2E0A07B-CE26-AFAB-9272-1F467B6A0A9B}"/>
                </a:ext>
              </a:extLst>
            </p:cNvPr>
            <p:cNvSpPr>
              <a:spLocks noEditPoints="1"/>
            </p:cNvSpPr>
            <p:nvPr/>
          </p:nvSpPr>
          <p:spPr bwMode="auto">
            <a:xfrm>
              <a:off x="3727451" y="-1011238"/>
              <a:ext cx="515938" cy="520700"/>
            </a:xfrm>
            <a:custGeom>
              <a:avLst/>
              <a:gdLst>
                <a:gd name="T0" fmla="*/ 49 w 199"/>
                <a:gd name="T1" fmla="*/ 100 h 199"/>
                <a:gd name="T2" fmla="*/ 99 w 199"/>
                <a:gd name="T3" fmla="*/ 49 h 199"/>
                <a:gd name="T4" fmla="*/ 150 w 199"/>
                <a:gd name="T5" fmla="*/ 100 h 199"/>
                <a:gd name="T6" fmla="*/ 99 w 199"/>
                <a:gd name="T7" fmla="*/ 150 h 199"/>
                <a:gd name="T8" fmla="*/ 49 w 199"/>
                <a:gd name="T9" fmla="*/ 100 h 199"/>
                <a:gd name="T10" fmla="*/ 152 w 199"/>
                <a:gd name="T11" fmla="*/ 0 h 199"/>
                <a:gd name="T12" fmla="*/ 47 w 199"/>
                <a:gd name="T13" fmla="*/ 0 h 199"/>
                <a:gd name="T14" fmla="*/ 0 w 199"/>
                <a:gd name="T15" fmla="*/ 47 h 199"/>
                <a:gd name="T16" fmla="*/ 0 w 199"/>
                <a:gd name="T17" fmla="*/ 152 h 199"/>
                <a:gd name="T18" fmla="*/ 47 w 199"/>
                <a:gd name="T19" fmla="*/ 199 h 199"/>
                <a:gd name="T20" fmla="*/ 152 w 199"/>
                <a:gd name="T21" fmla="*/ 199 h 199"/>
                <a:gd name="T22" fmla="*/ 199 w 199"/>
                <a:gd name="T23" fmla="*/ 152 h 199"/>
                <a:gd name="T24" fmla="*/ 199 w 199"/>
                <a:gd name="T25" fmla="*/ 47 h 199"/>
                <a:gd name="T26" fmla="*/ 152 w 199"/>
                <a:gd name="T27" fmla="*/ 0 h 199"/>
                <a:gd name="T28" fmla="*/ 47 w 199"/>
                <a:gd name="T29" fmla="*/ 12 h 199"/>
                <a:gd name="T30" fmla="*/ 152 w 199"/>
                <a:gd name="T31" fmla="*/ 12 h 199"/>
                <a:gd name="T32" fmla="*/ 187 w 199"/>
                <a:gd name="T33" fmla="*/ 47 h 199"/>
                <a:gd name="T34" fmla="*/ 187 w 199"/>
                <a:gd name="T35" fmla="*/ 152 h 199"/>
                <a:gd name="T36" fmla="*/ 152 w 199"/>
                <a:gd name="T37" fmla="*/ 187 h 199"/>
                <a:gd name="T38" fmla="*/ 47 w 199"/>
                <a:gd name="T39" fmla="*/ 187 h 199"/>
                <a:gd name="T40" fmla="*/ 12 w 199"/>
                <a:gd name="T41" fmla="*/ 152 h 199"/>
                <a:gd name="T42" fmla="*/ 12 w 199"/>
                <a:gd name="T43" fmla="*/ 47 h 199"/>
                <a:gd name="T44" fmla="*/ 47 w 199"/>
                <a:gd name="T45" fmla="*/ 12 h 199"/>
                <a:gd name="T46" fmla="*/ 162 w 199"/>
                <a:gd name="T47" fmla="*/ 27 h 199"/>
                <a:gd name="T48" fmla="*/ 152 w 199"/>
                <a:gd name="T49" fmla="*/ 37 h 199"/>
                <a:gd name="T50" fmla="*/ 162 w 199"/>
                <a:gd name="T51" fmla="*/ 48 h 199"/>
                <a:gd name="T52" fmla="*/ 173 w 199"/>
                <a:gd name="T53" fmla="*/ 37 h 199"/>
                <a:gd name="T54" fmla="*/ 162 w 199"/>
                <a:gd name="T55" fmla="*/ 27 h 199"/>
                <a:gd name="T56" fmla="*/ 163 w 199"/>
                <a:gd name="T57" fmla="*/ 100 h 199"/>
                <a:gd name="T58" fmla="*/ 99 w 199"/>
                <a:gd name="T59" fmla="*/ 36 h 199"/>
                <a:gd name="T60" fmla="*/ 35 w 199"/>
                <a:gd name="T61" fmla="*/ 100 h 199"/>
                <a:gd name="T62" fmla="*/ 99 w 199"/>
                <a:gd name="T63" fmla="*/ 164 h 199"/>
                <a:gd name="T64" fmla="*/ 163 w 199"/>
                <a:gd name="T65" fmla="*/ 10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199">
                  <a:moveTo>
                    <a:pt x="49" y="100"/>
                  </a:moveTo>
                  <a:cubicBezTo>
                    <a:pt x="49" y="72"/>
                    <a:pt x="71" y="49"/>
                    <a:pt x="99" y="49"/>
                  </a:cubicBezTo>
                  <a:cubicBezTo>
                    <a:pt x="127" y="49"/>
                    <a:pt x="150" y="72"/>
                    <a:pt x="150" y="100"/>
                  </a:cubicBezTo>
                  <a:cubicBezTo>
                    <a:pt x="150" y="128"/>
                    <a:pt x="127" y="150"/>
                    <a:pt x="99" y="150"/>
                  </a:cubicBezTo>
                  <a:cubicBezTo>
                    <a:pt x="71" y="150"/>
                    <a:pt x="49" y="128"/>
                    <a:pt x="49" y="100"/>
                  </a:cubicBezTo>
                  <a:close/>
                  <a:moveTo>
                    <a:pt x="152" y="0"/>
                  </a:moveTo>
                  <a:cubicBezTo>
                    <a:pt x="47" y="0"/>
                    <a:pt x="47" y="0"/>
                    <a:pt x="47" y="0"/>
                  </a:cubicBezTo>
                  <a:cubicBezTo>
                    <a:pt x="21" y="0"/>
                    <a:pt x="0" y="21"/>
                    <a:pt x="0" y="47"/>
                  </a:cubicBezTo>
                  <a:cubicBezTo>
                    <a:pt x="0" y="152"/>
                    <a:pt x="0" y="152"/>
                    <a:pt x="0" y="152"/>
                  </a:cubicBezTo>
                  <a:cubicBezTo>
                    <a:pt x="0" y="178"/>
                    <a:pt x="21" y="199"/>
                    <a:pt x="47" y="199"/>
                  </a:cubicBezTo>
                  <a:cubicBezTo>
                    <a:pt x="152" y="199"/>
                    <a:pt x="152" y="199"/>
                    <a:pt x="152" y="199"/>
                  </a:cubicBezTo>
                  <a:cubicBezTo>
                    <a:pt x="178" y="199"/>
                    <a:pt x="199" y="178"/>
                    <a:pt x="199" y="152"/>
                  </a:cubicBezTo>
                  <a:cubicBezTo>
                    <a:pt x="199" y="47"/>
                    <a:pt x="199" y="47"/>
                    <a:pt x="199" y="47"/>
                  </a:cubicBezTo>
                  <a:cubicBezTo>
                    <a:pt x="199" y="21"/>
                    <a:pt x="178" y="0"/>
                    <a:pt x="152" y="0"/>
                  </a:cubicBezTo>
                  <a:close/>
                  <a:moveTo>
                    <a:pt x="47" y="12"/>
                  </a:moveTo>
                  <a:cubicBezTo>
                    <a:pt x="152" y="12"/>
                    <a:pt x="152" y="12"/>
                    <a:pt x="152" y="12"/>
                  </a:cubicBezTo>
                  <a:cubicBezTo>
                    <a:pt x="171" y="12"/>
                    <a:pt x="187" y="28"/>
                    <a:pt x="187" y="47"/>
                  </a:cubicBezTo>
                  <a:cubicBezTo>
                    <a:pt x="187" y="152"/>
                    <a:pt x="187" y="152"/>
                    <a:pt x="187" y="152"/>
                  </a:cubicBezTo>
                  <a:cubicBezTo>
                    <a:pt x="187" y="171"/>
                    <a:pt x="171" y="187"/>
                    <a:pt x="152" y="187"/>
                  </a:cubicBezTo>
                  <a:cubicBezTo>
                    <a:pt x="47" y="187"/>
                    <a:pt x="47" y="187"/>
                    <a:pt x="47" y="187"/>
                  </a:cubicBezTo>
                  <a:cubicBezTo>
                    <a:pt x="28" y="187"/>
                    <a:pt x="12" y="171"/>
                    <a:pt x="12" y="152"/>
                  </a:cubicBezTo>
                  <a:cubicBezTo>
                    <a:pt x="12" y="47"/>
                    <a:pt x="12" y="47"/>
                    <a:pt x="12" y="47"/>
                  </a:cubicBezTo>
                  <a:cubicBezTo>
                    <a:pt x="12" y="28"/>
                    <a:pt x="28" y="12"/>
                    <a:pt x="47" y="12"/>
                  </a:cubicBezTo>
                  <a:close/>
                  <a:moveTo>
                    <a:pt x="162" y="27"/>
                  </a:moveTo>
                  <a:cubicBezTo>
                    <a:pt x="156" y="27"/>
                    <a:pt x="152" y="32"/>
                    <a:pt x="152" y="37"/>
                  </a:cubicBezTo>
                  <a:cubicBezTo>
                    <a:pt x="152" y="43"/>
                    <a:pt x="156" y="48"/>
                    <a:pt x="162" y="48"/>
                  </a:cubicBezTo>
                  <a:cubicBezTo>
                    <a:pt x="168" y="48"/>
                    <a:pt x="173" y="43"/>
                    <a:pt x="173" y="37"/>
                  </a:cubicBezTo>
                  <a:cubicBezTo>
                    <a:pt x="173" y="32"/>
                    <a:pt x="168" y="27"/>
                    <a:pt x="162" y="27"/>
                  </a:cubicBezTo>
                  <a:close/>
                  <a:moveTo>
                    <a:pt x="163" y="100"/>
                  </a:moveTo>
                  <a:cubicBezTo>
                    <a:pt x="163" y="64"/>
                    <a:pt x="135" y="36"/>
                    <a:pt x="99" y="36"/>
                  </a:cubicBezTo>
                  <a:cubicBezTo>
                    <a:pt x="64" y="36"/>
                    <a:pt x="35" y="64"/>
                    <a:pt x="35" y="100"/>
                  </a:cubicBezTo>
                  <a:cubicBezTo>
                    <a:pt x="35" y="135"/>
                    <a:pt x="64" y="164"/>
                    <a:pt x="99" y="164"/>
                  </a:cubicBezTo>
                  <a:cubicBezTo>
                    <a:pt x="135" y="164"/>
                    <a:pt x="163" y="135"/>
                    <a:pt x="163"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601DB2CC-6680-AB58-44EA-DF265753FC9C}"/>
              </a:ext>
            </a:extLst>
          </p:cNvPr>
          <p:cNvSpPr txBox="1"/>
          <p:nvPr/>
        </p:nvSpPr>
        <p:spPr>
          <a:xfrm>
            <a:off x="6711844" y="4072060"/>
            <a:ext cx="3029941" cy="276999"/>
          </a:xfrm>
          <a:prstGeom prst="rect">
            <a:avLst/>
          </a:prstGeom>
          <a:noFill/>
        </p:spPr>
        <p:txBody>
          <a:bodyPr wrap="square" rtlCol="0">
            <a:spAutoFit/>
          </a:bodyPr>
          <a:lstStyle/>
          <a:p>
            <a:r>
              <a:rPr lang="en-MY" sz="1200" dirty="0">
                <a:solidFill>
                  <a:schemeClr val="bg1"/>
                </a:solidFill>
              </a:rPr>
              <a:t>utm.my</a:t>
            </a:r>
          </a:p>
        </p:txBody>
      </p:sp>
      <p:sp>
        <p:nvSpPr>
          <p:cNvPr id="25" name="Shape 2865">
            <a:extLst>
              <a:ext uri="{FF2B5EF4-FFF2-40B4-BE49-F238E27FC236}">
                <a16:creationId xmlns:a16="http://schemas.microsoft.com/office/drawing/2014/main" id="{123F8921-49CA-90DB-32D1-C5AA4C985D01}"/>
              </a:ext>
            </a:extLst>
          </p:cNvPr>
          <p:cNvSpPr/>
          <p:nvPr/>
        </p:nvSpPr>
        <p:spPr>
          <a:xfrm>
            <a:off x="3720466" y="40769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26" name="Shape 2861">
            <a:extLst>
              <a:ext uri="{FF2B5EF4-FFF2-40B4-BE49-F238E27FC236}">
                <a16:creationId xmlns:a16="http://schemas.microsoft.com/office/drawing/2014/main" id="{1380BA52-67A1-3ED5-42D9-2A461EBA05A8}"/>
              </a:ext>
            </a:extLst>
          </p:cNvPr>
          <p:cNvSpPr/>
          <p:nvPr/>
        </p:nvSpPr>
        <p:spPr>
          <a:xfrm>
            <a:off x="4072196" y="40769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bg1"/>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pic>
        <p:nvPicPr>
          <p:cNvPr id="30" name="Graphic 29">
            <a:extLst>
              <a:ext uri="{FF2B5EF4-FFF2-40B4-BE49-F238E27FC236}">
                <a16:creationId xmlns:a16="http://schemas.microsoft.com/office/drawing/2014/main" id="{970F175F-7AF7-89EA-112A-720572DAAB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3684" y="4070864"/>
            <a:ext cx="289182" cy="289182"/>
          </a:xfrm>
          <a:prstGeom prst="rect">
            <a:avLst/>
          </a:prstGeom>
        </p:spPr>
      </p:pic>
      <p:sp>
        <p:nvSpPr>
          <p:cNvPr id="31" name="TextBox 30">
            <a:extLst>
              <a:ext uri="{FF2B5EF4-FFF2-40B4-BE49-F238E27FC236}">
                <a16:creationId xmlns:a16="http://schemas.microsoft.com/office/drawing/2014/main" id="{8BBE6196-BF2A-FEBF-C038-9FC0BED4A868}"/>
              </a:ext>
            </a:extLst>
          </p:cNvPr>
          <p:cNvSpPr txBox="1"/>
          <p:nvPr/>
        </p:nvSpPr>
        <p:spPr>
          <a:xfrm>
            <a:off x="7819166" y="4069364"/>
            <a:ext cx="1861503" cy="276999"/>
          </a:xfrm>
          <a:prstGeom prst="rect">
            <a:avLst/>
          </a:prstGeom>
          <a:noFill/>
        </p:spPr>
        <p:txBody>
          <a:bodyPr wrap="square" rtlCol="0">
            <a:spAutoFit/>
          </a:bodyPr>
          <a:lstStyle/>
          <a:p>
            <a:r>
              <a:rPr lang="en-MY" sz="1200" dirty="0" err="1">
                <a:solidFill>
                  <a:schemeClr val="bg1"/>
                </a:solidFill>
              </a:rPr>
              <a:t>utmofficial</a:t>
            </a:r>
            <a:endParaRPr lang="en-MY" sz="1200" dirty="0">
              <a:solidFill>
                <a:schemeClr val="bg1"/>
              </a:solidFill>
            </a:endParaRPr>
          </a:p>
        </p:txBody>
      </p:sp>
      <p:pic>
        <p:nvPicPr>
          <p:cNvPr id="33" name="Graphic 32">
            <a:extLst>
              <a:ext uri="{FF2B5EF4-FFF2-40B4-BE49-F238E27FC236}">
                <a16:creationId xmlns:a16="http://schemas.microsoft.com/office/drawing/2014/main" id="{B08DA86B-1F79-234F-1249-1C05AE9EA6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9397" y="4076956"/>
            <a:ext cx="289182" cy="289182"/>
          </a:xfrm>
          <a:prstGeom prst="rect">
            <a:avLst/>
          </a:prstGeom>
        </p:spPr>
      </p:pic>
    </p:spTree>
    <p:extLst>
      <p:ext uri="{BB962C8B-B14F-4D97-AF65-F5344CB8AC3E}">
        <p14:creationId xmlns:p14="http://schemas.microsoft.com/office/powerpoint/2010/main" val="14705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8B9A5-8F21-CAF6-2B91-E01867296397}"/>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56C9E795-0F97-E1FD-3A7D-C44BE8EDF6BA}"/>
              </a:ext>
            </a:extLst>
          </p:cNvPr>
          <p:cNvGrpSpPr/>
          <p:nvPr/>
        </p:nvGrpSpPr>
        <p:grpSpPr>
          <a:xfrm>
            <a:off x="5508988" y="776900"/>
            <a:ext cx="5446027" cy="646331"/>
            <a:chOff x="5292036" y="974450"/>
            <a:chExt cx="5446027" cy="646331"/>
          </a:xfrm>
        </p:grpSpPr>
        <p:sp>
          <p:nvSpPr>
            <p:cNvPr id="10" name="TextBox 9">
              <a:extLst>
                <a:ext uri="{FF2B5EF4-FFF2-40B4-BE49-F238E27FC236}">
                  <a16:creationId xmlns:a16="http://schemas.microsoft.com/office/drawing/2014/main" id="{716057DD-8CFA-CF68-B7CA-702F5DE3D792}"/>
                </a:ext>
              </a:extLst>
            </p:cNvPr>
            <p:cNvSpPr txBox="1"/>
            <p:nvPr/>
          </p:nvSpPr>
          <p:spPr>
            <a:xfrm>
              <a:off x="6230371" y="1052382"/>
              <a:ext cx="4507692" cy="400110"/>
            </a:xfrm>
            <a:prstGeom prst="rect">
              <a:avLst/>
            </a:prstGeom>
            <a:noFill/>
          </p:spPr>
          <p:txBody>
            <a:bodyPr wrap="square" lIns="108000" rIns="108000" rtlCol="0">
              <a:spAutoFit/>
            </a:bodyPr>
            <a:lstStyle/>
            <a:p>
              <a:r>
                <a:rPr lang="en-US" altLang="ko-KR" sz="2000" b="1" dirty="0">
                  <a:cs typeface="Arial" pitchFamily="34" charset="0"/>
                </a:rPr>
                <a:t>INTRODUCTION</a:t>
              </a:r>
              <a:endParaRPr lang="ko-KR" altLang="en-US" sz="2000" b="1" dirty="0">
                <a:cs typeface="Arial" pitchFamily="34" charset="0"/>
              </a:endParaRPr>
            </a:p>
          </p:txBody>
        </p:sp>
        <p:sp>
          <p:nvSpPr>
            <p:cNvPr id="8" name="TextBox 7">
              <a:extLst>
                <a:ext uri="{FF2B5EF4-FFF2-40B4-BE49-F238E27FC236}">
                  <a16:creationId xmlns:a16="http://schemas.microsoft.com/office/drawing/2014/main" id="{EE654D52-C7BE-E6D2-24D0-E2A1D07EDD0B}"/>
                </a:ext>
              </a:extLst>
            </p:cNvPr>
            <p:cNvSpPr txBox="1"/>
            <p:nvPr/>
          </p:nvSpPr>
          <p:spPr>
            <a:xfrm>
              <a:off x="5292036" y="974450"/>
              <a:ext cx="958096" cy="646331"/>
            </a:xfrm>
            <a:prstGeom prst="rect">
              <a:avLst/>
            </a:prstGeom>
            <a:noFill/>
          </p:spPr>
          <p:txBody>
            <a:bodyPr wrap="square" lIns="108000" rIns="108000" rtlCol="0">
              <a:spAutoFit/>
            </a:bodyPr>
            <a:lstStyle/>
            <a:p>
              <a:pPr algn="ctr"/>
              <a:r>
                <a:rPr lang="en-US" altLang="ko-KR" sz="3600" b="1" dirty="0">
                  <a:cs typeface="Arial" pitchFamily="34" charset="0"/>
                </a:rPr>
                <a:t>01</a:t>
              </a:r>
              <a:endParaRPr lang="ko-KR" altLang="en-US" sz="3600" b="1" dirty="0">
                <a:cs typeface="Arial" pitchFamily="34" charset="0"/>
              </a:endParaRPr>
            </a:p>
          </p:txBody>
        </p:sp>
      </p:grpSp>
      <p:grpSp>
        <p:nvGrpSpPr>
          <p:cNvPr id="28" name="Group 27">
            <a:extLst>
              <a:ext uri="{FF2B5EF4-FFF2-40B4-BE49-F238E27FC236}">
                <a16:creationId xmlns:a16="http://schemas.microsoft.com/office/drawing/2014/main" id="{C1BDE8B8-6096-EF62-BBB0-65E71D1B2DE3}"/>
              </a:ext>
            </a:extLst>
          </p:cNvPr>
          <p:cNvGrpSpPr/>
          <p:nvPr/>
        </p:nvGrpSpPr>
        <p:grpSpPr>
          <a:xfrm>
            <a:off x="5508988" y="1968748"/>
            <a:ext cx="5446027" cy="646331"/>
            <a:chOff x="5292036" y="974450"/>
            <a:chExt cx="5446027" cy="646331"/>
          </a:xfrm>
        </p:grpSpPr>
        <p:sp>
          <p:nvSpPr>
            <p:cNvPr id="29" name="TextBox 28">
              <a:extLst>
                <a:ext uri="{FF2B5EF4-FFF2-40B4-BE49-F238E27FC236}">
                  <a16:creationId xmlns:a16="http://schemas.microsoft.com/office/drawing/2014/main" id="{E76C03BB-B1E3-5B1D-B30E-D099091FC619}"/>
                </a:ext>
              </a:extLst>
            </p:cNvPr>
            <p:cNvSpPr txBox="1"/>
            <p:nvPr/>
          </p:nvSpPr>
          <p:spPr>
            <a:xfrm>
              <a:off x="6230371" y="1052382"/>
              <a:ext cx="4507692" cy="400110"/>
            </a:xfrm>
            <a:prstGeom prst="rect">
              <a:avLst/>
            </a:prstGeom>
            <a:noFill/>
          </p:spPr>
          <p:txBody>
            <a:bodyPr wrap="square" lIns="108000" rIns="108000" rtlCol="0">
              <a:spAutoFit/>
            </a:bodyPr>
            <a:lstStyle/>
            <a:p>
              <a:r>
                <a:rPr lang="en-US" altLang="ko-KR" sz="2000" b="1" dirty="0">
                  <a:cs typeface="Arial" pitchFamily="34" charset="0"/>
                </a:rPr>
                <a:t>LITERATURE REVIEW HIGHLIGHTS</a:t>
              </a:r>
            </a:p>
          </p:txBody>
        </p:sp>
        <p:sp>
          <p:nvSpPr>
            <p:cNvPr id="30" name="TextBox 29">
              <a:extLst>
                <a:ext uri="{FF2B5EF4-FFF2-40B4-BE49-F238E27FC236}">
                  <a16:creationId xmlns:a16="http://schemas.microsoft.com/office/drawing/2014/main" id="{6C4C5354-8119-6608-E8D9-430563D1829A}"/>
                </a:ext>
              </a:extLst>
            </p:cNvPr>
            <p:cNvSpPr txBox="1"/>
            <p:nvPr/>
          </p:nvSpPr>
          <p:spPr>
            <a:xfrm>
              <a:off x="5292036" y="974450"/>
              <a:ext cx="958096" cy="646331"/>
            </a:xfrm>
            <a:prstGeom prst="rect">
              <a:avLst/>
            </a:prstGeom>
            <a:noFill/>
          </p:spPr>
          <p:txBody>
            <a:bodyPr wrap="square" lIns="108000" rIns="108000" rtlCol="0">
              <a:spAutoFit/>
            </a:bodyPr>
            <a:lstStyle/>
            <a:p>
              <a:pPr algn="ctr"/>
              <a:r>
                <a:rPr lang="en-US" altLang="ko-KR" sz="3600" b="1" dirty="0">
                  <a:cs typeface="Arial" pitchFamily="34" charset="0"/>
                </a:rPr>
                <a:t>02</a:t>
              </a:r>
              <a:endParaRPr lang="ko-KR" altLang="en-US" sz="3600" b="1" dirty="0">
                <a:cs typeface="Arial" pitchFamily="34" charset="0"/>
              </a:endParaRPr>
            </a:p>
          </p:txBody>
        </p:sp>
      </p:grpSp>
      <p:grpSp>
        <p:nvGrpSpPr>
          <p:cNvPr id="32" name="Group 31">
            <a:extLst>
              <a:ext uri="{FF2B5EF4-FFF2-40B4-BE49-F238E27FC236}">
                <a16:creationId xmlns:a16="http://schemas.microsoft.com/office/drawing/2014/main" id="{559733FA-9574-CAB7-A84F-7ED959EB0CBE}"/>
              </a:ext>
            </a:extLst>
          </p:cNvPr>
          <p:cNvGrpSpPr/>
          <p:nvPr/>
        </p:nvGrpSpPr>
        <p:grpSpPr>
          <a:xfrm>
            <a:off x="5508988" y="3160596"/>
            <a:ext cx="5446027" cy="646331"/>
            <a:chOff x="5292036" y="974450"/>
            <a:chExt cx="5446027" cy="646331"/>
          </a:xfrm>
        </p:grpSpPr>
        <p:sp>
          <p:nvSpPr>
            <p:cNvPr id="33" name="TextBox 32">
              <a:extLst>
                <a:ext uri="{FF2B5EF4-FFF2-40B4-BE49-F238E27FC236}">
                  <a16:creationId xmlns:a16="http://schemas.microsoft.com/office/drawing/2014/main" id="{4C192F8E-110C-B26D-D666-D48F7DF90A18}"/>
                </a:ext>
              </a:extLst>
            </p:cNvPr>
            <p:cNvSpPr txBox="1"/>
            <p:nvPr/>
          </p:nvSpPr>
          <p:spPr>
            <a:xfrm>
              <a:off x="6230371" y="1052382"/>
              <a:ext cx="4507692" cy="400110"/>
            </a:xfrm>
            <a:prstGeom prst="rect">
              <a:avLst/>
            </a:prstGeom>
            <a:noFill/>
          </p:spPr>
          <p:txBody>
            <a:bodyPr wrap="square" lIns="108000" rIns="108000" rtlCol="0">
              <a:spAutoFit/>
            </a:bodyPr>
            <a:lstStyle/>
            <a:p>
              <a:r>
                <a:rPr lang="en-MY" sz="2000" b="1" dirty="0">
                  <a:cs typeface="Lato" panose="020F0502020204030203" pitchFamily="34" charset="0"/>
                </a:rPr>
                <a:t>RESEARCH </a:t>
              </a:r>
              <a:r>
                <a:rPr lang="en-US" altLang="ko-KR" sz="2000" b="1" dirty="0">
                  <a:cs typeface="Arial" pitchFamily="34" charset="0"/>
                </a:rPr>
                <a:t>METHODOLOGY</a:t>
              </a:r>
            </a:p>
          </p:txBody>
        </p:sp>
        <p:sp>
          <p:nvSpPr>
            <p:cNvPr id="34" name="TextBox 33">
              <a:extLst>
                <a:ext uri="{FF2B5EF4-FFF2-40B4-BE49-F238E27FC236}">
                  <a16:creationId xmlns:a16="http://schemas.microsoft.com/office/drawing/2014/main" id="{293AC409-F6CA-F5BE-840B-FBACD3C3C1B5}"/>
                </a:ext>
              </a:extLst>
            </p:cNvPr>
            <p:cNvSpPr txBox="1"/>
            <p:nvPr/>
          </p:nvSpPr>
          <p:spPr>
            <a:xfrm>
              <a:off x="5292036" y="974450"/>
              <a:ext cx="958096" cy="646331"/>
            </a:xfrm>
            <a:prstGeom prst="rect">
              <a:avLst/>
            </a:prstGeom>
            <a:noFill/>
          </p:spPr>
          <p:txBody>
            <a:bodyPr wrap="square" lIns="108000" rIns="108000" rtlCol="0">
              <a:spAutoFit/>
            </a:bodyPr>
            <a:lstStyle/>
            <a:p>
              <a:pPr algn="ctr"/>
              <a:r>
                <a:rPr lang="en-US" altLang="ko-KR" sz="3600" b="1" dirty="0">
                  <a:cs typeface="Arial" pitchFamily="34" charset="0"/>
                </a:rPr>
                <a:t>03</a:t>
              </a:r>
              <a:endParaRPr lang="ko-KR" altLang="en-US" sz="3600" b="1" dirty="0">
                <a:cs typeface="Arial" pitchFamily="34" charset="0"/>
              </a:endParaRPr>
            </a:p>
          </p:txBody>
        </p:sp>
      </p:grpSp>
      <p:grpSp>
        <p:nvGrpSpPr>
          <p:cNvPr id="36" name="Group 35">
            <a:extLst>
              <a:ext uri="{FF2B5EF4-FFF2-40B4-BE49-F238E27FC236}">
                <a16:creationId xmlns:a16="http://schemas.microsoft.com/office/drawing/2014/main" id="{A9FB0C5F-EA95-EEAA-4179-0F7A429A077E}"/>
              </a:ext>
            </a:extLst>
          </p:cNvPr>
          <p:cNvGrpSpPr/>
          <p:nvPr/>
        </p:nvGrpSpPr>
        <p:grpSpPr>
          <a:xfrm>
            <a:off x="5508988" y="4352444"/>
            <a:ext cx="5446027" cy="646331"/>
            <a:chOff x="5292036" y="974450"/>
            <a:chExt cx="5446027" cy="646331"/>
          </a:xfrm>
        </p:grpSpPr>
        <p:sp>
          <p:nvSpPr>
            <p:cNvPr id="37" name="TextBox 36">
              <a:extLst>
                <a:ext uri="{FF2B5EF4-FFF2-40B4-BE49-F238E27FC236}">
                  <a16:creationId xmlns:a16="http://schemas.microsoft.com/office/drawing/2014/main" id="{49B49732-73AE-7EBE-76CA-AF2315BD8648}"/>
                </a:ext>
              </a:extLst>
            </p:cNvPr>
            <p:cNvSpPr txBox="1"/>
            <p:nvPr/>
          </p:nvSpPr>
          <p:spPr>
            <a:xfrm>
              <a:off x="6230371" y="1052382"/>
              <a:ext cx="4507692" cy="400110"/>
            </a:xfrm>
            <a:prstGeom prst="rect">
              <a:avLst/>
            </a:prstGeom>
            <a:noFill/>
          </p:spPr>
          <p:txBody>
            <a:bodyPr wrap="square" lIns="108000" rIns="108000" rtlCol="0">
              <a:spAutoFit/>
            </a:bodyPr>
            <a:lstStyle/>
            <a:p>
              <a:r>
                <a:rPr lang="en-US" altLang="ko-KR" sz="2000" b="1" dirty="0">
                  <a:cs typeface="Arial" pitchFamily="34" charset="0"/>
                </a:rPr>
                <a:t>KEY FINDINGS &amp; INSIGHTS</a:t>
              </a:r>
              <a:endParaRPr lang="ko-KR" altLang="en-US" sz="2000" b="1" dirty="0">
                <a:cs typeface="Arial" pitchFamily="34" charset="0"/>
              </a:endParaRPr>
            </a:p>
          </p:txBody>
        </p:sp>
        <p:sp>
          <p:nvSpPr>
            <p:cNvPr id="38" name="TextBox 37">
              <a:extLst>
                <a:ext uri="{FF2B5EF4-FFF2-40B4-BE49-F238E27FC236}">
                  <a16:creationId xmlns:a16="http://schemas.microsoft.com/office/drawing/2014/main" id="{E916F3E3-1A05-234E-852D-3FCC4565FD9E}"/>
                </a:ext>
              </a:extLst>
            </p:cNvPr>
            <p:cNvSpPr txBox="1"/>
            <p:nvPr/>
          </p:nvSpPr>
          <p:spPr>
            <a:xfrm>
              <a:off x="5292036" y="974450"/>
              <a:ext cx="958096" cy="646331"/>
            </a:xfrm>
            <a:prstGeom prst="rect">
              <a:avLst/>
            </a:prstGeom>
            <a:noFill/>
          </p:spPr>
          <p:txBody>
            <a:bodyPr wrap="square" lIns="108000" rIns="108000" rtlCol="0">
              <a:spAutoFit/>
            </a:bodyPr>
            <a:lstStyle/>
            <a:p>
              <a:pPr algn="ctr"/>
              <a:r>
                <a:rPr lang="en-US" altLang="ko-KR" sz="3600" b="1" dirty="0">
                  <a:cs typeface="Arial" pitchFamily="34" charset="0"/>
                </a:rPr>
                <a:t>04</a:t>
              </a:r>
              <a:endParaRPr lang="ko-KR" altLang="en-US" sz="3600" b="1" dirty="0">
                <a:cs typeface="Arial" pitchFamily="34" charset="0"/>
              </a:endParaRPr>
            </a:p>
          </p:txBody>
        </p:sp>
      </p:grpSp>
      <p:pic>
        <p:nvPicPr>
          <p:cNvPr id="4" name="Picture 3">
            <a:extLst>
              <a:ext uri="{FF2B5EF4-FFF2-40B4-BE49-F238E27FC236}">
                <a16:creationId xmlns:a16="http://schemas.microsoft.com/office/drawing/2014/main" id="{54E612BD-C580-B63F-A66E-1D8812DD7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grpSp>
        <p:nvGrpSpPr>
          <p:cNvPr id="5" name="Group 4">
            <a:extLst>
              <a:ext uri="{FF2B5EF4-FFF2-40B4-BE49-F238E27FC236}">
                <a16:creationId xmlns:a16="http://schemas.microsoft.com/office/drawing/2014/main" id="{8CAD349D-CAE1-0DD6-1026-BC7845C4208A}"/>
              </a:ext>
            </a:extLst>
          </p:cNvPr>
          <p:cNvGrpSpPr/>
          <p:nvPr/>
        </p:nvGrpSpPr>
        <p:grpSpPr>
          <a:xfrm>
            <a:off x="5528749" y="5544294"/>
            <a:ext cx="5446027" cy="646331"/>
            <a:chOff x="5528749" y="5258544"/>
            <a:chExt cx="5446027" cy="646331"/>
          </a:xfrm>
        </p:grpSpPr>
        <p:sp>
          <p:nvSpPr>
            <p:cNvPr id="2" name="TextBox 1">
              <a:extLst>
                <a:ext uri="{FF2B5EF4-FFF2-40B4-BE49-F238E27FC236}">
                  <a16:creationId xmlns:a16="http://schemas.microsoft.com/office/drawing/2014/main" id="{C51320A5-3D47-58EF-C5F6-20F5477CBAA5}"/>
                </a:ext>
              </a:extLst>
            </p:cNvPr>
            <p:cNvSpPr txBox="1"/>
            <p:nvPr/>
          </p:nvSpPr>
          <p:spPr>
            <a:xfrm>
              <a:off x="6467084" y="5336476"/>
              <a:ext cx="4507692" cy="400110"/>
            </a:xfrm>
            <a:prstGeom prst="rect">
              <a:avLst/>
            </a:prstGeom>
            <a:noFill/>
          </p:spPr>
          <p:txBody>
            <a:bodyPr wrap="square" lIns="108000" rIns="108000" rtlCol="0">
              <a:spAutoFit/>
            </a:bodyPr>
            <a:lstStyle/>
            <a:p>
              <a:r>
                <a:rPr lang="en-US" altLang="ko-KR" sz="2000" b="1" dirty="0">
                  <a:cs typeface="Arial" pitchFamily="34" charset="0"/>
                </a:rPr>
                <a:t>FURURE WORK &amp; CONCLUSION </a:t>
              </a:r>
              <a:endParaRPr lang="ko-KR" altLang="en-US" sz="2000" b="1" dirty="0">
                <a:cs typeface="Arial" pitchFamily="34" charset="0"/>
              </a:endParaRPr>
            </a:p>
          </p:txBody>
        </p:sp>
        <p:sp>
          <p:nvSpPr>
            <p:cNvPr id="3" name="TextBox 2">
              <a:extLst>
                <a:ext uri="{FF2B5EF4-FFF2-40B4-BE49-F238E27FC236}">
                  <a16:creationId xmlns:a16="http://schemas.microsoft.com/office/drawing/2014/main" id="{69EA8C32-5E48-832D-2CBF-6F97DECDC631}"/>
                </a:ext>
              </a:extLst>
            </p:cNvPr>
            <p:cNvSpPr txBox="1"/>
            <p:nvPr/>
          </p:nvSpPr>
          <p:spPr>
            <a:xfrm>
              <a:off x="5528749" y="5258544"/>
              <a:ext cx="958096" cy="646331"/>
            </a:xfrm>
            <a:prstGeom prst="rect">
              <a:avLst/>
            </a:prstGeom>
            <a:noFill/>
          </p:spPr>
          <p:txBody>
            <a:bodyPr wrap="square" lIns="108000" rIns="108000" rtlCol="0">
              <a:spAutoFit/>
            </a:bodyPr>
            <a:lstStyle/>
            <a:p>
              <a:pPr algn="ctr"/>
              <a:r>
                <a:rPr lang="en-US" altLang="ko-KR" sz="3600" b="1" dirty="0">
                  <a:cs typeface="Arial" pitchFamily="34" charset="0"/>
                </a:rPr>
                <a:t>05</a:t>
              </a:r>
              <a:endParaRPr lang="ko-KR" altLang="en-US" sz="3600" b="1" dirty="0">
                <a:cs typeface="Arial" pitchFamily="34" charset="0"/>
              </a:endParaRPr>
            </a:p>
          </p:txBody>
        </p:sp>
      </p:grpSp>
    </p:spTree>
    <p:extLst>
      <p:ext uri="{BB962C8B-B14F-4D97-AF65-F5344CB8AC3E}">
        <p14:creationId xmlns:p14="http://schemas.microsoft.com/office/powerpoint/2010/main" val="321622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A6896CFD-2A25-C02C-DFD9-CBB8D67797DA}"/>
              </a:ext>
            </a:extLst>
          </p:cNvPr>
          <p:cNvSpPr>
            <a:spLocks noGrp="1"/>
          </p:cNvSpPr>
          <p:nvPr>
            <p:ph type="title"/>
          </p:nvPr>
        </p:nvSpPr>
        <p:spPr>
          <a:xfrm>
            <a:off x="831850" y="1047751"/>
            <a:ext cx="3658669" cy="1500187"/>
          </a:xfrm>
        </p:spPr>
        <p:txBody>
          <a:bodyPr/>
          <a:lstStyle/>
          <a:p>
            <a:r>
              <a:rPr lang="en-US" b="1" dirty="0">
                <a:solidFill>
                  <a:srgbClr val="6C1D35"/>
                </a:solidFill>
              </a:rPr>
              <a:t>INTRODUCTION</a:t>
            </a:r>
          </a:p>
        </p:txBody>
      </p:sp>
      <p:sp>
        <p:nvSpPr>
          <p:cNvPr id="9" name="TextBox 8">
            <a:extLst>
              <a:ext uri="{FF2B5EF4-FFF2-40B4-BE49-F238E27FC236}">
                <a16:creationId xmlns:a16="http://schemas.microsoft.com/office/drawing/2014/main" id="{730EACC6-2D61-9CD7-383F-34F4A25AD011}"/>
              </a:ext>
            </a:extLst>
          </p:cNvPr>
          <p:cNvSpPr txBox="1"/>
          <p:nvPr/>
        </p:nvSpPr>
        <p:spPr>
          <a:xfrm>
            <a:off x="1245853" y="2151727"/>
            <a:ext cx="8785387" cy="2554545"/>
          </a:xfrm>
          <a:prstGeom prst="rect">
            <a:avLst/>
          </a:prstGeom>
          <a:noFill/>
        </p:spPr>
        <p:txBody>
          <a:bodyPr wrap="square" lIns="0" rIns="0" rtlCol="0">
            <a:spAutoFit/>
          </a:bodyPr>
          <a:lstStyle/>
          <a:p>
            <a:pPr algn="just"/>
            <a:r>
              <a:rPr lang="en-US" sz="2000" dirty="0">
                <a:solidFill>
                  <a:schemeClr val="tx1">
                    <a:lumMod val="65000"/>
                    <a:lumOff val="35000"/>
                  </a:schemeClr>
                </a:solidFill>
              </a:rPr>
              <a:t>In today’s digital world, social media platforms like X (formerly Twitter) serve as real-time diaries where users share experiences, emotions, and opinions. The Hajj pilgrimage, a central pillar of Islam, garners millions of social media posts every year.</a:t>
            </a:r>
          </a:p>
          <a:p>
            <a:pPr algn="just"/>
            <a:endParaRPr lang="en-US" sz="2000" dirty="0">
              <a:solidFill>
                <a:schemeClr val="tx1">
                  <a:lumMod val="65000"/>
                  <a:lumOff val="35000"/>
                </a:schemeClr>
              </a:solidFill>
            </a:endParaRPr>
          </a:p>
          <a:p>
            <a:pPr algn="just"/>
            <a:r>
              <a:rPr lang="en-US" sz="2000" dirty="0">
                <a:solidFill>
                  <a:schemeClr val="tx1">
                    <a:lumMod val="65000"/>
                    <a:lumOff val="35000"/>
                  </a:schemeClr>
                </a:solidFill>
              </a:rPr>
              <a:t>This study aims to understand public sentiment toward Hajj by analyzing tweets. Using Natural Language Processing (NLP) techniques and machine learning tools, classifying tweets into positive, negative, or neutral categories to capture collective emotions and social insights.</a:t>
            </a:r>
          </a:p>
        </p:txBody>
      </p:sp>
      <p:pic>
        <p:nvPicPr>
          <p:cNvPr id="3" name="Picture 2">
            <a:extLst>
              <a:ext uri="{FF2B5EF4-FFF2-40B4-BE49-F238E27FC236}">
                <a16:creationId xmlns:a16="http://schemas.microsoft.com/office/drawing/2014/main" id="{60BB93CE-FE44-B264-B29B-62D7A485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Tree>
    <p:extLst>
      <p:ext uri="{BB962C8B-B14F-4D97-AF65-F5344CB8AC3E}">
        <p14:creationId xmlns:p14="http://schemas.microsoft.com/office/powerpoint/2010/main" val="148224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FB2F59-E19D-7E86-09AC-E5DBDF5DED6E}"/>
              </a:ext>
            </a:extLst>
          </p:cNvPr>
          <p:cNvSpPr txBox="1"/>
          <p:nvPr/>
        </p:nvSpPr>
        <p:spPr>
          <a:xfrm>
            <a:off x="1524000" y="2615593"/>
            <a:ext cx="9144000" cy="2677656"/>
          </a:xfrm>
          <a:prstGeom prst="rect">
            <a:avLst/>
          </a:prstGeom>
          <a:noFill/>
        </p:spPr>
        <p:txBody>
          <a:bodyPr wrap="square" lIns="0" rIns="0" rtlCol="0">
            <a:spAutoFit/>
          </a:bodyPr>
          <a:lstStyle/>
          <a:p>
            <a:pPr algn="ctr"/>
            <a:r>
              <a:rPr lang="en-US" sz="2100" dirty="0">
                <a:solidFill>
                  <a:schemeClr val="tx1">
                    <a:lumMod val="65000"/>
                    <a:lumOff val="35000"/>
                  </a:schemeClr>
                </a:solidFill>
              </a:rPr>
              <a:t>Despite the volume of tweets shared during Hajj, there is no sentiment analysis tool tailored for religious and cultural discourse. General-purpose models often fail to capture the context and nuance present in spiritual expressions.</a:t>
            </a:r>
          </a:p>
          <a:p>
            <a:pPr algn="ctr"/>
            <a:endParaRPr lang="en-US" sz="2100" dirty="0">
              <a:solidFill>
                <a:schemeClr val="tx1">
                  <a:lumMod val="65000"/>
                  <a:lumOff val="35000"/>
                </a:schemeClr>
              </a:solidFill>
            </a:endParaRPr>
          </a:p>
          <a:p>
            <a:pPr algn="ctr"/>
            <a:r>
              <a:rPr lang="en-US" sz="2100" dirty="0">
                <a:solidFill>
                  <a:schemeClr val="tx1">
                    <a:lumMod val="65000"/>
                    <a:lumOff val="35000"/>
                  </a:schemeClr>
                </a:solidFill>
              </a:rPr>
              <a:t>Manual analysis is impractical due to the data scale, and existing tools lack the sensitivity to identify religious vocabulary, emotional metaphors, or Quranic phrases. This project addresses the need for an automated, domain-specific sentiment classification system for Islamic events, particularly Hajj.</a:t>
            </a:r>
          </a:p>
        </p:txBody>
      </p:sp>
      <p:sp>
        <p:nvSpPr>
          <p:cNvPr id="7" name="Title 1">
            <a:extLst>
              <a:ext uri="{FF2B5EF4-FFF2-40B4-BE49-F238E27FC236}">
                <a16:creationId xmlns:a16="http://schemas.microsoft.com/office/drawing/2014/main" id="{DC33507F-306A-4550-E549-C869A96AD1F4}"/>
              </a:ext>
            </a:extLst>
          </p:cNvPr>
          <p:cNvSpPr>
            <a:spLocks noGrp="1"/>
          </p:cNvSpPr>
          <p:nvPr>
            <p:ph type="ctrTitle"/>
          </p:nvPr>
        </p:nvSpPr>
        <p:spPr>
          <a:xfrm>
            <a:off x="1524000" y="1122363"/>
            <a:ext cx="9144000" cy="1381125"/>
          </a:xfrm>
        </p:spPr>
        <p:txBody>
          <a:bodyPr/>
          <a:lstStyle/>
          <a:p>
            <a:pPr algn="ctr"/>
            <a:r>
              <a:rPr lang="en-US" b="1" dirty="0">
                <a:solidFill>
                  <a:srgbClr val="6C1D35"/>
                </a:solidFill>
              </a:rPr>
              <a:t>PROBLEM</a:t>
            </a:r>
            <a:r>
              <a:rPr lang="en-US" dirty="0"/>
              <a:t> </a:t>
            </a:r>
            <a:r>
              <a:rPr lang="en-US" b="1" dirty="0">
                <a:solidFill>
                  <a:srgbClr val="6C1D35"/>
                </a:solidFill>
              </a:rPr>
              <a:t>STATEMENT</a:t>
            </a:r>
          </a:p>
        </p:txBody>
      </p:sp>
      <p:pic>
        <p:nvPicPr>
          <p:cNvPr id="2" name="Picture 1">
            <a:extLst>
              <a:ext uri="{FF2B5EF4-FFF2-40B4-BE49-F238E27FC236}">
                <a16:creationId xmlns:a16="http://schemas.microsoft.com/office/drawing/2014/main" id="{045E698A-0049-78A0-7E7E-D51BF2E6D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Tree>
    <p:extLst>
      <p:ext uri="{BB962C8B-B14F-4D97-AF65-F5344CB8AC3E}">
        <p14:creationId xmlns:p14="http://schemas.microsoft.com/office/powerpoint/2010/main" val="185335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C12763-9475-AE00-434A-31F721C5B9A4}"/>
              </a:ext>
            </a:extLst>
          </p:cNvPr>
          <p:cNvSpPr txBox="1"/>
          <p:nvPr/>
        </p:nvSpPr>
        <p:spPr>
          <a:xfrm>
            <a:off x="1192834" y="4787739"/>
            <a:ext cx="2406493" cy="584775"/>
          </a:xfrm>
          <a:prstGeom prst="rect">
            <a:avLst/>
          </a:prstGeom>
          <a:noFill/>
        </p:spPr>
        <p:txBody>
          <a:bodyPr wrap="square" lIns="0" rIns="0" rtlCol="0">
            <a:spAutoFit/>
          </a:bodyPr>
          <a:lstStyle/>
          <a:p>
            <a:pPr algn="ctr"/>
            <a:r>
              <a:rPr lang="en-US" sz="1600" b="1" dirty="0">
                <a:solidFill>
                  <a:srgbClr val="6C1D35"/>
                </a:solidFill>
              </a:rPr>
              <a:t>To collect and clean Hajj-related tweets from X.</a:t>
            </a:r>
            <a:endParaRPr lang="en-US" sz="1600" b="1" dirty="0">
              <a:solidFill>
                <a:srgbClr val="6C1D35"/>
              </a:solidFill>
              <a:ea typeface="Roboto Condensed Light" panose="02000000000000000000" pitchFamily="2" charset="0"/>
              <a:cs typeface="Roboto Condensed Light" panose="02000000000000000000" pitchFamily="2" charset="0"/>
            </a:endParaRPr>
          </a:p>
        </p:txBody>
      </p:sp>
      <p:grpSp>
        <p:nvGrpSpPr>
          <p:cNvPr id="12" name="Group 11">
            <a:extLst>
              <a:ext uri="{FF2B5EF4-FFF2-40B4-BE49-F238E27FC236}">
                <a16:creationId xmlns:a16="http://schemas.microsoft.com/office/drawing/2014/main" id="{E3804633-828B-77D7-A1C8-54D11659CB97}"/>
              </a:ext>
            </a:extLst>
          </p:cNvPr>
          <p:cNvGrpSpPr/>
          <p:nvPr/>
        </p:nvGrpSpPr>
        <p:grpSpPr>
          <a:xfrm>
            <a:off x="5086846" y="2630067"/>
            <a:ext cx="1850206" cy="1850206"/>
            <a:chOff x="4592877" y="2531202"/>
            <a:chExt cx="776613" cy="776613"/>
          </a:xfrm>
        </p:grpSpPr>
        <p:sp>
          <p:nvSpPr>
            <p:cNvPr id="13" name="Oval 12">
              <a:extLst>
                <a:ext uri="{FF2B5EF4-FFF2-40B4-BE49-F238E27FC236}">
                  <a16:creationId xmlns:a16="http://schemas.microsoft.com/office/drawing/2014/main" id="{4FB3BA71-5B35-B13A-1311-30411CCD41CA}"/>
                </a:ext>
              </a:extLst>
            </p:cNvPr>
            <p:cNvSpPr/>
            <p:nvPr/>
          </p:nvSpPr>
          <p:spPr>
            <a:xfrm>
              <a:off x="4592877" y="2531202"/>
              <a:ext cx="776613" cy="776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 name="Group 13">
              <a:extLst>
                <a:ext uri="{FF2B5EF4-FFF2-40B4-BE49-F238E27FC236}">
                  <a16:creationId xmlns:a16="http://schemas.microsoft.com/office/drawing/2014/main" id="{8D980150-235A-33DC-25D2-FBD25CE5DD67}"/>
                </a:ext>
              </a:extLst>
            </p:cNvPr>
            <p:cNvGrpSpPr/>
            <p:nvPr/>
          </p:nvGrpSpPr>
          <p:grpSpPr>
            <a:xfrm>
              <a:off x="4740676" y="2693289"/>
              <a:ext cx="481012" cy="452438"/>
              <a:chOff x="8106304" y="3879322"/>
              <a:chExt cx="481012" cy="452438"/>
            </a:xfrm>
            <a:solidFill>
              <a:schemeClr val="bg1"/>
            </a:solidFill>
          </p:grpSpPr>
          <p:sp>
            <p:nvSpPr>
              <p:cNvPr id="15" name="Freeform 32">
                <a:extLst>
                  <a:ext uri="{FF2B5EF4-FFF2-40B4-BE49-F238E27FC236}">
                    <a16:creationId xmlns:a16="http://schemas.microsoft.com/office/drawing/2014/main" id="{29A5D22D-5FD3-DE6E-70B7-F1E45F2CB247}"/>
                  </a:ext>
                </a:extLst>
              </p:cNvPr>
              <p:cNvSpPr>
                <a:spLocks noEditPoints="1"/>
              </p:cNvSpPr>
              <p:nvPr/>
            </p:nvSpPr>
            <p:spPr bwMode="auto">
              <a:xfrm>
                <a:off x="8166629" y="3939647"/>
                <a:ext cx="361950" cy="241300"/>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Freeform 33">
                <a:extLst>
                  <a:ext uri="{FF2B5EF4-FFF2-40B4-BE49-F238E27FC236}">
                    <a16:creationId xmlns:a16="http://schemas.microsoft.com/office/drawing/2014/main" id="{6B213234-B0EC-E7FD-4118-071B8893A2DD}"/>
                  </a:ext>
                </a:extLst>
              </p:cNvPr>
              <p:cNvSpPr>
                <a:spLocks noEditPoints="1"/>
              </p:cNvSpPr>
              <p:nvPr/>
            </p:nvSpPr>
            <p:spPr bwMode="auto">
              <a:xfrm>
                <a:off x="8106304" y="3879322"/>
                <a:ext cx="481012" cy="452438"/>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grpSp>
        <p:nvGrpSpPr>
          <p:cNvPr id="17" name="Group 16">
            <a:extLst>
              <a:ext uri="{FF2B5EF4-FFF2-40B4-BE49-F238E27FC236}">
                <a16:creationId xmlns:a16="http://schemas.microsoft.com/office/drawing/2014/main" id="{33C5322B-F665-E02E-5A29-76EDF2E3E036}"/>
              </a:ext>
            </a:extLst>
          </p:cNvPr>
          <p:cNvGrpSpPr/>
          <p:nvPr/>
        </p:nvGrpSpPr>
        <p:grpSpPr>
          <a:xfrm>
            <a:off x="8702711" y="2630067"/>
            <a:ext cx="1850206" cy="1850206"/>
            <a:chOff x="6822510" y="2531202"/>
            <a:chExt cx="776613" cy="776613"/>
          </a:xfrm>
        </p:grpSpPr>
        <p:sp>
          <p:nvSpPr>
            <p:cNvPr id="18" name="Oval 17">
              <a:extLst>
                <a:ext uri="{FF2B5EF4-FFF2-40B4-BE49-F238E27FC236}">
                  <a16:creationId xmlns:a16="http://schemas.microsoft.com/office/drawing/2014/main" id="{22AF954C-B6FE-EC43-4FA0-14F5CED4CF87}"/>
                </a:ext>
              </a:extLst>
            </p:cNvPr>
            <p:cNvSpPr/>
            <p:nvPr/>
          </p:nvSpPr>
          <p:spPr>
            <a:xfrm>
              <a:off x="6822510" y="2531202"/>
              <a:ext cx="776613" cy="776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34">
              <a:extLst>
                <a:ext uri="{FF2B5EF4-FFF2-40B4-BE49-F238E27FC236}">
                  <a16:creationId xmlns:a16="http://schemas.microsoft.com/office/drawing/2014/main" id="{5FA6B053-AF3C-82F2-3DCA-BE242773AC1E}"/>
                </a:ext>
              </a:extLst>
            </p:cNvPr>
            <p:cNvSpPr>
              <a:spLocks noEditPoints="1"/>
            </p:cNvSpPr>
            <p:nvPr/>
          </p:nvSpPr>
          <p:spPr bwMode="auto">
            <a:xfrm>
              <a:off x="6962371" y="2678208"/>
              <a:ext cx="496887" cy="48260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a:extLst>
              <a:ext uri="{FF2B5EF4-FFF2-40B4-BE49-F238E27FC236}">
                <a16:creationId xmlns:a16="http://schemas.microsoft.com/office/drawing/2014/main" id="{1EE6D357-60D7-F257-94EF-AF2A5CCAA4A6}"/>
              </a:ext>
            </a:extLst>
          </p:cNvPr>
          <p:cNvGrpSpPr/>
          <p:nvPr/>
        </p:nvGrpSpPr>
        <p:grpSpPr>
          <a:xfrm>
            <a:off x="1470981" y="2630066"/>
            <a:ext cx="1850206" cy="1850206"/>
            <a:chOff x="2363244" y="2531202"/>
            <a:chExt cx="776613" cy="776613"/>
          </a:xfrm>
        </p:grpSpPr>
        <p:sp>
          <p:nvSpPr>
            <p:cNvPr id="21" name="Oval 20">
              <a:extLst>
                <a:ext uri="{FF2B5EF4-FFF2-40B4-BE49-F238E27FC236}">
                  <a16:creationId xmlns:a16="http://schemas.microsoft.com/office/drawing/2014/main" id="{CCAF82F7-55A4-AD43-CAF0-2D777F7800A7}"/>
                </a:ext>
              </a:extLst>
            </p:cNvPr>
            <p:cNvSpPr/>
            <p:nvPr/>
          </p:nvSpPr>
          <p:spPr>
            <a:xfrm>
              <a:off x="2363244" y="2531202"/>
              <a:ext cx="776613" cy="7766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BA68B415-54F9-5294-B445-8C8E33309810}"/>
                </a:ext>
              </a:extLst>
            </p:cNvPr>
            <p:cNvGrpSpPr/>
            <p:nvPr/>
          </p:nvGrpSpPr>
          <p:grpSpPr>
            <a:xfrm>
              <a:off x="2586449" y="2678208"/>
              <a:ext cx="330200" cy="482600"/>
              <a:chOff x="6258454" y="3849160"/>
              <a:chExt cx="330200" cy="482600"/>
            </a:xfrm>
            <a:solidFill>
              <a:schemeClr val="bg1"/>
            </a:solidFill>
          </p:grpSpPr>
          <p:sp>
            <p:nvSpPr>
              <p:cNvPr id="23" name="Freeform 35">
                <a:extLst>
                  <a:ext uri="{FF2B5EF4-FFF2-40B4-BE49-F238E27FC236}">
                    <a16:creationId xmlns:a16="http://schemas.microsoft.com/office/drawing/2014/main" id="{26F5C6FB-D9FD-9530-3A38-9AACE2BBC088}"/>
                  </a:ext>
                </a:extLst>
              </p:cNvPr>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36">
                <a:extLst>
                  <a:ext uri="{FF2B5EF4-FFF2-40B4-BE49-F238E27FC236}">
                    <a16:creationId xmlns:a16="http://schemas.microsoft.com/office/drawing/2014/main" id="{FD0D6017-56CC-1D4E-A086-2D0F483D2074}"/>
                  </a:ext>
                </a:extLst>
              </p:cNvPr>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sp>
        <p:nvSpPr>
          <p:cNvPr id="34" name="Title 3">
            <a:extLst>
              <a:ext uri="{FF2B5EF4-FFF2-40B4-BE49-F238E27FC236}">
                <a16:creationId xmlns:a16="http://schemas.microsoft.com/office/drawing/2014/main" id="{6A6FAA6A-D5A2-D497-081C-DCE5B78111EB}"/>
              </a:ext>
            </a:extLst>
          </p:cNvPr>
          <p:cNvSpPr>
            <a:spLocks noGrp="1"/>
          </p:cNvSpPr>
          <p:nvPr>
            <p:ph type="title"/>
          </p:nvPr>
        </p:nvSpPr>
        <p:spPr>
          <a:xfrm>
            <a:off x="838200" y="365125"/>
            <a:ext cx="10515600" cy="1325563"/>
          </a:xfrm>
        </p:spPr>
        <p:txBody>
          <a:bodyPr/>
          <a:lstStyle/>
          <a:p>
            <a:r>
              <a:rPr lang="en-US" b="1" dirty="0">
                <a:solidFill>
                  <a:srgbClr val="6C1D35"/>
                </a:solidFill>
              </a:rPr>
              <a:t>OBJECTIVES</a:t>
            </a:r>
          </a:p>
        </p:txBody>
      </p:sp>
      <p:sp>
        <p:nvSpPr>
          <p:cNvPr id="37" name="TextBox 36">
            <a:extLst>
              <a:ext uri="{FF2B5EF4-FFF2-40B4-BE49-F238E27FC236}">
                <a16:creationId xmlns:a16="http://schemas.microsoft.com/office/drawing/2014/main" id="{F3D1CC01-E371-76D8-B094-B2831BE38DE4}"/>
              </a:ext>
            </a:extLst>
          </p:cNvPr>
          <p:cNvSpPr txBox="1"/>
          <p:nvPr/>
        </p:nvSpPr>
        <p:spPr>
          <a:xfrm>
            <a:off x="4808698" y="4787739"/>
            <a:ext cx="2406493" cy="830997"/>
          </a:xfrm>
          <a:prstGeom prst="rect">
            <a:avLst/>
          </a:prstGeom>
          <a:noFill/>
        </p:spPr>
        <p:txBody>
          <a:bodyPr wrap="square" lIns="0" rIns="0" rtlCol="0">
            <a:spAutoFit/>
          </a:bodyPr>
          <a:lstStyle/>
          <a:p>
            <a:pPr algn="ctr"/>
            <a:r>
              <a:rPr lang="en-US" sz="1600" b="1" dirty="0">
                <a:solidFill>
                  <a:schemeClr val="accent2"/>
                </a:solidFill>
              </a:rPr>
              <a:t>To build a sentiment analysis model using NLP and lightweight ML tools.</a:t>
            </a:r>
            <a:endParaRPr lang="en-US" sz="1600" b="1" dirty="0">
              <a:solidFill>
                <a:schemeClr val="accent2"/>
              </a:solidFill>
              <a:ea typeface="Roboto Condensed Light" panose="02000000000000000000" pitchFamily="2" charset="0"/>
              <a:cs typeface="Roboto Condensed Light" panose="02000000000000000000" pitchFamily="2" charset="0"/>
            </a:endParaRPr>
          </a:p>
        </p:txBody>
      </p:sp>
      <p:sp>
        <p:nvSpPr>
          <p:cNvPr id="39" name="TextBox 38">
            <a:extLst>
              <a:ext uri="{FF2B5EF4-FFF2-40B4-BE49-F238E27FC236}">
                <a16:creationId xmlns:a16="http://schemas.microsoft.com/office/drawing/2014/main" id="{8F1AD2B4-8D00-2766-D2AC-CCC4CF9206B1}"/>
              </a:ext>
            </a:extLst>
          </p:cNvPr>
          <p:cNvSpPr txBox="1"/>
          <p:nvPr/>
        </p:nvSpPr>
        <p:spPr>
          <a:xfrm>
            <a:off x="8424562" y="4787739"/>
            <a:ext cx="2406493" cy="830997"/>
          </a:xfrm>
          <a:prstGeom prst="rect">
            <a:avLst/>
          </a:prstGeom>
          <a:noFill/>
        </p:spPr>
        <p:txBody>
          <a:bodyPr wrap="square" lIns="0" rIns="0" rtlCol="0">
            <a:spAutoFit/>
          </a:bodyPr>
          <a:lstStyle/>
          <a:p>
            <a:pPr algn="ctr"/>
            <a:r>
              <a:rPr lang="en-US" sz="1600" b="1" dirty="0">
                <a:solidFill>
                  <a:schemeClr val="bg2">
                    <a:lumMod val="50000"/>
                  </a:schemeClr>
                </a:solidFill>
              </a:rPr>
              <a:t>To visualize the classified sentiments through charts and word clouds.</a:t>
            </a:r>
            <a:endParaRPr lang="en-US" sz="1600" b="1" dirty="0">
              <a:solidFill>
                <a:schemeClr val="bg2">
                  <a:lumMod val="50000"/>
                </a:schemeClr>
              </a:solidFill>
              <a:ea typeface="Roboto Condensed Light" panose="02000000000000000000" pitchFamily="2" charset="0"/>
              <a:cs typeface="Roboto Condensed Light" panose="02000000000000000000" pitchFamily="2" charset="0"/>
            </a:endParaRPr>
          </a:p>
        </p:txBody>
      </p:sp>
      <p:pic>
        <p:nvPicPr>
          <p:cNvPr id="2" name="Picture 1">
            <a:extLst>
              <a:ext uri="{FF2B5EF4-FFF2-40B4-BE49-F238E27FC236}">
                <a16:creationId xmlns:a16="http://schemas.microsoft.com/office/drawing/2014/main" id="{349D8A22-FDE9-03B0-EABB-6E05E539B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7" name="TextBox 6">
            <a:extLst>
              <a:ext uri="{FF2B5EF4-FFF2-40B4-BE49-F238E27FC236}">
                <a16:creationId xmlns:a16="http://schemas.microsoft.com/office/drawing/2014/main" id="{3734ECD7-E53A-1FC4-6DA9-EDE5E3843265}"/>
              </a:ext>
            </a:extLst>
          </p:cNvPr>
          <p:cNvSpPr txBox="1"/>
          <p:nvPr/>
        </p:nvSpPr>
        <p:spPr>
          <a:xfrm>
            <a:off x="1430705" y="1922489"/>
            <a:ext cx="9144000" cy="400110"/>
          </a:xfrm>
          <a:prstGeom prst="rect">
            <a:avLst/>
          </a:prstGeom>
          <a:noFill/>
        </p:spPr>
        <p:txBody>
          <a:bodyPr wrap="square" lIns="0" rIns="0" rtlCol="0">
            <a:spAutoFit/>
          </a:bodyPr>
          <a:lstStyle/>
          <a:p>
            <a:pPr algn="ctr"/>
            <a:r>
              <a:rPr lang="en-US" sz="2000" b="1" dirty="0">
                <a:solidFill>
                  <a:schemeClr val="tx1">
                    <a:lumMod val="65000"/>
                    <a:lumOff val="35000"/>
                  </a:schemeClr>
                </a:solidFill>
              </a:rPr>
              <a:t>This research is guided by the following objectives</a:t>
            </a:r>
            <a:endParaRPr lang="en-US" sz="2000" b="1" dirty="0">
              <a:solidFill>
                <a:schemeClr val="tx1">
                  <a:lumMod val="65000"/>
                  <a:lumOff val="35000"/>
                </a:schemeClr>
              </a:solidFill>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15184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1">
            <a:extLst>
              <a:ext uri="{FF2B5EF4-FFF2-40B4-BE49-F238E27FC236}">
                <a16:creationId xmlns:a16="http://schemas.microsoft.com/office/drawing/2014/main" id="{17C64A0F-F807-4A5C-C707-A6135174327B}"/>
              </a:ext>
            </a:extLst>
          </p:cNvPr>
          <p:cNvPicPr>
            <a:picLocks noChangeAspect="1"/>
          </p:cNvPicPr>
          <p:nvPr/>
        </p:nvPicPr>
        <p:blipFill>
          <a:blip r:embed="rId2">
            <a:extLst>
              <a:ext uri="{28A0092B-C50C-407E-A947-70E740481C1C}">
                <a14:useLocalDpi xmlns:a14="http://schemas.microsoft.com/office/drawing/2010/main" val="0"/>
              </a:ext>
            </a:extLst>
          </a:blip>
          <a:srcRect t="4072" b="4072"/>
          <a:stretch/>
        </p:blipFill>
        <p:spPr>
          <a:xfrm>
            <a:off x="838200" y="2166125"/>
            <a:ext cx="3200400" cy="2939769"/>
          </a:xfrm>
          <a:prstGeom prst="rect">
            <a:avLst/>
          </a:prstGeom>
        </p:spPr>
      </p:pic>
      <p:pic>
        <p:nvPicPr>
          <p:cNvPr id="22" name="Picture Placeholder 23">
            <a:extLst>
              <a:ext uri="{FF2B5EF4-FFF2-40B4-BE49-F238E27FC236}">
                <a16:creationId xmlns:a16="http://schemas.microsoft.com/office/drawing/2014/main" id="{FEF979E6-76C4-A99F-6C85-AC247615A7E2}"/>
              </a:ext>
            </a:extLst>
          </p:cNvPr>
          <p:cNvPicPr>
            <a:picLocks noChangeAspect="1"/>
          </p:cNvPicPr>
          <p:nvPr/>
        </p:nvPicPr>
        <p:blipFill>
          <a:blip r:embed="rId3">
            <a:extLst>
              <a:ext uri="{28A0092B-C50C-407E-A947-70E740481C1C}">
                <a14:useLocalDpi xmlns:a14="http://schemas.microsoft.com/office/drawing/2010/main" val="0"/>
              </a:ext>
            </a:extLst>
          </a:blip>
          <a:srcRect t="4072" b="4072"/>
          <a:stretch/>
        </p:blipFill>
        <p:spPr>
          <a:xfrm>
            <a:off x="4495800" y="2166125"/>
            <a:ext cx="3200400" cy="2939769"/>
          </a:xfrm>
          <a:prstGeom prst="rect">
            <a:avLst/>
          </a:prstGeom>
        </p:spPr>
      </p:pic>
      <p:sp>
        <p:nvSpPr>
          <p:cNvPr id="24" name="Rectangle 23">
            <a:extLst>
              <a:ext uri="{FF2B5EF4-FFF2-40B4-BE49-F238E27FC236}">
                <a16:creationId xmlns:a16="http://schemas.microsoft.com/office/drawing/2014/main" id="{109E8BDB-72B2-0E7E-9CB8-33F6322F657E}"/>
              </a:ext>
            </a:extLst>
          </p:cNvPr>
          <p:cNvSpPr>
            <a:spLocks noChangeArrowheads="1"/>
          </p:cNvSpPr>
          <p:nvPr/>
        </p:nvSpPr>
        <p:spPr bwMode="auto">
          <a:xfrm>
            <a:off x="834341" y="5452211"/>
            <a:ext cx="601662"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eaLnBrk="1" hangingPunct="1">
              <a:lnSpc>
                <a:spcPct val="150000"/>
              </a:lnSpc>
            </a:pPr>
            <a:r>
              <a:rPr lang="en-US" altLang="en-US" sz="2800" b="1" dirty="0">
                <a:solidFill>
                  <a:schemeClr val="bg1"/>
                </a:solidFill>
                <a:latin typeface="+mn-lt"/>
              </a:rPr>
              <a:t>01</a:t>
            </a:r>
            <a:endParaRPr lang="en-US" altLang="en-US" sz="2800" dirty="0">
              <a:solidFill>
                <a:schemeClr val="bg1"/>
              </a:solidFill>
              <a:latin typeface="+mn-lt"/>
            </a:endParaRPr>
          </a:p>
        </p:txBody>
      </p:sp>
      <p:sp>
        <p:nvSpPr>
          <p:cNvPr id="25" name="Rectangle 24">
            <a:extLst>
              <a:ext uri="{FF2B5EF4-FFF2-40B4-BE49-F238E27FC236}">
                <a16:creationId xmlns:a16="http://schemas.microsoft.com/office/drawing/2014/main" id="{4635C794-6333-0AFB-937F-B4FB096C52C9}"/>
              </a:ext>
            </a:extLst>
          </p:cNvPr>
          <p:cNvSpPr>
            <a:spLocks noChangeArrowheads="1"/>
          </p:cNvSpPr>
          <p:nvPr/>
        </p:nvSpPr>
        <p:spPr bwMode="auto">
          <a:xfrm>
            <a:off x="4437439" y="5452211"/>
            <a:ext cx="601663"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defRPr>
            </a:lvl1pPr>
            <a:lvl2pPr marL="742950" indent="-285750">
              <a:defRPr>
                <a:solidFill>
                  <a:schemeClr val="tx1"/>
                </a:solidFill>
                <a:latin typeface="Open Sans" panose="020B0606030504020204" pitchFamily="34" charset="0"/>
              </a:defRPr>
            </a:lvl2pPr>
            <a:lvl3pPr marL="1143000" indent="-228600">
              <a:defRPr>
                <a:solidFill>
                  <a:schemeClr val="tx1"/>
                </a:solidFill>
                <a:latin typeface="Open Sans" panose="020B0606030504020204" pitchFamily="34" charset="0"/>
              </a:defRPr>
            </a:lvl3pPr>
            <a:lvl4pPr marL="1600200" indent="-228600">
              <a:defRPr>
                <a:solidFill>
                  <a:schemeClr val="tx1"/>
                </a:solidFill>
                <a:latin typeface="Open Sans" panose="020B0606030504020204" pitchFamily="34" charset="0"/>
              </a:defRPr>
            </a:lvl4pPr>
            <a:lvl5pPr marL="2057400" indent="-228600">
              <a:defRPr>
                <a:solidFill>
                  <a:schemeClr val="tx1"/>
                </a:solidFill>
                <a:latin typeface="Open Sans" panose="020B0606030504020204" pitchFamily="34" charset="0"/>
              </a:defRPr>
            </a:lvl5pPr>
            <a:lvl6pPr marL="2514600" indent="-228600" defTabSz="457200" fontAlgn="base">
              <a:spcBef>
                <a:spcPct val="0"/>
              </a:spcBef>
              <a:spcAft>
                <a:spcPct val="0"/>
              </a:spcAft>
              <a:defRPr>
                <a:solidFill>
                  <a:schemeClr val="tx1"/>
                </a:solidFill>
                <a:latin typeface="Open Sans" panose="020B0606030504020204" pitchFamily="34" charset="0"/>
              </a:defRPr>
            </a:lvl6pPr>
            <a:lvl7pPr marL="2971800" indent="-228600" defTabSz="457200" fontAlgn="base">
              <a:spcBef>
                <a:spcPct val="0"/>
              </a:spcBef>
              <a:spcAft>
                <a:spcPct val="0"/>
              </a:spcAft>
              <a:defRPr>
                <a:solidFill>
                  <a:schemeClr val="tx1"/>
                </a:solidFill>
                <a:latin typeface="Open Sans" panose="020B0606030504020204" pitchFamily="34" charset="0"/>
              </a:defRPr>
            </a:lvl7pPr>
            <a:lvl8pPr marL="3429000" indent="-228600" defTabSz="457200" fontAlgn="base">
              <a:spcBef>
                <a:spcPct val="0"/>
              </a:spcBef>
              <a:spcAft>
                <a:spcPct val="0"/>
              </a:spcAft>
              <a:defRPr>
                <a:solidFill>
                  <a:schemeClr val="tx1"/>
                </a:solidFill>
                <a:latin typeface="Open Sans" panose="020B0606030504020204" pitchFamily="34" charset="0"/>
              </a:defRPr>
            </a:lvl8pPr>
            <a:lvl9pPr marL="3886200" indent="-228600" defTabSz="457200" fontAlgn="base">
              <a:spcBef>
                <a:spcPct val="0"/>
              </a:spcBef>
              <a:spcAft>
                <a:spcPct val="0"/>
              </a:spcAft>
              <a:defRPr>
                <a:solidFill>
                  <a:schemeClr val="tx1"/>
                </a:solidFill>
                <a:latin typeface="Open Sans" panose="020B0606030504020204" pitchFamily="34" charset="0"/>
              </a:defRPr>
            </a:lvl9pPr>
          </a:lstStyle>
          <a:p>
            <a:pPr eaLnBrk="1" hangingPunct="1">
              <a:lnSpc>
                <a:spcPct val="150000"/>
              </a:lnSpc>
            </a:pPr>
            <a:r>
              <a:rPr lang="en-US" altLang="en-US" sz="2800" b="1" dirty="0">
                <a:solidFill>
                  <a:schemeClr val="bg1"/>
                </a:solidFill>
                <a:latin typeface="+mn-lt"/>
              </a:rPr>
              <a:t>02</a:t>
            </a:r>
            <a:endParaRPr lang="en-US" altLang="en-US" sz="2800" dirty="0">
              <a:solidFill>
                <a:schemeClr val="bg1"/>
              </a:solidFill>
              <a:latin typeface="+mn-lt"/>
            </a:endParaRPr>
          </a:p>
        </p:txBody>
      </p:sp>
      <p:sp>
        <p:nvSpPr>
          <p:cNvPr id="26" name="Rectangle 25">
            <a:extLst>
              <a:ext uri="{FF2B5EF4-FFF2-40B4-BE49-F238E27FC236}">
                <a16:creationId xmlns:a16="http://schemas.microsoft.com/office/drawing/2014/main" id="{C5FE7B91-C38E-BE63-6E57-E7D5A6EF3BE4}"/>
              </a:ext>
            </a:extLst>
          </p:cNvPr>
          <p:cNvSpPr/>
          <p:nvPr/>
        </p:nvSpPr>
        <p:spPr>
          <a:xfrm>
            <a:off x="8177022" y="5379113"/>
            <a:ext cx="641170" cy="684803"/>
          </a:xfrm>
          <a:prstGeom prst="rect">
            <a:avLst/>
          </a:prstGeom>
        </p:spPr>
        <p:txBody>
          <a:bodyPr wrap="square">
            <a:spAutoFit/>
          </a:bodyPr>
          <a:lstStyle/>
          <a:p>
            <a:pPr eaLnBrk="1" fontAlgn="auto" hangingPunct="1">
              <a:lnSpc>
                <a:spcPct val="150000"/>
              </a:lnSpc>
              <a:spcBef>
                <a:spcPts val="0"/>
              </a:spcBef>
              <a:spcAft>
                <a:spcPts val="0"/>
              </a:spcAft>
              <a:defRPr/>
            </a:pPr>
            <a:r>
              <a:rPr lang="en-US" sz="2800" b="1" dirty="0">
                <a:solidFill>
                  <a:schemeClr val="bg1"/>
                </a:solidFill>
              </a:rPr>
              <a:t>03</a:t>
            </a:r>
            <a:endParaRPr lang="en-US" sz="2800" dirty="0">
              <a:solidFill>
                <a:schemeClr val="bg1"/>
              </a:solidFill>
            </a:endParaRPr>
          </a:p>
        </p:txBody>
      </p:sp>
      <p:sp>
        <p:nvSpPr>
          <p:cNvPr id="30" name="TextBox 29">
            <a:extLst>
              <a:ext uri="{FF2B5EF4-FFF2-40B4-BE49-F238E27FC236}">
                <a16:creationId xmlns:a16="http://schemas.microsoft.com/office/drawing/2014/main" id="{83BB72A1-A40D-22BB-39C0-85035D6803E7}"/>
              </a:ext>
            </a:extLst>
          </p:cNvPr>
          <p:cNvSpPr txBox="1"/>
          <p:nvPr/>
        </p:nvSpPr>
        <p:spPr>
          <a:xfrm>
            <a:off x="1436003" y="5456206"/>
            <a:ext cx="2406493" cy="830997"/>
          </a:xfrm>
          <a:prstGeom prst="rect">
            <a:avLst/>
          </a:prstGeom>
          <a:noFill/>
        </p:spPr>
        <p:txBody>
          <a:bodyPr wrap="square" lIns="0" rIns="0" rtlCol="0">
            <a:spAutoFit/>
          </a:bodyPr>
          <a:lstStyle/>
          <a:p>
            <a:pPr algn="ctr"/>
            <a:r>
              <a:rPr lang="en-US" sz="1600" b="1" dirty="0">
                <a:solidFill>
                  <a:schemeClr val="bg1"/>
                </a:solidFill>
                <a:ea typeface="Roboto Condensed Light" panose="02000000000000000000" pitchFamily="2" charset="0"/>
                <a:cs typeface="Roboto Condensed Light" panose="02000000000000000000" pitchFamily="2" charset="0"/>
              </a:rPr>
              <a:t>What is the overall sentiment of Hajj-related tweets?</a:t>
            </a:r>
          </a:p>
        </p:txBody>
      </p:sp>
      <p:pic>
        <p:nvPicPr>
          <p:cNvPr id="2" name="Picture 1">
            <a:extLst>
              <a:ext uri="{FF2B5EF4-FFF2-40B4-BE49-F238E27FC236}">
                <a16:creationId xmlns:a16="http://schemas.microsoft.com/office/drawing/2014/main" id="{500384DE-8BB0-8578-282C-6A8C12419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448" y="6560382"/>
            <a:ext cx="1943103" cy="146231"/>
          </a:xfrm>
          <a:prstGeom prst="rect">
            <a:avLst/>
          </a:prstGeom>
        </p:spPr>
      </p:pic>
      <p:sp>
        <p:nvSpPr>
          <p:cNvPr id="3" name="TextBox 2">
            <a:extLst>
              <a:ext uri="{FF2B5EF4-FFF2-40B4-BE49-F238E27FC236}">
                <a16:creationId xmlns:a16="http://schemas.microsoft.com/office/drawing/2014/main" id="{76CF7A99-A277-362B-56D3-0353E75AC178}"/>
              </a:ext>
            </a:extLst>
          </p:cNvPr>
          <p:cNvSpPr txBox="1"/>
          <p:nvPr/>
        </p:nvSpPr>
        <p:spPr>
          <a:xfrm>
            <a:off x="5120457" y="5379113"/>
            <a:ext cx="2406493" cy="830997"/>
          </a:xfrm>
          <a:prstGeom prst="rect">
            <a:avLst/>
          </a:prstGeom>
          <a:noFill/>
        </p:spPr>
        <p:txBody>
          <a:bodyPr wrap="square" lIns="0" rIns="0" rtlCol="0">
            <a:spAutoFit/>
          </a:bodyPr>
          <a:lstStyle/>
          <a:p>
            <a:pPr algn="ctr"/>
            <a:r>
              <a:rPr lang="en-US" sz="1600" b="1" dirty="0">
                <a:solidFill>
                  <a:schemeClr val="bg1"/>
                </a:solidFill>
                <a:ea typeface="Roboto Condensed Light" panose="02000000000000000000" pitchFamily="2" charset="0"/>
                <a:cs typeface="Roboto Condensed Light" panose="02000000000000000000" pitchFamily="2" charset="0"/>
              </a:rPr>
              <a:t>Can a simple model accurately classify religious tweets?</a:t>
            </a:r>
          </a:p>
        </p:txBody>
      </p:sp>
      <p:sp>
        <p:nvSpPr>
          <p:cNvPr id="5" name="TextBox 4">
            <a:extLst>
              <a:ext uri="{FF2B5EF4-FFF2-40B4-BE49-F238E27FC236}">
                <a16:creationId xmlns:a16="http://schemas.microsoft.com/office/drawing/2014/main" id="{AF242482-4ECD-62DE-527E-EBFAAFE209D0}"/>
              </a:ext>
            </a:extLst>
          </p:cNvPr>
          <p:cNvSpPr txBox="1"/>
          <p:nvPr/>
        </p:nvSpPr>
        <p:spPr>
          <a:xfrm>
            <a:off x="8818193" y="5379113"/>
            <a:ext cx="2254196" cy="830997"/>
          </a:xfrm>
          <a:prstGeom prst="rect">
            <a:avLst/>
          </a:prstGeom>
          <a:noFill/>
        </p:spPr>
        <p:txBody>
          <a:bodyPr wrap="square" lIns="0" rIns="0" rtlCol="0">
            <a:spAutoFit/>
          </a:bodyPr>
          <a:lstStyle/>
          <a:p>
            <a:pPr algn="ctr"/>
            <a:r>
              <a:rPr lang="en-US" sz="1600" b="1" dirty="0">
                <a:solidFill>
                  <a:schemeClr val="bg1"/>
                </a:solidFill>
                <a:ea typeface="Roboto Condensed Light" panose="02000000000000000000" pitchFamily="2" charset="0"/>
                <a:cs typeface="Roboto Condensed Light" panose="02000000000000000000" pitchFamily="2" charset="0"/>
              </a:rPr>
              <a:t>What themes emerge across the sentiment categories?</a:t>
            </a:r>
          </a:p>
        </p:txBody>
      </p:sp>
      <p:pic>
        <p:nvPicPr>
          <p:cNvPr id="7" name="Picture Placeholder 23">
            <a:extLst>
              <a:ext uri="{FF2B5EF4-FFF2-40B4-BE49-F238E27FC236}">
                <a16:creationId xmlns:a16="http://schemas.microsoft.com/office/drawing/2014/main" id="{86A5E4F5-0E9D-4045-8E88-2A0912FAA2B6}"/>
              </a:ext>
            </a:extLst>
          </p:cNvPr>
          <p:cNvPicPr>
            <a:picLocks noChangeAspect="1"/>
          </p:cNvPicPr>
          <p:nvPr/>
        </p:nvPicPr>
        <p:blipFill>
          <a:blip r:embed="rId5">
            <a:extLst>
              <a:ext uri="{28A0092B-C50C-407E-A947-70E740481C1C}">
                <a14:useLocalDpi xmlns:a14="http://schemas.microsoft.com/office/drawing/2010/main" val="0"/>
              </a:ext>
            </a:extLst>
          </a:blip>
          <a:srcRect l="11667" r="11667"/>
          <a:stretch/>
        </p:blipFill>
        <p:spPr>
          <a:xfrm>
            <a:off x="8153400" y="2148689"/>
            <a:ext cx="3200400" cy="2939769"/>
          </a:xfrm>
          <a:prstGeom prst="rect">
            <a:avLst/>
          </a:prstGeom>
        </p:spPr>
      </p:pic>
      <p:sp>
        <p:nvSpPr>
          <p:cNvPr id="8" name="Title 3">
            <a:extLst>
              <a:ext uri="{FF2B5EF4-FFF2-40B4-BE49-F238E27FC236}">
                <a16:creationId xmlns:a16="http://schemas.microsoft.com/office/drawing/2014/main" id="{D0C6AA72-9CC9-23C6-6692-3469955F07A3}"/>
              </a:ext>
            </a:extLst>
          </p:cNvPr>
          <p:cNvSpPr>
            <a:spLocks noGrp="1"/>
          </p:cNvSpPr>
          <p:nvPr>
            <p:ph type="title"/>
          </p:nvPr>
        </p:nvSpPr>
        <p:spPr>
          <a:xfrm>
            <a:off x="838200" y="365125"/>
            <a:ext cx="10515600" cy="1325563"/>
          </a:xfrm>
        </p:spPr>
        <p:txBody>
          <a:bodyPr/>
          <a:lstStyle/>
          <a:p>
            <a:pPr algn="ctr"/>
            <a:r>
              <a:rPr lang="en-US" b="1" dirty="0">
                <a:solidFill>
                  <a:srgbClr val="6C1D35"/>
                </a:solidFill>
              </a:rPr>
              <a:t>RESEARCH QUESTIONS</a:t>
            </a:r>
          </a:p>
        </p:txBody>
      </p:sp>
    </p:spTree>
    <p:extLst>
      <p:ext uri="{BB962C8B-B14F-4D97-AF65-F5344CB8AC3E}">
        <p14:creationId xmlns:p14="http://schemas.microsoft.com/office/powerpoint/2010/main" val="188155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33820-7402-C885-3891-1EA60B7BFF6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90A3C37-70B7-BB2D-9A0E-37F0F1CFB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4" name="TextBox 3">
            <a:extLst>
              <a:ext uri="{FF2B5EF4-FFF2-40B4-BE49-F238E27FC236}">
                <a16:creationId xmlns:a16="http://schemas.microsoft.com/office/drawing/2014/main" id="{BB0E24C1-34E2-87A8-1EF7-2A2879AFCD2E}"/>
              </a:ext>
            </a:extLst>
          </p:cNvPr>
          <p:cNvSpPr txBox="1"/>
          <p:nvPr/>
        </p:nvSpPr>
        <p:spPr>
          <a:xfrm>
            <a:off x="991913" y="920036"/>
            <a:ext cx="9915524" cy="854080"/>
          </a:xfrm>
          <a:prstGeom prst="rect">
            <a:avLst/>
          </a:prstGeom>
          <a:noFill/>
        </p:spPr>
        <p:txBody>
          <a:bodyPr wrap="square" anchor="ctr">
            <a:spAutoFit/>
          </a:bodyPr>
          <a:lstStyle/>
          <a:p>
            <a:pPr algn="ctr">
              <a:lnSpc>
                <a:spcPct val="150000"/>
              </a:lnSpc>
              <a:spcBef>
                <a:spcPts val="800"/>
              </a:spcBef>
              <a:defRPr/>
            </a:pPr>
            <a:r>
              <a:rPr lang="en-MY" sz="3600" b="1" dirty="0">
                <a:cs typeface="Lato" panose="020F0502020204030203" pitchFamily="34" charset="0"/>
              </a:rPr>
              <a:t>SCOPE OF THE RESEARCH</a:t>
            </a:r>
            <a:endParaRPr lang="ru-RU" sz="3600" b="1" dirty="0">
              <a:cs typeface="Lato" panose="020F0502020204030203" pitchFamily="34" charset="0"/>
            </a:endParaRPr>
          </a:p>
        </p:txBody>
      </p:sp>
      <p:sp>
        <p:nvSpPr>
          <p:cNvPr id="8" name="TextBox 7">
            <a:extLst>
              <a:ext uri="{FF2B5EF4-FFF2-40B4-BE49-F238E27FC236}">
                <a16:creationId xmlns:a16="http://schemas.microsoft.com/office/drawing/2014/main" id="{C41F949F-1A04-A320-3393-16DEF8ED6355}"/>
              </a:ext>
            </a:extLst>
          </p:cNvPr>
          <p:cNvSpPr txBox="1"/>
          <p:nvPr/>
        </p:nvSpPr>
        <p:spPr>
          <a:xfrm>
            <a:off x="2207745" y="1774116"/>
            <a:ext cx="7483860" cy="584775"/>
          </a:xfrm>
          <a:prstGeom prst="rect">
            <a:avLst/>
          </a:prstGeom>
          <a:noFill/>
        </p:spPr>
        <p:txBody>
          <a:bodyPr wrap="square" lIns="0" rIns="0" rtlCol="0">
            <a:spAutoFit/>
          </a:bodyPr>
          <a:lstStyle/>
          <a:p>
            <a:pPr algn="ctr"/>
            <a:r>
              <a:rPr lang="en-US" sz="1600" dirty="0">
                <a:solidFill>
                  <a:schemeClr val="bg1">
                    <a:lumMod val="50000"/>
                  </a:schemeClr>
                </a:solidFill>
                <a:ea typeface="Roboto Condensed Light" panose="02000000000000000000" pitchFamily="2" charset="0"/>
                <a:cs typeface="Roboto Condensed Light" panose="02000000000000000000" pitchFamily="2" charset="0"/>
              </a:rPr>
              <a:t>This research is limited to sentiment analysis of tweets specifically related to Hajj. The scope and constraints of this project are outlined as follows</a:t>
            </a:r>
          </a:p>
        </p:txBody>
      </p:sp>
      <p:sp>
        <p:nvSpPr>
          <p:cNvPr id="3" name="TextBox 2">
            <a:extLst>
              <a:ext uri="{FF2B5EF4-FFF2-40B4-BE49-F238E27FC236}">
                <a16:creationId xmlns:a16="http://schemas.microsoft.com/office/drawing/2014/main" id="{B2AE6731-A87A-9561-E625-105D391BED45}"/>
              </a:ext>
            </a:extLst>
          </p:cNvPr>
          <p:cNvSpPr txBox="1"/>
          <p:nvPr/>
        </p:nvSpPr>
        <p:spPr>
          <a:xfrm>
            <a:off x="1432485" y="2876144"/>
            <a:ext cx="9327030" cy="2126864"/>
          </a:xfrm>
          <a:prstGeom prst="rect">
            <a:avLst/>
          </a:prstGeom>
          <a:noFill/>
        </p:spPr>
        <p:txBody>
          <a:bodyPr wrap="square" lIns="0" rIns="0" rtlCol="0">
            <a:spAutoFit/>
          </a:bodyPr>
          <a:lstStyle/>
          <a:p>
            <a:pPr marL="285750" indent="-285750" algn="just">
              <a:lnSpc>
                <a:spcPct val="150000"/>
              </a:lnSpc>
              <a:buFont typeface="Arial" panose="020B0604020202020204" pitchFamily="34" charset="0"/>
              <a:buChar char="•"/>
            </a:pPr>
            <a:r>
              <a:rPr lang="en-US" dirty="0"/>
              <a:t>The dataset will consist exclusively of Hajj-related tweets collected from X (formerly Twitter).</a:t>
            </a:r>
          </a:p>
          <a:p>
            <a:pPr marL="285750" indent="-285750" algn="just">
              <a:lnSpc>
                <a:spcPct val="150000"/>
              </a:lnSpc>
              <a:buFont typeface="Arial" panose="020B0604020202020204" pitchFamily="34" charset="0"/>
              <a:buChar char="•"/>
            </a:pPr>
            <a:r>
              <a:rPr lang="en-US" dirty="0"/>
              <a:t>Sentiment will be categorized into three classes: positive, negative, and neutral.</a:t>
            </a:r>
          </a:p>
          <a:p>
            <a:pPr marL="285750" indent="-285750" algn="just">
              <a:lnSpc>
                <a:spcPct val="150000"/>
              </a:lnSpc>
              <a:buFont typeface="Arial" panose="020B0604020202020204" pitchFamily="34" charset="0"/>
              <a:buChar char="•"/>
            </a:pPr>
            <a:r>
              <a:rPr lang="en-US" dirty="0"/>
              <a:t>The implementation will be done using the Python programming language.</a:t>
            </a:r>
          </a:p>
          <a:p>
            <a:pPr marL="285750" indent="-285750" algn="just">
              <a:lnSpc>
                <a:spcPct val="150000"/>
              </a:lnSpc>
              <a:buFont typeface="Arial" panose="020B0604020202020204" pitchFamily="34" charset="0"/>
              <a:buChar char="•"/>
            </a:pPr>
            <a:r>
              <a:rPr lang="en-US" dirty="0"/>
              <a:t>Python libraries such as NLTK, VADER, and </a:t>
            </a:r>
            <a:r>
              <a:rPr lang="en-US" dirty="0" err="1"/>
              <a:t>TextBlob</a:t>
            </a:r>
            <a:r>
              <a:rPr lang="en-US" dirty="0"/>
              <a:t> will be used for natural language processing and sentiment classification.</a:t>
            </a:r>
            <a:endParaRPr lang="en-US" sz="1600" dirty="0">
              <a:solidFill>
                <a:schemeClr val="bg1">
                  <a:lumMod val="50000"/>
                </a:schemeClr>
              </a:solidFill>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2491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27709-F112-7168-174F-8EEFE6C4F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3" name="TextBox 2">
            <a:extLst>
              <a:ext uri="{FF2B5EF4-FFF2-40B4-BE49-F238E27FC236}">
                <a16:creationId xmlns:a16="http://schemas.microsoft.com/office/drawing/2014/main" id="{33CF99D5-3426-3972-B32F-4B397019C466}"/>
              </a:ext>
            </a:extLst>
          </p:cNvPr>
          <p:cNvSpPr txBox="1"/>
          <p:nvPr/>
        </p:nvSpPr>
        <p:spPr>
          <a:xfrm>
            <a:off x="5631475" y="2775561"/>
            <a:ext cx="5721570" cy="2554545"/>
          </a:xfrm>
          <a:prstGeom prst="rect">
            <a:avLst/>
          </a:prstGeom>
          <a:noFill/>
        </p:spPr>
        <p:txBody>
          <a:bodyPr wrap="square" lIns="0" rIns="0" rtlCol="0">
            <a:spAutoFit/>
          </a:bodyPr>
          <a:lstStyle/>
          <a:p>
            <a:pPr algn="just"/>
            <a:r>
              <a:rPr lang="en-US" sz="1600" b="0" i="0" dirty="0">
                <a:solidFill>
                  <a:srgbClr val="666666"/>
                </a:solidFill>
                <a:effectLst/>
              </a:rPr>
              <a:t>Sentiment analysis techniques fall into four categories: rule-based, machine learning-based, hybrid, and deep learning based. While commercial applications like product reviews dominate current research, sentiment analysis in religious contexts is limited.</a:t>
            </a:r>
          </a:p>
          <a:p>
            <a:pPr algn="just"/>
            <a:endParaRPr lang="en-US" sz="1600" b="0" i="0" dirty="0">
              <a:solidFill>
                <a:srgbClr val="666666"/>
              </a:solidFill>
              <a:effectLst/>
            </a:endParaRPr>
          </a:p>
          <a:p>
            <a:pPr algn="just"/>
            <a:r>
              <a:rPr lang="en-US" sz="1600" b="0" i="0" dirty="0">
                <a:solidFill>
                  <a:srgbClr val="666666"/>
                </a:solidFill>
                <a:effectLst/>
              </a:rPr>
              <a:t>Past studies on Ramadan and Hajj showed positive sentiments around unity and spirituality, and negative spikes during logistical issues or global crises. These studies highlight the potential for using sentiment analysis to support religious event planning and discourse analysis.</a:t>
            </a:r>
            <a:endParaRPr lang="en-US" sz="1600" dirty="0">
              <a:ea typeface="Roboto Condensed Light" panose="02000000000000000000" pitchFamily="2" charset="0"/>
              <a:cs typeface="Roboto Condensed Light" panose="02000000000000000000" pitchFamily="2" charset="0"/>
            </a:endParaRPr>
          </a:p>
        </p:txBody>
      </p:sp>
      <p:sp>
        <p:nvSpPr>
          <p:cNvPr id="5" name="TextBox 4">
            <a:extLst>
              <a:ext uri="{FF2B5EF4-FFF2-40B4-BE49-F238E27FC236}">
                <a16:creationId xmlns:a16="http://schemas.microsoft.com/office/drawing/2014/main" id="{D2BE3432-8886-9A43-F84D-2CF5C2A38765}"/>
              </a:ext>
            </a:extLst>
          </p:cNvPr>
          <p:cNvSpPr txBox="1"/>
          <p:nvPr/>
        </p:nvSpPr>
        <p:spPr>
          <a:xfrm>
            <a:off x="991913" y="920036"/>
            <a:ext cx="9915524" cy="854080"/>
          </a:xfrm>
          <a:prstGeom prst="rect">
            <a:avLst/>
          </a:prstGeom>
          <a:noFill/>
        </p:spPr>
        <p:txBody>
          <a:bodyPr wrap="square" anchor="ctr">
            <a:spAutoFit/>
          </a:bodyPr>
          <a:lstStyle/>
          <a:p>
            <a:pPr algn="ctr">
              <a:lnSpc>
                <a:spcPct val="150000"/>
              </a:lnSpc>
              <a:spcBef>
                <a:spcPts val="800"/>
              </a:spcBef>
              <a:defRPr/>
            </a:pPr>
            <a:r>
              <a:rPr lang="en-MY" sz="3600" b="1" dirty="0">
                <a:cs typeface="Lato" panose="020F0502020204030203" pitchFamily="34" charset="0"/>
              </a:rPr>
              <a:t>LITERATURE REVIEW HIGHLIGHTS</a:t>
            </a:r>
            <a:endParaRPr lang="ru-RU" sz="3600" b="1" dirty="0">
              <a:cs typeface="Lato" panose="020F0502020204030203" pitchFamily="34" charset="0"/>
            </a:endParaRPr>
          </a:p>
        </p:txBody>
      </p:sp>
      <p:pic>
        <p:nvPicPr>
          <p:cNvPr id="7" name="Picture 6">
            <a:extLst>
              <a:ext uri="{FF2B5EF4-FFF2-40B4-BE49-F238E27FC236}">
                <a16:creationId xmlns:a16="http://schemas.microsoft.com/office/drawing/2014/main" id="{71287D56-F3A9-C7D6-B815-EFDAA1EECF19}"/>
              </a:ext>
            </a:extLst>
          </p:cNvPr>
          <p:cNvPicPr>
            <a:picLocks noChangeAspect="1"/>
          </p:cNvPicPr>
          <p:nvPr/>
        </p:nvPicPr>
        <p:blipFill>
          <a:blip r:embed="rId3"/>
          <a:stretch>
            <a:fillRect/>
          </a:stretch>
        </p:blipFill>
        <p:spPr>
          <a:xfrm>
            <a:off x="436425" y="2465273"/>
            <a:ext cx="4789314" cy="3052344"/>
          </a:xfrm>
          <a:prstGeom prst="rect">
            <a:avLst/>
          </a:prstGeom>
        </p:spPr>
      </p:pic>
    </p:spTree>
    <p:extLst>
      <p:ext uri="{BB962C8B-B14F-4D97-AF65-F5344CB8AC3E}">
        <p14:creationId xmlns:p14="http://schemas.microsoft.com/office/powerpoint/2010/main" val="14004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A26F956-9084-9CBF-6832-88678620312F}"/>
              </a:ext>
            </a:extLst>
          </p:cNvPr>
          <p:cNvGrpSpPr/>
          <p:nvPr/>
        </p:nvGrpSpPr>
        <p:grpSpPr>
          <a:xfrm>
            <a:off x="881296" y="2823225"/>
            <a:ext cx="247650" cy="361950"/>
            <a:chOff x="6258454" y="3849160"/>
            <a:chExt cx="330200" cy="482600"/>
          </a:xfrm>
          <a:solidFill>
            <a:schemeClr val="accent1"/>
          </a:solidFill>
        </p:grpSpPr>
        <p:sp>
          <p:nvSpPr>
            <p:cNvPr id="16" name="Freeform 35">
              <a:extLst>
                <a:ext uri="{FF2B5EF4-FFF2-40B4-BE49-F238E27FC236}">
                  <a16:creationId xmlns:a16="http://schemas.microsoft.com/office/drawing/2014/main" id="{353AD2F1-E119-68F7-5FD2-1F6A309C36FF}"/>
                </a:ext>
              </a:extLst>
            </p:cNvPr>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36">
              <a:extLst>
                <a:ext uri="{FF2B5EF4-FFF2-40B4-BE49-F238E27FC236}">
                  <a16:creationId xmlns:a16="http://schemas.microsoft.com/office/drawing/2014/main" id="{57974688-7ADC-8F01-F59F-0933AE0BE7FD}"/>
                </a:ext>
              </a:extLst>
            </p:cNvPr>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6" name="TextBox 35">
            <a:extLst>
              <a:ext uri="{FF2B5EF4-FFF2-40B4-BE49-F238E27FC236}">
                <a16:creationId xmlns:a16="http://schemas.microsoft.com/office/drawing/2014/main" id="{B97AB415-6F76-18CF-F0E3-85191974BEBF}"/>
              </a:ext>
            </a:extLst>
          </p:cNvPr>
          <p:cNvSpPr txBox="1"/>
          <p:nvPr/>
        </p:nvSpPr>
        <p:spPr>
          <a:xfrm>
            <a:off x="1449221" y="3139101"/>
            <a:ext cx="2406493" cy="430887"/>
          </a:xfrm>
          <a:prstGeom prst="rect">
            <a:avLst/>
          </a:prstGeom>
          <a:noFill/>
        </p:spPr>
        <p:txBody>
          <a:bodyPr wrap="square" lIns="0" rIns="0" rtlCol="0">
            <a:spAutoFit/>
          </a:bodyPr>
          <a:lstStyle/>
          <a:p>
            <a:r>
              <a:rPr lang="en-US" sz="1100" dirty="0">
                <a:ea typeface="Roboto Condensed Light" panose="02000000000000000000" pitchFamily="2" charset="0"/>
                <a:cs typeface="Roboto Condensed Light" panose="02000000000000000000" pitchFamily="2" charset="0"/>
              </a:rPr>
              <a:t>Understanding emotional expression during Hajj.</a:t>
            </a:r>
          </a:p>
        </p:txBody>
      </p:sp>
      <p:sp>
        <p:nvSpPr>
          <p:cNvPr id="37" name="TextBox 36">
            <a:extLst>
              <a:ext uri="{FF2B5EF4-FFF2-40B4-BE49-F238E27FC236}">
                <a16:creationId xmlns:a16="http://schemas.microsoft.com/office/drawing/2014/main" id="{29164C0F-2E74-CE20-71B2-2DE9E40DF1CF}"/>
              </a:ext>
            </a:extLst>
          </p:cNvPr>
          <p:cNvSpPr txBox="1"/>
          <p:nvPr/>
        </p:nvSpPr>
        <p:spPr>
          <a:xfrm>
            <a:off x="1357550" y="2858395"/>
            <a:ext cx="1838837" cy="307777"/>
          </a:xfrm>
          <a:prstGeom prst="rect">
            <a:avLst/>
          </a:prstGeom>
          <a:noFill/>
        </p:spPr>
        <p:txBody>
          <a:bodyPr wrap="none" rtlCol="0">
            <a:spAutoFit/>
          </a:bodyPr>
          <a:lstStyle/>
          <a:p>
            <a:r>
              <a:rPr lang="en-US" sz="1400" b="1" dirty="0">
                <a:solidFill>
                  <a:srgbClr val="6C1D35"/>
                </a:solidFill>
              </a:rPr>
              <a:t>PROBLEM DEFINITION</a:t>
            </a:r>
          </a:p>
        </p:txBody>
      </p:sp>
      <p:sp>
        <p:nvSpPr>
          <p:cNvPr id="38" name="TextBox 37">
            <a:extLst>
              <a:ext uri="{FF2B5EF4-FFF2-40B4-BE49-F238E27FC236}">
                <a16:creationId xmlns:a16="http://schemas.microsoft.com/office/drawing/2014/main" id="{665346A3-C781-D6F9-6284-D4CEFD6121BE}"/>
              </a:ext>
            </a:extLst>
          </p:cNvPr>
          <p:cNvSpPr txBox="1"/>
          <p:nvPr/>
        </p:nvSpPr>
        <p:spPr>
          <a:xfrm>
            <a:off x="1449221" y="4266263"/>
            <a:ext cx="2406493" cy="430887"/>
          </a:xfrm>
          <a:prstGeom prst="rect">
            <a:avLst/>
          </a:prstGeom>
          <a:noFill/>
        </p:spPr>
        <p:txBody>
          <a:bodyPr wrap="square" lIns="0" rIns="0" rtlCol="0">
            <a:spAutoFit/>
          </a:bodyPr>
          <a:lstStyle/>
          <a:p>
            <a:r>
              <a:rPr lang="en-US" sz="1100" dirty="0"/>
              <a:t>Understanding data trends before modeling.</a:t>
            </a:r>
            <a:endParaRPr lang="en-US" sz="1100" dirty="0">
              <a:ea typeface="Roboto Condensed Light" panose="02000000000000000000" pitchFamily="2" charset="0"/>
              <a:cs typeface="Roboto Condensed Light" panose="02000000000000000000" pitchFamily="2" charset="0"/>
            </a:endParaRPr>
          </a:p>
        </p:txBody>
      </p:sp>
      <p:sp>
        <p:nvSpPr>
          <p:cNvPr id="39" name="TextBox 38">
            <a:extLst>
              <a:ext uri="{FF2B5EF4-FFF2-40B4-BE49-F238E27FC236}">
                <a16:creationId xmlns:a16="http://schemas.microsoft.com/office/drawing/2014/main" id="{3FD21CC8-AC2F-E67C-4ECE-CF55F79E61E9}"/>
              </a:ext>
            </a:extLst>
          </p:cNvPr>
          <p:cNvSpPr txBox="1"/>
          <p:nvPr/>
        </p:nvSpPr>
        <p:spPr>
          <a:xfrm>
            <a:off x="1357550" y="3985557"/>
            <a:ext cx="2567369" cy="307777"/>
          </a:xfrm>
          <a:prstGeom prst="rect">
            <a:avLst/>
          </a:prstGeom>
          <a:noFill/>
        </p:spPr>
        <p:txBody>
          <a:bodyPr wrap="none" rtlCol="0">
            <a:spAutoFit/>
          </a:bodyPr>
          <a:lstStyle/>
          <a:p>
            <a:r>
              <a:rPr lang="en-US" sz="1400" b="1" dirty="0">
                <a:solidFill>
                  <a:srgbClr val="956251"/>
                </a:solidFill>
              </a:rPr>
              <a:t>EDA - Exploratory Data Analysis </a:t>
            </a:r>
          </a:p>
        </p:txBody>
      </p:sp>
      <p:sp>
        <p:nvSpPr>
          <p:cNvPr id="40" name="TextBox 39">
            <a:extLst>
              <a:ext uri="{FF2B5EF4-FFF2-40B4-BE49-F238E27FC236}">
                <a16:creationId xmlns:a16="http://schemas.microsoft.com/office/drawing/2014/main" id="{223EC467-6023-6D53-3DFA-F4F0162AA63E}"/>
              </a:ext>
            </a:extLst>
          </p:cNvPr>
          <p:cNvSpPr txBox="1"/>
          <p:nvPr/>
        </p:nvSpPr>
        <p:spPr>
          <a:xfrm>
            <a:off x="5027125" y="3135283"/>
            <a:ext cx="2406493" cy="430887"/>
          </a:xfrm>
          <a:prstGeom prst="rect">
            <a:avLst/>
          </a:prstGeom>
          <a:noFill/>
        </p:spPr>
        <p:txBody>
          <a:bodyPr wrap="square" lIns="0" rIns="0" rtlCol="0">
            <a:spAutoFit/>
          </a:bodyPr>
          <a:lstStyle/>
          <a:p>
            <a:r>
              <a:rPr lang="en-US" sz="1100" dirty="0"/>
              <a:t>Gathering tweets using specific Hajj-related keywords.</a:t>
            </a:r>
            <a:endParaRPr lang="en-US" sz="1100" dirty="0">
              <a:ea typeface="Roboto Condensed Light" panose="02000000000000000000" pitchFamily="2" charset="0"/>
              <a:cs typeface="Roboto Condensed Light" panose="02000000000000000000" pitchFamily="2" charset="0"/>
            </a:endParaRPr>
          </a:p>
        </p:txBody>
      </p:sp>
      <p:sp>
        <p:nvSpPr>
          <p:cNvPr id="41" name="TextBox 40">
            <a:extLst>
              <a:ext uri="{FF2B5EF4-FFF2-40B4-BE49-F238E27FC236}">
                <a16:creationId xmlns:a16="http://schemas.microsoft.com/office/drawing/2014/main" id="{38F0EFA3-4863-BD71-4000-6C563AAC2D36}"/>
              </a:ext>
            </a:extLst>
          </p:cNvPr>
          <p:cNvSpPr txBox="1"/>
          <p:nvPr/>
        </p:nvSpPr>
        <p:spPr>
          <a:xfrm>
            <a:off x="4935454" y="2854577"/>
            <a:ext cx="1535805" cy="307777"/>
          </a:xfrm>
          <a:prstGeom prst="rect">
            <a:avLst/>
          </a:prstGeom>
          <a:noFill/>
        </p:spPr>
        <p:txBody>
          <a:bodyPr wrap="none" rtlCol="0">
            <a:spAutoFit/>
          </a:bodyPr>
          <a:lstStyle/>
          <a:p>
            <a:r>
              <a:rPr lang="en-US" sz="1400" b="1" dirty="0">
                <a:solidFill>
                  <a:schemeClr val="accent2"/>
                </a:solidFill>
              </a:rPr>
              <a:t>DATA COLLECTION</a:t>
            </a:r>
          </a:p>
        </p:txBody>
      </p:sp>
      <p:sp>
        <p:nvSpPr>
          <p:cNvPr id="42" name="TextBox 41">
            <a:extLst>
              <a:ext uri="{FF2B5EF4-FFF2-40B4-BE49-F238E27FC236}">
                <a16:creationId xmlns:a16="http://schemas.microsoft.com/office/drawing/2014/main" id="{1510E792-5BCD-D87A-031B-B90F87142FE7}"/>
              </a:ext>
            </a:extLst>
          </p:cNvPr>
          <p:cNvSpPr txBox="1"/>
          <p:nvPr/>
        </p:nvSpPr>
        <p:spPr>
          <a:xfrm>
            <a:off x="5039025" y="4293334"/>
            <a:ext cx="2406493" cy="430887"/>
          </a:xfrm>
          <a:prstGeom prst="rect">
            <a:avLst/>
          </a:prstGeom>
          <a:noFill/>
        </p:spPr>
        <p:txBody>
          <a:bodyPr wrap="square" lIns="0" rIns="0" rtlCol="0">
            <a:spAutoFit/>
          </a:bodyPr>
          <a:lstStyle/>
          <a:p>
            <a:r>
              <a:rPr lang="en-US" sz="1100" dirty="0"/>
              <a:t>Applying </a:t>
            </a:r>
            <a:r>
              <a:rPr lang="en-US" sz="1100" dirty="0" err="1"/>
              <a:t>TextBlob</a:t>
            </a:r>
            <a:r>
              <a:rPr lang="en-US" sz="1100" dirty="0"/>
              <a:t> and VADER for classification.</a:t>
            </a:r>
            <a:endParaRPr lang="en-US" sz="1100" dirty="0">
              <a:ea typeface="Roboto Condensed Light" panose="02000000000000000000" pitchFamily="2" charset="0"/>
              <a:cs typeface="Roboto Condensed Light" panose="02000000000000000000" pitchFamily="2" charset="0"/>
            </a:endParaRPr>
          </a:p>
        </p:txBody>
      </p:sp>
      <p:sp>
        <p:nvSpPr>
          <p:cNvPr id="43" name="TextBox 42">
            <a:extLst>
              <a:ext uri="{FF2B5EF4-FFF2-40B4-BE49-F238E27FC236}">
                <a16:creationId xmlns:a16="http://schemas.microsoft.com/office/drawing/2014/main" id="{6DAA89A8-8EDA-3738-369D-7C4C9C94D0A9}"/>
              </a:ext>
            </a:extLst>
          </p:cNvPr>
          <p:cNvSpPr txBox="1"/>
          <p:nvPr/>
        </p:nvSpPr>
        <p:spPr>
          <a:xfrm>
            <a:off x="4947354" y="4012628"/>
            <a:ext cx="1021433" cy="307777"/>
          </a:xfrm>
          <a:prstGeom prst="rect">
            <a:avLst/>
          </a:prstGeom>
          <a:noFill/>
        </p:spPr>
        <p:txBody>
          <a:bodyPr wrap="none" rtlCol="0">
            <a:spAutoFit/>
          </a:bodyPr>
          <a:lstStyle/>
          <a:p>
            <a:r>
              <a:rPr lang="en-US" sz="1400" b="1" dirty="0">
                <a:solidFill>
                  <a:schemeClr val="accent5"/>
                </a:solidFill>
              </a:rPr>
              <a:t>MODELING</a:t>
            </a:r>
          </a:p>
        </p:txBody>
      </p:sp>
      <p:sp>
        <p:nvSpPr>
          <p:cNvPr id="46" name="TextBox 45">
            <a:extLst>
              <a:ext uri="{FF2B5EF4-FFF2-40B4-BE49-F238E27FC236}">
                <a16:creationId xmlns:a16="http://schemas.microsoft.com/office/drawing/2014/main" id="{95E0B158-C0A5-8B75-A2B7-1FBB3AC87731}"/>
              </a:ext>
            </a:extLst>
          </p:cNvPr>
          <p:cNvSpPr txBox="1"/>
          <p:nvPr/>
        </p:nvSpPr>
        <p:spPr>
          <a:xfrm>
            <a:off x="8505156" y="3111357"/>
            <a:ext cx="2406493" cy="430887"/>
          </a:xfrm>
          <a:prstGeom prst="rect">
            <a:avLst/>
          </a:prstGeom>
          <a:noFill/>
        </p:spPr>
        <p:txBody>
          <a:bodyPr wrap="square" lIns="0" rIns="0" rtlCol="0">
            <a:spAutoFit/>
          </a:bodyPr>
          <a:lstStyle/>
          <a:p>
            <a:r>
              <a:rPr lang="en-US" sz="1100" dirty="0"/>
              <a:t>Cleaning raw tweets to make them suitable for analysis.</a:t>
            </a:r>
            <a:endParaRPr lang="en-US" sz="1100" dirty="0">
              <a:ea typeface="Roboto Condensed Light" panose="02000000000000000000" pitchFamily="2" charset="0"/>
              <a:cs typeface="Roboto Condensed Light" panose="02000000000000000000" pitchFamily="2" charset="0"/>
            </a:endParaRPr>
          </a:p>
        </p:txBody>
      </p:sp>
      <p:sp>
        <p:nvSpPr>
          <p:cNvPr id="47" name="TextBox 46">
            <a:extLst>
              <a:ext uri="{FF2B5EF4-FFF2-40B4-BE49-F238E27FC236}">
                <a16:creationId xmlns:a16="http://schemas.microsoft.com/office/drawing/2014/main" id="{7C48702E-BF36-28F3-5E31-5CDC4F3F3F95}"/>
              </a:ext>
            </a:extLst>
          </p:cNvPr>
          <p:cNvSpPr txBox="1"/>
          <p:nvPr/>
        </p:nvSpPr>
        <p:spPr>
          <a:xfrm>
            <a:off x="8413485" y="2830651"/>
            <a:ext cx="1418722" cy="307777"/>
          </a:xfrm>
          <a:prstGeom prst="rect">
            <a:avLst/>
          </a:prstGeom>
          <a:noFill/>
        </p:spPr>
        <p:txBody>
          <a:bodyPr wrap="none" rtlCol="0">
            <a:spAutoFit/>
          </a:bodyPr>
          <a:lstStyle/>
          <a:p>
            <a:r>
              <a:rPr lang="en-US" sz="1400" b="1" dirty="0">
                <a:solidFill>
                  <a:schemeClr val="bg2">
                    <a:lumMod val="75000"/>
                  </a:schemeClr>
                </a:solidFill>
              </a:rPr>
              <a:t>PREPROCESSING</a:t>
            </a:r>
          </a:p>
        </p:txBody>
      </p:sp>
      <p:sp>
        <p:nvSpPr>
          <p:cNvPr id="48" name="TextBox 47">
            <a:extLst>
              <a:ext uri="{FF2B5EF4-FFF2-40B4-BE49-F238E27FC236}">
                <a16:creationId xmlns:a16="http://schemas.microsoft.com/office/drawing/2014/main" id="{513BE325-E344-441D-9347-B74F0325F445}"/>
              </a:ext>
            </a:extLst>
          </p:cNvPr>
          <p:cNvSpPr txBox="1"/>
          <p:nvPr/>
        </p:nvSpPr>
        <p:spPr>
          <a:xfrm>
            <a:off x="8515484" y="4290711"/>
            <a:ext cx="2406493" cy="430887"/>
          </a:xfrm>
          <a:prstGeom prst="rect">
            <a:avLst/>
          </a:prstGeom>
          <a:noFill/>
        </p:spPr>
        <p:txBody>
          <a:bodyPr wrap="square" lIns="0" rIns="0" rtlCol="0">
            <a:spAutoFit/>
          </a:bodyPr>
          <a:lstStyle/>
          <a:p>
            <a:r>
              <a:rPr lang="en-US" sz="1100" dirty="0"/>
              <a:t>Manual sample reviews due to lack of labeled data.</a:t>
            </a:r>
            <a:endParaRPr lang="en-US" sz="1100" dirty="0">
              <a:ea typeface="Roboto Condensed Light" panose="02000000000000000000" pitchFamily="2" charset="0"/>
              <a:cs typeface="Roboto Condensed Light" panose="02000000000000000000" pitchFamily="2" charset="0"/>
            </a:endParaRPr>
          </a:p>
        </p:txBody>
      </p:sp>
      <p:sp>
        <p:nvSpPr>
          <p:cNvPr id="49" name="TextBox 48">
            <a:extLst>
              <a:ext uri="{FF2B5EF4-FFF2-40B4-BE49-F238E27FC236}">
                <a16:creationId xmlns:a16="http://schemas.microsoft.com/office/drawing/2014/main" id="{84BC136E-99BB-66E6-DBFF-146B69834316}"/>
              </a:ext>
            </a:extLst>
          </p:cNvPr>
          <p:cNvSpPr txBox="1"/>
          <p:nvPr/>
        </p:nvSpPr>
        <p:spPr>
          <a:xfrm>
            <a:off x="8423813" y="4010005"/>
            <a:ext cx="1132939" cy="307777"/>
          </a:xfrm>
          <a:prstGeom prst="rect">
            <a:avLst/>
          </a:prstGeom>
          <a:noFill/>
        </p:spPr>
        <p:txBody>
          <a:bodyPr wrap="none" rtlCol="0">
            <a:spAutoFit/>
          </a:bodyPr>
          <a:lstStyle/>
          <a:p>
            <a:r>
              <a:rPr lang="en-US" sz="1400" b="1" dirty="0">
                <a:solidFill>
                  <a:schemeClr val="accent6"/>
                </a:solidFill>
              </a:rPr>
              <a:t>EVALUATION</a:t>
            </a:r>
          </a:p>
        </p:txBody>
      </p:sp>
      <p:pic>
        <p:nvPicPr>
          <p:cNvPr id="2" name="Picture 1">
            <a:extLst>
              <a:ext uri="{FF2B5EF4-FFF2-40B4-BE49-F238E27FC236}">
                <a16:creationId xmlns:a16="http://schemas.microsoft.com/office/drawing/2014/main" id="{BA5AD62B-479B-2246-1A16-6CAE9750E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18" y="6594272"/>
            <a:ext cx="1951264" cy="146845"/>
          </a:xfrm>
          <a:prstGeom prst="rect">
            <a:avLst/>
          </a:prstGeom>
        </p:spPr>
      </p:pic>
      <p:sp>
        <p:nvSpPr>
          <p:cNvPr id="4" name="TextBox 3">
            <a:extLst>
              <a:ext uri="{FF2B5EF4-FFF2-40B4-BE49-F238E27FC236}">
                <a16:creationId xmlns:a16="http://schemas.microsoft.com/office/drawing/2014/main" id="{029B835A-7690-DD2C-E989-20E530F922E9}"/>
              </a:ext>
            </a:extLst>
          </p:cNvPr>
          <p:cNvSpPr txBox="1"/>
          <p:nvPr/>
        </p:nvSpPr>
        <p:spPr>
          <a:xfrm>
            <a:off x="991913" y="920036"/>
            <a:ext cx="9915524" cy="854080"/>
          </a:xfrm>
          <a:prstGeom prst="rect">
            <a:avLst/>
          </a:prstGeom>
          <a:noFill/>
        </p:spPr>
        <p:txBody>
          <a:bodyPr wrap="square" anchor="ctr">
            <a:spAutoFit/>
          </a:bodyPr>
          <a:lstStyle/>
          <a:p>
            <a:pPr algn="ctr">
              <a:lnSpc>
                <a:spcPct val="150000"/>
              </a:lnSpc>
              <a:spcBef>
                <a:spcPts val="800"/>
              </a:spcBef>
              <a:defRPr/>
            </a:pPr>
            <a:r>
              <a:rPr lang="en-MY" sz="3600" b="1" dirty="0">
                <a:cs typeface="Lato" panose="020F0502020204030203" pitchFamily="34" charset="0"/>
              </a:rPr>
              <a:t>RESEARCH METHODOLOGY</a:t>
            </a:r>
            <a:endParaRPr lang="ru-RU" sz="3600" b="1" dirty="0">
              <a:cs typeface="Lato" panose="020F0502020204030203" pitchFamily="34" charset="0"/>
            </a:endParaRPr>
          </a:p>
        </p:txBody>
      </p:sp>
      <p:sp>
        <p:nvSpPr>
          <p:cNvPr id="6" name="TextBox 5">
            <a:extLst>
              <a:ext uri="{FF2B5EF4-FFF2-40B4-BE49-F238E27FC236}">
                <a16:creationId xmlns:a16="http://schemas.microsoft.com/office/drawing/2014/main" id="{354E31AD-10F3-99AE-2EFB-0638241F236D}"/>
              </a:ext>
            </a:extLst>
          </p:cNvPr>
          <p:cNvSpPr txBox="1"/>
          <p:nvPr/>
        </p:nvSpPr>
        <p:spPr>
          <a:xfrm>
            <a:off x="5039025" y="5496940"/>
            <a:ext cx="2406493" cy="261610"/>
          </a:xfrm>
          <a:prstGeom prst="rect">
            <a:avLst/>
          </a:prstGeom>
          <a:noFill/>
        </p:spPr>
        <p:txBody>
          <a:bodyPr wrap="square" lIns="0" rIns="0" rtlCol="0">
            <a:spAutoFit/>
          </a:bodyPr>
          <a:lstStyle/>
          <a:p>
            <a:r>
              <a:rPr lang="en-US" sz="1100" dirty="0">
                <a:ea typeface="Roboto Condensed Light" panose="02000000000000000000" pitchFamily="2" charset="0"/>
                <a:cs typeface="Roboto Condensed Light" panose="02000000000000000000" pitchFamily="2" charset="0"/>
              </a:rPr>
              <a:t>Communicating insights using visual tools.</a:t>
            </a:r>
          </a:p>
        </p:txBody>
      </p:sp>
      <p:sp>
        <p:nvSpPr>
          <p:cNvPr id="22" name="TextBox 21">
            <a:extLst>
              <a:ext uri="{FF2B5EF4-FFF2-40B4-BE49-F238E27FC236}">
                <a16:creationId xmlns:a16="http://schemas.microsoft.com/office/drawing/2014/main" id="{5E3B0E8B-A508-9ABF-22C1-8CB31F275253}"/>
              </a:ext>
            </a:extLst>
          </p:cNvPr>
          <p:cNvSpPr txBox="1"/>
          <p:nvPr/>
        </p:nvSpPr>
        <p:spPr>
          <a:xfrm>
            <a:off x="4947354" y="5216234"/>
            <a:ext cx="1325171" cy="307777"/>
          </a:xfrm>
          <a:prstGeom prst="rect">
            <a:avLst/>
          </a:prstGeom>
          <a:noFill/>
        </p:spPr>
        <p:txBody>
          <a:bodyPr wrap="none" rtlCol="0">
            <a:spAutoFit/>
          </a:bodyPr>
          <a:lstStyle/>
          <a:p>
            <a:r>
              <a:rPr lang="en-US" sz="1400" b="1" dirty="0">
                <a:solidFill>
                  <a:schemeClr val="accent2"/>
                </a:solidFill>
              </a:rPr>
              <a:t>VISUALIZATION</a:t>
            </a:r>
          </a:p>
        </p:txBody>
      </p:sp>
      <p:sp>
        <p:nvSpPr>
          <p:cNvPr id="23" name="TextBox 22">
            <a:extLst>
              <a:ext uri="{FF2B5EF4-FFF2-40B4-BE49-F238E27FC236}">
                <a16:creationId xmlns:a16="http://schemas.microsoft.com/office/drawing/2014/main" id="{43C4E0F2-7550-6A1B-183E-B8EC50F04D14}"/>
              </a:ext>
            </a:extLst>
          </p:cNvPr>
          <p:cNvSpPr txBox="1"/>
          <p:nvPr/>
        </p:nvSpPr>
        <p:spPr>
          <a:xfrm>
            <a:off x="3520677" y="1783697"/>
            <a:ext cx="4857996" cy="307777"/>
          </a:xfrm>
          <a:prstGeom prst="rect">
            <a:avLst/>
          </a:prstGeom>
          <a:noFill/>
        </p:spPr>
        <p:txBody>
          <a:bodyPr wrap="square" lIns="0" rIns="0" rtlCol="0">
            <a:spAutoFit/>
          </a:bodyPr>
          <a:lstStyle/>
          <a:p>
            <a:pPr algn="ctr"/>
            <a:r>
              <a:rPr lang="en-US" sz="1400" b="1" dirty="0"/>
              <a:t>This project follows the standard Data Science Life Cycle</a:t>
            </a:r>
            <a:endParaRPr lang="en-US" sz="1400" b="1" dirty="0">
              <a:ea typeface="Roboto Condensed Light" panose="02000000000000000000" pitchFamily="2" charset="0"/>
              <a:cs typeface="Roboto Condensed Light" panose="02000000000000000000" pitchFamily="2" charset="0"/>
            </a:endParaRPr>
          </a:p>
        </p:txBody>
      </p:sp>
      <p:sp>
        <p:nvSpPr>
          <p:cNvPr id="24" name="Shape 2545">
            <a:extLst>
              <a:ext uri="{FF2B5EF4-FFF2-40B4-BE49-F238E27FC236}">
                <a16:creationId xmlns:a16="http://schemas.microsoft.com/office/drawing/2014/main" id="{3F48910E-6C09-FCA0-3E25-77A1C1E4D430}"/>
              </a:ext>
            </a:extLst>
          </p:cNvPr>
          <p:cNvSpPr/>
          <p:nvPr/>
        </p:nvSpPr>
        <p:spPr>
          <a:xfrm>
            <a:off x="4468842" y="52162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nvGrpSpPr>
          <p:cNvPr id="31" name="Google Shape;10423;p67">
            <a:extLst>
              <a:ext uri="{FF2B5EF4-FFF2-40B4-BE49-F238E27FC236}">
                <a16:creationId xmlns:a16="http://schemas.microsoft.com/office/drawing/2014/main" id="{65938B69-0473-6FED-5FB5-88E5E08C09EB}"/>
              </a:ext>
            </a:extLst>
          </p:cNvPr>
          <p:cNvGrpSpPr/>
          <p:nvPr/>
        </p:nvGrpSpPr>
        <p:grpSpPr>
          <a:xfrm>
            <a:off x="4400746" y="2835711"/>
            <a:ext cx="353946" cy="354827"/>
            <a:chOff x="-3771675" y="3971775"/>
            <a:chExt cx="291300" cy="292025"/>
          </a:xfrm>
          <a:solidFill>
            <a:schemeClr val="accent2"/>
          </a:solidFill>
        </p:grpSpPr>
        <p:sp>
          <p:nvSpPr>
            <p:cNvPr id="32" name="Google Shape;10424;p67">
              <a:extLst>
                <a:ext uri="{FF2B5EF4-FFF2-40B4-BE49-F238E27FC236}">
                  <a16:creationId xmlns:a16="http://schemas.microsoft.com/office/drawing/2014/main" id="{D250A917-CD2E-4EC0-5861-88315B11FDA5}"/>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0425;p67">
              <a:extLst>
                <a:ext uri="{FF2B5EF4-FFF2-40B4-BE49-F238E27FC236}">
                  <a16:creationId xmlns:a16="http://schemas.microsoft.com/office/drawing/2014/main" id="{A07AAAFD-BBC7-A2BD-D235-90444DAB5893}"/>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0426;p67">
              <a:extLst>
                <a:ext uri="{FF2B5EF4-FFF2-40B4-BE49-F238E27FC236}">
                  <a16:creationId xmlns:a16="http://schemas.microsoft.com/office/drawing/2014/main" id="{155533A6-891C-3CF4-B145-BB30DA1C848D}"/>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0427;p67">
              <a:extLst>
                <a:ext uri="{FF2B5EF4-FFF2-40B4-BE49-F238E27FC236}">
                  <a16:creationId xmlns:a16="http://schemas.microsoft.com/office/drawing/2014/main" id="{804CE6D6-4670-1D3A-AD15-D0437050E536}"/>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0428;p67">
              <a:extLst>
                <a:ext uri="{FF2B5EF4-FFF2-40B4-BE49-F238E27FC236}">
                  <a16:creationId xmlns:a16="http://schemas.microsoft.com/office/drawing/2014/main" id="{29E2ED10-5E5A-6BFF-0359-1FAAA86E4840}"/>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50" name="Google Shape;10405;p67">
            <a:extLst>
              <a:ext uri="{FF2B5EF4-FFF2-40B4-BE49-F238E27FC236}">
                <a16:creationId xmlns:a16="http://schemas.microsoft.com/office/drawing/2014/main" id="{D5B3D350-DB32-EFE3-0574-41BA15EC71FA}"/>
              </a:ext>
            </a:extLst>
          </p:cNvPr>
          <p:cNvGrpSpPr/>
          <p:nvPr/>
        </p:nvGrpSpPr>
        <p:grpSpPr>
          <a:xfrm>
            <a:off x="4407461" y="3985557"/>
            <a:ext cx="402090" cy="398849"/>
            <a:chOff x="-5613150" y="3991275"/>
            <a:chExt cx="294600" cy="292225"/>
          </a:xfrm>
          <a:solidFill>
            <a:schemeClr val="accent5"/>
          </a:solidFill>
        </p:grpSpPr>
        <p:sp>
          <p:nvSpPr>
            <p:cNvPr id="51" name="Google Shape;10406;p67">
              <a:extLst>
                <a:ext uri="{FF2B5EF4-FFF2-40B4-BE49-F238E27FC236}">
                  <a16:creationId xmlns:a16="http://schemas.microsoft.com/office/drawing/2014/main" id="{C0B36571-CFBE-20DF-C664-AA5A3ED86321}"/>
                </a:ext>
              </a:extLst>
            </p:cNvPr>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0407;p67">
              <a:extLst>
                <a:ext uri="{FF2B5EF4-FFF2-40B4-BE49-F238E27FC236}">
                  <a16:creationId xmlns:a16="http://schemas.microsoft.com/office/drawing/2014/main" id="{3E56EBAF-E217-7BDB-341B-4ED2841F5FF4}"/>
                </a:ext>
              </a:extLst>
            </p:cNvPr>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0408;p67">
              <a:extLst>
                <a:ext uri="{FF2B5EF4-FFF2-40B4-BE49-F238E27FC236}">
                  <a16:creationId xmlns:a16="http://schemas.microsoft.com/office/drawing/2014/main" id="{9CC54D60-C271-0F73-58CE-5B6E17EFDBED}"/>
                </a:ext>
              </a:extLst>
            </p:cNvPr>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0409;p67">
              <a:extLst>
                <a:ext uri="{FF2B5EF4-FFF2-40B4-BE49-F238E27FC236}">
                  <a16:creationId xmlns:a16="http://schemas.microsoft.com/office/drawing/2014/main" id="{6FB5A67F-4CD3-BD1F-A9D4-3A0B967D46E7}"/>
                </a:ext>
              </a:extLst>
            </p:cNvPr>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0410;p67">
              <a:extLst>
                <a:ext uri="{FF2B5EF4-FFF2-40B4-BE49-F238E27FC236}">
                  <a16:creationId xmlns:a16="http://schemas.microsoft.com/office/drawing/2014/main" id="{791A07C3-9EF5-8B88-DA0D-AA6B33D4B4EF}"/>
                </a:ext>
              </a:extLst>
            </p:cNvPr>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0411;p67">
              <a:extLst>
                <a:ext uri="{FF2B5EF4-FFF2-40B4-BE49-F238E27FC236}">
                  <a16:creationId xmlns:a16="http://schemas.microsoft.com/office/drawing/2014/main" id="{9CCDC824-CB57-1685-61D6-F591A497F296}"/>
                </a:ext>
              </a:extLst>
            </p:cNvPr>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0412;p67">
              <a:extLst>
                <a:ext uri="{FF2B5EF4-FFF2-40B4-BE49-F238E27FC236}">
                  <a16:creationId xmlns:a16="http://schemas.microsoft.com/office/drawing/2014/main" id="{A3E28323-0287-874C-6671-243AD09CD13E}"/>
                </a:ext>
              </a:extLst>
            </p:cNvPr>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0413;p67">
              <a:extLst>
                <a:ext uri="{FF2B5EF4-FFF2-40B4-BE49-F238E27FC236}">
                  <a16:creationId xmlns:a16="http://schemas.microsoft.com/office/drawing/2014/main" id="{368451F6-BB59-03CF-AD8E-7F6CDE4C6620}"/>
                </a:ext>
              </a:extLst>
            </p:cNvPr>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0414;p67">
              <a:extLst>
                <a:ext uri="{FF2B5EF4-FFF2-40B4-BE49-F238E27FC236}">
                  <a16:creationId xmlns:a16="http://schemas.microsoft.com/office/drawing/2014/main" id="{2B075599-BEA7-BBFE-0C11-048E11DD636B}"/>
                </a:ext>
              </a:extLst>
            </p:cNvPr>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60" name="Google Shape;10467;p67">
            <a:extLst>
              <a:ext uri="{FF2B5EF4-FFF2-40B4-BE49-F238E27FC236}">
                <a16:creationId xmlns:a16="http://schemas.microsoft.com/office/drawing/2014/main" id="{C0C8FAB0-FC75-9CEF-0B47-3A58876DF943}"/>
              </a:ext>
            </a:extLst>
          </p:cNvPr>
          <p:cNvGrpSpPr/>
          <p:nvPr/>
        </p:nvGrpSpPr>
        <p:grpSpPr>
          <a:xfrm>
            <a:off x="7935618" y="3974130"/>
            <a:ext cx="285669" cy="374753"/>
            <a:chOff x="-3365275" y="3253275"/>
            <a:chExt cx="222150" cy="291425"/>
          </a:xfrm>
          <a:solidFill>
            <a:schemeClr val="accent6"/>
          </a:solidFill>
        </p:grpSpPr>
        <p:sp>
          <p:nvSpPr>
            <p:cNvPr id="61" name="Google Shape;10468;p67">
              <a:extLst>
                <a:ext uri="{FF2B5EF4-FFF2-40B4-BE49-F238E27FC236}">
                  <a16:creationId xmlns:a16="http://schemas.microsoft.com/office/drawing/2014/main" id="{43001C25-7409-8C8A-C89C-B30B4ABE0A14}"/>
                </a:ext>
              </a:extLst>
            </p:cNvPr>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grpFill/>
            <a:ln>
              <a:noFill/>
            </a:ln>
          </p:spPr>
          <p:txBody>
            <a:bodyPr spcFirstLastPara="1" wrap="square" lIns="121900" tIns="121900" rIns="121900" bIns="121900" anchor="ctr" anchorCtr="0">
              <a:noAutofit/>
            </a:bodyPr>
            <a:lstStyle/>
            <a:p>
              <a:endParaRPr sz="2400"/>
            </a:p>
          </p:txBody>
        </p:sp>
        <p:sp>
          <p:nvSpPr>
            <p:cNvPr id="62" name="Google Shape;10469;p67">
              <a:extLst>
                <a:ext uri="{FF2B5EF4-FFF2-40B4-BE49-F238E27FC236}">
                  <a16:creationId xmlns:a16="http://schemas.microsoft.com/office/drawing/2014/main" id="{2CF7C32E-EAC0-421D-F6F8-13417F9CA28D}"/>
                </a:ext>
              </a:extLst>
            </p:cNvPr>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63" name="Google Shape;8689;p63">
            <a:extLst>
              <a:ext uri="{FF2B5EF4-FFF2-40B4-BE49-F238E27FC236}">
                <a16:creationId xmlns:a16="http://schemas.microsoft.com/office/drawing/2014/main" id="{075D2E6F-1EAA-F977-E534-BBB51CCC66D3}"/>
              </a:ext>
            </a:extLst>
          </p:cNvPr>
          <p:cNvGrpSpPr/>
          <p:nvPr/>
        </p:nvGrpSpPr>
        <p:grpSpPr>
          <a:xfrm>
            <a:off x="7839100" y="2827871"/>
            <a:ext cx="382187" cy="381149"/>
            <a:chOff x="-31455100" y="3909350"/>
            <a:chExt cx="294600" cy="293800"/>
          </a:xfrm>
          <a:solidFill>
            <a:schemeClr val="accent3"/>
          </a:solidFill>
        </p:grpSpPr>
        <p:sp>
          <p:nvSpPr>
            <p:cNvPr id="64" name="Google Shape;8690;p63">
              <a:extLst>
                <a:ext uri="{FF2B5EF4-FFF2-40B4-BE49-F238E27FC236}">
                  <a16:creationId xmlns:a16="http://schemas.microsoft.com/office/drawing/2014/main" id="{75DE3CD7-8863-CF1E-A5E9-7D3C7D5774E5}"/>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grpFill/>
            <a:ln>
              <a:noFill/>
            </a:ln>
          </p:spPr>
          <p:txBody>
            <a:bodyPr spcFirstLastPara="1" wrap="square" lIns="121900" tIns="121900" rIns="121900" bIns="121900" anchor="ctr" anchorCtr="0">
              <a:noAutofit/>
            </a:bodyPr>
            <a:lstStyle/>
            <a:p>
              <a:endParaRPr sz="2400"/>
            </a:p>
          </p:txBody>
        </p:sp>
        <p:sp>
          <p:nvSpPr>
            <p:cNvPr id="65" name="Google Shape;8691;p63">
              <a:extLst>
                <a:ext uri="{FF2B5EF4-FFF2-40B4-BE49-F238E27FC236}">
                  <a16:creationId xmlns:a16="http://schemas.microsoft.com/office/drawing/2014/main" id="{C9F70CD8-7FC5-1F65-35F6-7EBF077B4B82}"/>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69" name="Google Shape;8794;p63">
            <a:extLst>
              <a:ext uri="{FF2B5EF4-FFF2-40B4-BE49-F238E27FC236}">
                <a16:creationId xmlns:a16="http://schemas.microsoft.com/office/drawing/2014/main" id="{797A500F-B668-880C-DD1A-C5D03DE72ED7}"/>
              </a:ext>
            </a:extLst>
          </p:cNvPr>
          <p:cNvGrpSpPr/>
          <p:nvPr/>
        </p:nvGrpSpPr>
        <p:grpSpPr>
          <a:xfrm>
            <a:off x="805225" y="3948899"/>
            <a:ext cx="409316" cy="408231"/>
            <a:chOff x="-30735200" y="3910925"/>
            <a:chExt cx="292225" cy="291450"/>
          </a:xfrm>
          <a:solidFill>
            <a:schemeClr val="accent4"/>
          </a:solidFill>
        </p:grpSpPr>
        <p:sp>
          <p:nvSpPr>
            <p:cNvPr id="70" name="Google Shape;8795;p63">
              <a:extLst>
                <a:ext uri="{FF2B5EF4-FFF2-40B4-BE49-F238E27FC236}">
                  <a16:creationId xmlns:a16="http://schemas.microsoft.com/office/drawing/2014/main" id="{4D961CAC-B719-5D6D-D570-645153CB9331}"/>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71" name="Google Shape;8796;p63">
              <a:extLst>
                <a:ext uri="{FF2B5EF4-FFF2-40B4-BE49-F238E27FC236}">
                  <a16:creationId xmlns:a16="http://schemas.microsoft.com/office/drawing/2014/main" id="{4E1C9F5D-F3A6-0C27-CCAC-A58876633558}"/>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18570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7361</TotalTime>
  <Words>1017</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Lato</vt:lpstr>
      <vt:lpstr>Montserrat Semi</vt:lpstr>
      <vt:lpstr>Roboto Condensed Light</vt:lpstr>
      <vt:lpstr>Source Sans Pro Light</vt:lpstr>
      <vt:lpstr>Office Theme</vt:lpstr>
      <vt:lpstr>PowerPoint Presentation</vt:lpstr>
      <vt:lpstr>PowerPoint Presentation</vt:lpstr>
      <vt:lpstr>INTRODUCTION</vt:lpstr>
      <vt:lpstr>PROBLEM STATEMENT</vt:lpstr>
      <vt:lpstr>OBJECTIVES</vt:lpstr>
      <vt:lpstr>RESEARCH QUESTIONS</vt:lpstr>
      <vt:lpstr>PowerPoint Presentation</vt:lpstr>
      <vt:lpstr>PowerPoint Presentation</vt:lpstr>
      <vt:lpstr>PowerPoint Presentation</vt:lpstr>
      <vt:lpstr>PowerPoint Presentation</vt:lpstr>
      <vt:lpstr>PowerPoint Presentation</vt:lpstr>
      <vt:lpstr>SENTIMENT MODELING APPROACH</vt:lpstr>
      <vt:lpstr>KEY FINDINGS &amp; INSIGHTS</vt:lpstr>
      <vt:lpstr>CONTRIBUTIONS, LIMITATIONS &amp; 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 AMALINA BINTI HAMIDI</dc:creator>
  <cp:lastModifiedBy>Mohamed Torky</cp:lastModifiedBy>
  <cp:revision>48</cp:revision>
  <dcterms:created xsi:type="dcterms:W3CDTF">2023-12-31T03:09:43Z</dcterms:created>
  <dcterms:modified xsi:type="dcterms:W3CDTF">2025-06-29T03:34:32Z</dcterms:modified>
</cp:coreProperties>
</file>