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753600" cy="7315200"/>
  <p:notesSz cx="6858000" cy="9144000"/>
  <p:embeddedFontLst>
    <p:embeddedFont>
      <p:font typeface="Archivo Black" charset="1" panose="020B0A03020202020B04"/>
      <p:regular r:id="rId21"/>
    </p:embeddedFont>
    <p:embeddedFont>
      <p:font typeface="Montserrat" charset="1" panose="00000500000000000000"/>
      <p:regular r:id="rId22"/>
    </p:embeddedFont>
    <p:embeddedFont>
      <p:font typeface="Hammersmith One" charset="1" panose="020107030305010605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6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6786" y="5019341"/>
            <a:ext cx="8080028" cy="1367973"/>
            <a:chOff x="0" y="0"/>
            <a:chExt cx="2992603" cy="5066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92603" cy="506657"/>
            </a:xfrm>
            <a:custGeom>
              <a:avLst/>
              <a:gdLst/>
              <a:ahLst/>
              <a:cxnLst/>
              <a:rect r="r" b="b" t="t" l="l"/>
              <a:pathLst>
                <a:path h="506657" w="2992603">
                  <a:moveTo>
                    <a:pt x="34494" y="0"/>
                  </a:moveTo>
                  <a:lnTo>
                    <a:pt x="2958109" y="0"/>
                  </a:lnTo>
                  <a:cubicBezTo>
                    <a:pt x="2967257" y="0"/>
                    <a:pt x="2976031" y="3634"/>
                    <a:pt x="2982500" y="10103"/>
                  </a:cubicBezTo>
                  <a:cubicBezTo>
                    <a:pt x="2988969" y="16572"/>
                    <a:pt x="2992603" y="25345"/>
                    <a:pt x="2992603" y="34494"/>
                  </a:cubicBezTo>
                  <a:lnTo>
                    <a:pt x="2992603" y="472163"/>
                  </a:lnTo>
                  <a:cubicBezTo>
                    <a:pt x="2992603" y="481312"/>
                    <a:pt x="2988969" y="490085"/>
                    <a:pt x="2982500" y="496554"/>
                  </a:cubicBezTo>
                  <a:cubicBezTo>
                    <a:pt x="2976031" y="503023"/>
                    <a:pt x="2967257" y="506657"/>
                    <a:pt x="2958109" y="506657"/>
                  </a:cubicBezTo>
                  <a:lnTo>
                    <a:pt x="34494" y="506657"/>
                  </a:lnTo>
                  <a:cubicBezTo>
                    <a:pt x="25345" y="506657"/>
                    <a:pt x="16572" y="503023"/>
                    <a:pt x="10103" y="496554"/>
                  </a:cubicBezTo>
                  <a:cubicBezTo>
                    <a:pt x="3634" y="490085"/>
                    <a:pt x="0" y="481312"/>
                    <a:pt x="0" y="472163"/>
                  </a:cubicBezTo>
                  <a:lnTo>
                    <a:pt x="0" y="34494"/>
                  </a:lnTo>
                  <a:cubicBezTo>
                    <a:pt x="0" y="25345"/>
                    <a:pt x="3634" y="16572"/>
                    <a:pt x="10103" y="10103"/>
                  </a:cubicBezTo>
                  <a:cubicBezTo>
                    <a:pt x="16572" y="3634"/>
                    <a:pt x="25345" y="0"/>
                    <a:pt x="34494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47625"/>
              <a:ext cx="2992603" cy="4590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97577" y="5399219"/>
            <a:ext cx="876822" cy="87682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96691" y="5574929"/>
            <a:ext cx="478594" cy="525403"/>
          </a:xfrm>
          <a:custGeom>
            <a:avLst/>
            <a:gdLst/>
            <a:ahLst/>
            <a:cxnLst/>
            <a:rect r="r" b="b" t="t" l="l"/>
            <a:pathLst>
              <a:path h="525403" w="478594">
                <a:moveTo>
                  <a:pt x="0" y="0"/>
                </a:moveTo>
                <a:lnTo>
                  <a:pt x="478594" y="0"/>
                </a:lnTo>
                <a:lnTo>
                  <a:pt x="478594" y="525403"/>
                </a:lnTo>
                <a:lnTo>
                  <a:pt x="0" y="5254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5035385" y="5358286"/>
            <a:ext cx="876822" cy="876822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5219891" y="5614194"/>
            <a:ext cx="507811" cy="446873"/>
          </a:xfrm>
          <a:custGeom>
            <a:avLst/>
            <a:gdLst/>
            <a:ahLst/>
            <a:cxnLst/>
            <a:rect r="r" b="b" t="t" l="l"/>
            <a:pathLst>
              <a:path h="446873" w="507811">
                <a:moveTo>
                  <a:pt x="0" y="0"/>
                </a:moveTo>
                <a:lnTo>
                  <a:pt x="507811" y="0"/>
                </a:lnTo>
                <a:lnTo>
                  <a:pt x="507811" y="446873"/>
                </a:lnTo>
                <a:lnTo>
                  <a:pt x="0" y="4468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496184" y="1387122"/>
            <a:ext cx="6761231" cy="2760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4200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Sentiment Analysis of Ethereum  on X(Twitter):</a:t>
            </a:r>
          </a:p>
          <a:p>
            <a:pPr algn="l">
              <a:lnSpc>
                <a:spcPts val="3150"/>
              </a:lnSpc>
            </a:pPr>
            <a:r>
              <a:rPr lang="en-US" sz="3500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Insights from Social Media Trends</a:t>
            </a:r>
          </a:p>
          <a:p>
            <a:pPr algn="l" marL="0" indent="0" lvl="0">
              <a:lnSpc>
                <a:spcPts val="3780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6121757" y="5665228"/>
            <a:ext cx="2546915" cy="621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MCS241024</a:t>
            </a:r>
          </a:p>
          <a:p>
            <a:pPr algn="l">
              <a:lnSpc>
                <a:spcPts val="2520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2281434" y="5467099"/>
            <a:ext cx="2546915" cy="621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SUNYIHUI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9178859" y="2886075"/>
            <a:ext cx="906780" cy="906780"/>
          </a:xfrm>
          <a:custGeom>
            <a:avLst/>
            <a:gdLst/>
            <a:ahLst/>
            <a:cxnLst/>
            <a:rect r="r" b="b" t="t" l="l"/>
            <a:pathLst>
              <a:path h="906780" w="906780">
                <a:moveTo>
                  <a:pt x="0" y="0"/>
                </a:moveTo>
                <a:lnTo>
                  <a:pt x="906781" y="0"/>
                </a:lnTo>
                <a:lnTo>
                  <a:pt x="906781" y="906780"/>
                </a:lnTo>
                <a:lnTo>
                  <a:pt x="0" y="9067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-1623060" y="731520"/>
            <a:ext cx="2354580" cy="235458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FE9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1998730" y="4671689"/>
            <a:ext cx="4169090" cy="834210"/>
          </a:xfrm>
          <a:custGeom>
            <a:avLst/>
            <a:gdLst/>
            <a:ahLst/>
            <a:cxnLst/>
            <a:rect r="r" b="b" t="t" l="l"/>
            <a:pathLst>
              <a:path h="834210" w="4169090">
                <a:moveTo>
                  <a:pt x="0" y="0"/>
                </a:moveTo>
                <a:lnTo>
                  <a:pt x="4169090" y="0"/>
                </a:lnTo>
                <a:lnTo>
                  <a:pt x="4169090" y="834210"/>
                </a:lnTo>
                <a:lnTo>
                  <a:pt x="0" y="8342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6014" t="0" r="-67935" b="-27695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5400000">
            <a:off x="7300925" y="660424"/>
            <a:ext cx="4303392" cy="861083"/>
          </a:xfrm>
          <a:custGeom>
            <a:avLst/>
            <a:gdLst/>
            <a:ahLst/>
            <a:cxnLst/>
            <a:rect r="r" b="b" t="t" l="l"/>
            <a:pathLst>
              <a:path h="861083" w="4303392">
                <a:moveTo>
                  <a:pt x="4303393" y="861083"/>
                </a:moveTo>
                <a:lnTo>
                  <a:pt x="0" y="861083"/>
                </a:lnTo>
                <a:lnTo>
                  <a:pt x="0" y="0"/>
                </a:lnTo>
                <a:lnTo>
                  <a:pt x="4303393" y="0"/>
                </a:lnTo>
                <a:lnTo>
                  <a:pt x="4303393" y="86108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6014" t="0" r="-67935" b="-27695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765847" y="5470098"/>
            <a:ext cx="823373" cy="823373"/>
          </a:xfrm>
          <a:custGeom>
            <a:avLst/>
            <a:gdLst/>
            <a:ahLst/>
            <a:cxnLst/>
            <a:rect r="r" b="b" t="t" l="l"/>
            <a:pathLst>
              <a:path h="823373" w="823373">
                <a:moveTo>
                  <a:pt x="0" y="0"/>
                </a:moveTo>
                <a:lnTo>
                  <a:pt x="823373" y="0"/>
                </a:lnTo>
                <a:lnTo>
                  <a:pt x="823373" y="823373"/>
                </a:lnTo>
                <a:lnTo>
                  <a:pt x="0" y="8233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54441" y="731520"/>
            <a:ext cx="1108881" cy="1108881"/>
          </a:xfrm>
          <a:custGeom>
            <a:avLst/>
            <a:gdLst/>
            <a:ahLst/>
            <a:cxnLst/>
            <a:rect r="r" b="b" t="t" l="l"/>
            <a:pathLst>
              <a:path h="1108881" w="1108881">
                <a:moveTo>
                  <a:pt x="0" y="0"/>
                </a:moveTo>
                <a:lnTo>
                  <a:pt x="1108882" y="0"/>
                </a:lnTo>
                <a:lnTo>
                  <a:pt x="1108882" y="1108881"/>
                </a:lnTo>
                <a:lnTo>
                  <a:pt x="0" y="11088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357240" y="2259354"/>
            <a:ext cx="5039119" cy="4102360"/>
          </a:xfrm>
          <a:custGeom>
            <a:avLst/>
            <a:gdLst/>
            <a:ahLst/>
            <a:cxnLst/>
            <a:rect r="r" b="b" t="t" l="l"/>
            <a:pathLst>
              <a:path h="4102360" w="5039119">
                <a:moveTo>
                  <a:pt x="0" y="0"/>
                </a:moveTo>
                <a:lnTo>
                  <a:pt x="5039120" y="0"/>
                </a:lnTo>
                <a:lnTo>
                  <a:pt x="5039120" y="4102360"/>
                </a:lnTo>
                <a:lnTo>
                  <a:pt x="0" y="41023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49864" y="3980969"/>
            <a:ext cx="2527008" cy="62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Cash Flows from Investing Activities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45299" y="836295"/>
            <a:ext cx="7263001" cy="1483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4200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MODERL TRAINING</a:t>
            </a:r>
          </a:p>
          <a:p>
            <a:pPr algn="ctr">
              <a:lnSpc>
                <a:spcPts val="3780"/>
              </a:lnSpc>
            </a:pPr>
          </a:p>
          <a:p>
            <a:pPr algn="ctr" marL="0" indent="0" lvl="0">
              <a:lnSpc>
                <a:spcPts val="378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048728" y="1525905"/>
            <a:ext cx="8448454" cy="409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40"/>
              </a:lnSpc>
              <a:spcBef>
                <a:spcPct val="0"/>
              </a:spcBef>
            </a:pPr>
            <a:r>
              <a:rPr lang="en-US" sz="2700">
                <a:solidFill>
                  <a:srgbClr val="09485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Random Forest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1998730" y="4671689"/>
            <a:ext cx="4169090" cy="834210"/>
          </a:xfrm>
          <a:custGeom>
            <a:avLst/>
            <a:gdLst/>
            <a:ahLst/>
            <a:cxnLst/>
            <a:rect r="r" b="b" t="t" l="l"/>
            <a:pathLst>
              <a:path h="834210" w="4169090">
                <a:moveTo>
                  <a:pt x="0" y="0"/>
                </a:moveTo>
                <a:lnTo>
                  <a:pt x="4169090" y="0"/>
                </a:lnTo>
                <a:lnTo>
                  <a:pt x="4169090" y="834210"/>
                </a:lnTo>
                <a:lnTo>
                  <a:pt x="0" y="8342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6014" t="0" r="-67935" b="-27695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5400000">
            <a:off x="7300925" y="660424"/>
            <a:ext cx="4303392" cy="861083"/>
          </a:xfrm>
          <a:custGeom>
            <a:avLst/>
            <a:gdLst/>
            <a:ahLst/>
            <a:cxnLst/>
            <a:rect r="r" b="b" t="t" l="l"/>
            <a:pathLst>
              <a:path h="861083" w="4303392">
                <a:moveTo>
                  <a:pt x="4303393" y="861083"/>
                </a:moveTo>
                <a:lnTo>
                  <a:pt x="0" y="861083"/>
                </a:lnTo>
                <a:lnTo>
                  <a:pt x="0" y="0"/>
                </a:lnTo>
                <a:lnTo>
                  <a:pt x="4303393" y="0"/>
                </a:lnTo>
                <a:lnTo>
                  <a:pt x="4303393" y="86108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6014" t="0" r="-67935" b="-27695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765847" y="5470098"/>
            <a:ext cx="823373" cy="823373"/>
          </a:xfrm>
          <a:custGeom>
            <a:avLst/>
            <a:gdLst/>
            <a:ahLst/>
            <a:cxnLst/>
            <a:rect r="r" b="b" t="t" l="l"/>
            <a:pathLst>
              <a:path h="823373" w="823373">
                <a:moveTo>
                  <a:pt x="0" y="0"/>
                </a:moveTo>
                <a:lnTo>
                  <a:pt x="823373" y="0"/>
                </a:lnTo>
                <a:lnTo>
                  <a:pt x="823373" y="823373"/>
                </a:lnTo>
                <a:lnTo>
                  <a:pt x="0" y="8233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54441" y="731520"/>
            <a:ext cx="1108881" cy="1108881"/>
          </a:xfrm>
          <a:custGeom>
            <a:avLst/>
            <a:gdLst/>
            <a:ahLst/>
            <a:cxnLst/>
            <a:rect r="r" b="b" t="t" l="l"/>
            <a:pathLst>
              <a:path h="1108881" w="1108881">
                <a:moveTo>
                  <a:pt x="0" y="0"/>
                </a:moveTo>
                <a:lnTo>
                  <a:pt x="1108882" y="0"/>
                </a:lnTo>
                <a:lnTo>
                  <a:pt x="1108882" y="1108881"/>
                </a:lnTo>
                <a:lnTo>
                  <a:pt x="0" y="11088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357240" y="2259354"/>
            <a:ext cx="5039119" cy="4102360"/>
          </a:xfrm>
          <a:custGeom>
            <a:avLst/>
            <a:gdLst/>
            <a:ahLst/>
            <a:cxnLst/>
            <a:rect r="r" b="b" t="t" l="l"/>
            <a:pathLst>
              <a:path h="4102360" w="5039119">
                <a:moveTo>
                  <a:pt x="0" y="0"/>
                </a:moveTo>
                <a:lnTo>
                  <a:pt x="5039120" y="0"/>
                </a:lnTo>
                <a:lnTo>
                  <a:pt x="5039120" y="4102360"/>
                </a:lnTo>
                <a:lnTo>
                  <a:pt x="0" y="41023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49864" y="3980969"/>
            <a:ext cx="2527008" cy="62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Cash Flows from Investing Activities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45299" y="836295"/>
            <a:ext cx="7263001" cy="1483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4200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MODERL TRAINING</a:t>
            </a:r>
          </a:p>
          <a:p>
            <a:pPr algn="ctr">
              <a:lnSpc>
                <a:spcPts val="3780"/>
              </a:lnSpc>
            </a:pPr>
          </a:p>
          <a:p>
            <a:pPr algn="ctr" marL="0" indent="0" lvl="0">
              <a:lnSpc>
                <a:spcPts val="378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048728" y="1525905"/>
            <a:ext cx="8448454" cy="409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40"/>
              </a:lnSpc>
              <a:spcBef>
                <a:spcPct val="0"/>
              </a:spcBef>
            </a:pPr>
            <a:r>
              <a:rPr lang="en-US" sz="2700">
                <a:solidFill>
                  <a:srgbClr val="09485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XGBoost+BERT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5400000">
            <a:off x="-5262243" y="3304520"/>
            <a:ext cx="9753600" cy="3144561"/>
          </a:xfrm>
          <a:custGeom>
            <a:avLst/>
            <a:gdLst/>
            <a:ahLst/>
            <a:cxnLst/>
            <a:rect r="r" b="b" t="t" l="l"/>
            <a:pathLst>
              <a:path h="3144561" w="9753600">
                <a:moveTo>
                  <a:pt x="9753600" y="0"/>
                </a:moveTo>
                <a:lnTo>
                  <a:pt x="0" y="0"/>
                </a:lnTo>
                <a:lnTo>
                  <a:pt x="0" y="3144560"/>
                </a:lnTo>
                <a:lnTo>
                  <a:pt x="9753600" y="3144560"/>
                </a:lnTo>
                <a:lnTo>
                  <a:pt x="97536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5281293" y="866120"/>
            <a:ext cx="9753600" cy="3144561"/>
          </a:xfrm>
          <a:custGeom>
            <a:avLst/>
            <a:gdLst/>
            <a:ahLst/>
            <a:cxnLst/>
            <a:rect r="r" b="b" t="t" l="l"/>
            <a:pathLst>
              <a:path h="3144561" w="9753600">
                <a:moveTo>
                  <a:pt x="0" y="3144560"/>
                </a:moveTo>
                <a:lnTo>
                  <a:pt x="9753600" y="3144560"/>
                </a:lnTo>
                <a:lnTo>
                  <a:pt x="9753600" y="0"/>
                </a:lnTo>
                <a:lnTo>
                  <a:pt x="0" y="0"/>
                </a:lnTo>
                <a:lnTo>
                  <a:pt x="0" y="314456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1520" y="731520"/>
            <a:ext cx="794385" cy="794385"/>
          </a:xfrm>
          <a:custGeom>
            <a:avLst/>
            <a:gdLst/>
            <a:ahLst/>
            <a:cxnLst/>
            <a:rect r="r" b="b" t="t" l="l"/>
            <a:pathLst>
              <a:path h="794385" w="794385">
                <a:moveTo>
                  <a:pt x="0" y="0"/>
                </a:moveTo>
                <a:lnTo>
                  <a:pt x="794385" y="0"/>
                </a:lnTo>
                <a:lnTo>
                  <a:pt x="794385" y="794385"/>
                </a:lnTo>
                <a:lnTo>
                  <a:pt x="0" y="7943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368793" y="6690760"/>
            <a:ext cx="1248880" cy="1248880"/>
          </a:xfrm>
          <a:custGeom>
            <a:avLst/>
            <a:gdLst/>
            <a:ahLst/>
            <a:cxnLst/>
            <a:rect r="r" b="b" t="t" l="l"/>
            <a:pathLst>
              <a:path h="1248880" w="1248880">
                <a:moveTo>
                  <a:pt x="0" y="0"/>
                </a:moveTo>
                <a:lnTo>
                  <a:pt x="1248880" y="0"/>
                </a:lnTo>
                <a:lnTo>
                  <a:pt x="1248880" y="1248880"/>
                </a:lnTo>
                <a:lnTo>
                  <a:pt x="0" y="12488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00114" y="836295"/>
            <a:ext cx="6353372" cy="1483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4200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DATA EVALUATION</a:t>
            </a:r>
          </a:p>
          <a:p>
            <a:pPr algn="ctr" marL="0" indent="0" lvl="0">
              <a:lnSpc>
                <a:spcPts val="3780"/>
              </a:lnSpc>
            </a:pPr>
          </a:p>
          <a:p>
            <a:pPr algn="ctr" marL="0" indent="0" lvl="0">
              <a:lnSpc>
                <a:spcPts val="3780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1946672" y="1846301"/>
            <a:ext cx="5671001" cy="4921208"/>
            <a:chOff x="0" y="0"/>
            <a:chExt cx="2100371" cy="182267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00371" cy="1822670"/>
            </a:xfrm>
            <a:custGeom>
              <a:avLst/>
              <a:gdLst/>
              <a:ahLst/>
              <a:cxnLst/>
              <a:rect r="r" b="b" t="t" l="l"/>
              <a:pathLst>
                <a:path h="1822670" w="2100371">
                  <a:moveTo>
                    <a:pt x="49146" y="0"/>
                  </a:moveTo>
                  <a:lnTo>
                    <a:pt x="2051224" y="0"/>
                  </a:lnTo>
                  <a:cubicBezTo>
                    <a:pt x="2078367" y="0"/>
                    <a:pt x="2100371" y="22004"/>
                    <a:pt x="2100371" y="49146"/>
                  </a:cubicBezTo>
                  <a:lnTo>
                    <a:pt x="2100371" y="1773523"/>
                  </a:lnTo>
                  <a:cubicBezTo>
                    <a:pt x="2100371" y="1786558"/>
                    <a:pt x="2095193" y="1799058"/>
                    <a:pt x="2085976" y="1808275"/>
                  </a:cubicBezTo>
                  <a:cubicBezTo>
                    <a:pt x="2076759" y="1817492"/>
                    <a:pt x="2064259" y="1822670"/>
                    <a:pt x="2051224" y="1822670"/>
                  </a:cubicBezTo>
                  <a:lnTo>
                    <a:pt x="49146" y="1822670"/>
                  </a:lnTo>
                  <a:cubicBezTo>
                    <a:pt x="22004" y="1822670"/>
                    <a:pt x="0" y="1800666"/>
                    <a:pt x="0" y="1773523"/>
                  </a:cubicBezTo>
                  <a:lnTo>
                    <a:pt x="0" y="49146"/>
                  </a:lnTo>
                  <a:cubicBezTo>
                    <a:pt x="0" y="22004"/>
                    <a:pt x="22004" y="0"/>
                    <a:pt x="49146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47625"/>
              <a:ext cx="2100371" cy="17750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310546" y="2320290"/>
            <a:ext cx="5132509" cy="3740497"/>
          </a:xfrm>
          <a:custGeom>
            <a:avLst/>
            <a:gdLst/>
            <a:ahLst/>
            <a:cxnLst/>
            <a:rect r="r" b="b" t="t" l="l"/>
            <a:pathLst>
              <a:path h="3740497" w="5132509">
                <a:moveTo>
                  <a:pt x="0" y="0"/>
                </a:moveTo>
                <a:lnTo>
                  <a:pt x="5132508" y="0"/>
                </a:lnTo>
                <a:lnTo>
                  <a:pt x="5132508" y="3740497"/>
                </a:lnTo>
                <a:lnTo>
                  <a:pt x="0" y="374049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5400000">
            <a:off x="-5262243" y="3304520"/>
            <a:ext cx="9753600" cy="3144561"/>
          </a:xfrm>
          <a:custGeom>
            <a:avLst/>
            <a:gdLst/>
            <a:ahLst/>
            <a:cxnLst/>
            <a:rect r="r" b="b" t="t" l="l"/>
            <a:pathLst>
              <a:path h="3144561" w="9753600">
                <a:moveTo>
                  <a:pt x="9753600" y="0"/>
                </a:moveTo>
                <a:lnTo>
                  <a:pt x="0" y="0"/>
                </a:lnTo>
                <a:lnTo>
                  <a:pt x="0" y="3144560"/>
                </a:lnTo>
                <a:lnTo>
                  <a:pt x="9753600" y="3144560"/>
                </a:lnTo>
                <a:lnTo>
                  <a:pt x="97536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5281293" y="866120"/>
            <a:ext cx="9753600" cy="3144561"/>
          </a:xfrm>
          <a:custGeom>
            <a:avLst/>
            <a:gdLst/>
            <a:ahLst/>
            <a:cxnLst/>
            <a:rect r="r" b="b" t="t" l="l"/>
            <a:pathLst>
              <a:path h="3144561" w="9753600">
                <a:moveTo>
                  <a:pt x="0" y="3144560"/>
                </a:moveTo>
                <a:lnTo>
                  <a:pt x="9753600" y="3144560"/>
                </a:lnTo>
                <a:lnTo>
                  <a:pt x="9753600" y="0"/>
                </a:lnTo>
                <a:lnTo>
                  <a:pt x="0" y="0"/>
                </a:lnTo>
                <a:lnTo>
                  <a:pt x="0" y="314456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1520" y="731520"/>
            <a:ext cx="794385" cy="794385"/>
          </a:xfrm>
          <a:custGeom>
            <a:avLst/>
            <a:gdLst/>
            <a:ahLst/>
            <a:cxnLst/>
            <a:rect r="r" b="b" t="t" l="l"/>
            <a:pathLst>
              <a:path h="794385" w="794385">
                <a:moveTo>
                  <a:pt x="0" y="0"/>
                </a:moveTo>
                <a:lnTo>
                  <a:pt x="794385" y="0"/>
                </a:lnTo>
                <a:lnTo>
                  <a:pt x="794385" y="794385"/>
                </a:lnTo>
                <a:lnTo>
                  <a:pt x="0" y="7943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368793" y="6690760"/>
            <a:ext cx="1248880" cy="1248880"/>
          </a:xfrm>
          <a:custGeom>
            <a:avLst/>
            <a:gdLst/>
            <a:ahLst/>
            <a:cxnLst/>
            <a:rect r="r" b="b" t="t" l="l"/>
            <a:pathLst>
              <a:path h="1248880" w="1248880">
                <a:moveTo>
                  <a:pt x="0" y="0"/>
                </a:moveTo>
                <a:lnTo>
                  <a:pt x="1248880" y="0"/>
                </a:lnTo>
                <a:lnTo>
                  <a:pt x="1248880" y="1248880"/>
                </a:lnTo>
                <a:lnTo>
                  <a:pt x="0" y="12488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472730" y="2170257"/>
            <a:ext cx="4520504" cy="4520504"/>
          </a:xfrm>
          <a:custGeom>
            <a:avLst/>
            <a:gdLst/>
            <a:ahLst/>
            <a:cxnLst/>
            <a:rect r="r" b="b" t="t" l="l"/>
            <a:pathLst>
              <a:path h="4520504" w="4520504">
                <a:moveTo>
                  <a:pt x="0" y="0"/>
                </a:moveTo>
                <a:lnTo>
                  <a:pt x="4520503" y="0"/>
                </a:lnTo>
                <a:lnTo>
                  <a:pt x="4520503" y="4520503"/>
                </a:lnTo>
                <a:lnTo>
                  <a:pt x="0" y="45205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00114" y="836295"/>
            <a:ext cx="6353372" cy="1007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80"/>
              </a:lnSpc>
            </a:pPr>
            <a:r>
              <a:rPr lang="en-US" sz="4200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RESULTS AND FINDINGS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5400000">
            <a:off x="-5262243" y="3304520"/>
            <a:ext cx="9753600" cy="3144561"/>
          </a:xfrm>
          <a:custGeom>
            <a:avLst/>
            <a:gdLst/>
            <a:ahLst/>
            <a:cxnLst/>
            <a:rect r="r" b="b" t="t" l="l"/>
            <a:pathLst>
              <a:path h="3144561" w="9753600">
                <a:moveTo>
                  <a:pt x="9753600" y="0"/>
                </a:moveTo>
                <a:lnTo>
                  <a:pt x="0" y="0"/>
                </a:lnTo>
                <a:lnTo>
                  <a:pt x="0" y="3144560"/>
                </a:lnTo>
                <a:lnTo>
                  <a:pt x="9753600" y="3144560"/>
                </a:lnTo>
                <a:lnTo>
                  <a:pt x="97536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5281293" y="866120"/>
            <a:ext cx="9753600" cy="3144561"/>
          </a:xfrm>
          <a:custGeom>
            <a:avLst/>
            <a:gdLst/>
            <a:ahLst/>
            <a:cxnLst/>
            <a:rect r="r" b="b" t="t" l="l"/>
            <a:pathLst>
              <a:path h="3144561" w="9753600">
                <a:moveTo>
                  <a:pt x="0" y="3144560"/>
                </a:moveTo>
                <a:lnTo>
                  <a:pt x="9753600" y="3144560"/>
                </a:lnTo>
                <a:lnTo>
                  <a:pt x="9753600" y="0"/>
                </a:lnTo>
                <a:lnTo>
                  <a:pt x="0" y="0"/>
                </a:lnTo>
                <a:lnTo>
                  <a:pt x="0" y="314456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1520" y="731520"/>
            <a:ext cx="794385" cy="794385"/>
          </a:xfrm>
          <a:custGeom>
            <a:avLst/>
            <a:gdLst/>
            <a:ahLst/>
            <a:cxnLst/>
            <a:rect r="r" b="b" t="t" l="l"/>
            <a:pathLst>
              <a:path h="794385" w="794385">
                <a:moveTo>
                  <a:pt x="0" y="0"/>
                </a:moveTo>
                <a:lnTo>
                  <a:pt x="794385" y="0"/>
                </a:lnTo>
                <a:lnTo>
                  <a:pt x="794385" y="794385"/>
                </a:lnTo>
                <a:lnTo>
                  <a:pt x="0" y="7943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368793" y="6690760"/>
            <a:ext cx="1248880" cy="1248880"/>
          </a:xfrm>
          <a:custGeom>
            <a:avLst/>
            <a:gdLst/>
            <a:ahLst/>
            <a:cxnLst/>
            <a:rect r="r" b="b" t="t" l="l"/>
            <a:pathLst>
              <a:path h="1248880" w="1248880">
                <a:moveTo>
                  <a:pt x="0" y="0"/>
                </a:moveTo>
                <a:lnTo>
                  <a:pt x="1248880" y="0"/>
                </a:lnTo>
                <a:lnTo>
                  <a:pt x="1248880" y="1248880"/>
                </a:lnTo>
                <a:lnTo>
                  <a:pt x="0" y="12488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00114" y="836295"/>
            <a:ext cx="6353372" cy="531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80"/>
              </a:lnSpc>
            </a:pPr>
            <a:r>
              <a:rPr lang="en-US" sz="4200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FUTURE WORK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59489" y="2085496"/>
            <a:ext cx="4483530" cy="1480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</a:p>
          <a:p>
            <a:pPr algn="ctr" marL="453401" indent="-226701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Au</a:t>
            </a:r>
            <a:r>
              <a:rPr lang="en-US" sz="2100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t</a:t>
            </a:r>
            <a:r>
              <a:rPr lang="en-US" sz="2100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oma</a:t>
            </a:r>
            <a:r>
              <a:rPr lang="en-US" sz="2100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te</a:t>
            </a:r>
            <a:r>
              <a:rPr lang="en-US" sz="2100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d</a:t>
            </a:r>
            <a:r>
              <a:rPr lang="en-US" sz="2100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 t</a:t>
            </a:r>
            <a:r>
              <a:rPr lang="en-US" sz="2100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rad</a:t>
            </a:r>
            <a:r>
              <a:rPr lang="en-US" sz="2100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in</a:t>
            </a:r>
            <a:r>
              <a:rPr lang="en-US" sz="2100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g</a:t>
            </a:r>
            <a:r>
              <a:rPr lang="en-US" sz="2100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r>
              <a:rPr lang="en-US" sz="2100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s</a:t>
            </a:r>
            <a:r>
              <a:rPr lang="en-US" sz="2100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ys</a:t>
            </a:r>
            <a:r>
              <a:rPr lang="en-US" sz="2100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tem</a:t>
            </a:r>
            <a:r>
              <a:rPr lang="en-US" sz="2100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s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</a:p>
          <a:p>
            <a:pPr algn="ctr">
              <a:lnSpc>
                <a:spcPts val="294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918193" y="3060264"/>
            <a:ext cx="8574898" cy="1409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</a:p>
          <a:p>
            <a:pPr algn="ctr" marL="453401" indent="-226701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Combining sentiment analysis with technical indicators</a:t>
            </a:r>
          </a:p>
          <a:p>
            <a:pPr algn="ctr">
              <a:lnSpc>
                <a:spcPts val="2940"/>
              </a:lnSpc>
            </a:pPr>
          </a:p>
          <a:p>
            <a:pPr algn="ctr">
              <a:lnSpc>
                <a:spcPts val="2380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18193" y="4107767"/>
            <a:ext cx="6410193" cy="1983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</a:p>
          <a:p>
            <a:pPr algn="ctr" marL="561349" indent="-280674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Real-time sentiment processing </a:t>
            </a:r>
          </a:p>
          <a:p>
            <a:pPr algn="ctr">
              <a:lnSpc>
                <a:spcPts val="4060"/>
              </a:lnSpc>
            </a:pPr>
          </a:p>
          <a:p>
            <a:pPr algn="ctr">
              <a:lnSpc>
                <a:spcPts val="40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468518" y="3215144"/>
            <a:ext cx="9753600" cy="3144561"/>
          </a:xfrm>
          <a:custGeom>
            <a:avLst/>
            <a:gdLst/>
            <a:ahLst/>
            <a:cxnLst/>
            <a:rect r="r" b="b" t="t" l="l"/>
            <a:pathLst>
              <a:path h="3144561" w="9753600">
                <a:moveTo>
                  <a:pt x="0" y="0"/>
                </a:moveTo>
                <a:lnTo>
                  <a:pt x="9753600" y="0"/>
                </a:lnTo>
                <a:lnTo>
                  <a:pt x="9753600" y="3144561"/>
                </a:lnTo>
                <a:lnTo>
                  <a:pt x="0" y="31445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93295" y="4701235"/>
            <a:ext cx="1848606" cy="1848606"/>
          </a:xfrm>
          <a:custGeom>
            <a:avLst/>
            <a:gdLst/>
            <a:ahLst/>
            <a:cxnLst/>
            <a:rect r="r" b="b" t="t" l="l"/>
            <a:pathLst>
              <a:path h="1848606" w="1848606">
                <a:moveTo>
                  <a:pt x="0" y="0"/>
                </a:moveTo>
                <a:lnTo>
                  <a:pt x="1848606" y="0"/>
                </a:lnTo>
                <a:lnTo>
                  <a:pt x="1848606" y="1848606"/>
                </a:lnTo>
                <a:lnTo>
                  <a:pt x="0" y="18486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68115" y="2816118"/>
            <a:ext cx="4823433" cy="2097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19"/>
              </a:lnSpc>
            </a:pPr>
            <a:r>
              <a:rPr lang="en-US" sz="8799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THANK YOU!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-4037015" y="2745311"/>
            <a:ext cx="4536893" cy="453689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FE9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302547" y="3151668"/>
            <a:ext cx="1461327" cy="146132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1941580" y="1249734"/>
            <a:ext cx="4169090" cy="834210"/>
          </a:xfrm>
          <a:custGeom>
            <a:avLst/>
            <a:gdLst/>
            <a:ahLst/>
            <a:cxnLst/>
            <a:rect r="r" b="b" t="t" l="l"/>
            <a:pathLst>
              <a:path h="834210" w="4169090">
                <a:moveTo>
                  <a:pt x="0" y="0"/>
                </a:moveTo>
                <a:lnTo>
                  <a:pt x="4169090" y="0"/>
                </a:lnTo>
                <a:lnTo>
                  <a:pt x="4169090" y="834210"/>
                </a:lnTo>
                <a:lnTo>
                  <a:pt x="0" y="8342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6014" t="0" r="-67935" b="-27695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53607" y="6962442"/>
            <a:ext cx="10844387" cy="703368"/>
            <a:chOff x="0" y="0"/>
            <a:chExt cx="4016440" cy="26050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16440" cy="260507"/>
            </a:xfrm>
            <a:custGeom>
              <a:avLst/>
              <a:gdLst/>
              <a:ahLst/>
              <a:cxnLst/>
              <a:rect r="r" b="b" t="t" l="l"/>
              <a:pathLst>
                <a:path h="260507" w="4016440">
                  <a:moveTo>
                    <a:pt x="25701" y="0"/>
                  </a:moveTo>
                  <a:lnTo>
                    <a:pt x="3990739" y="0"/>
                  </a:lnTo>
                  <a:cubicBezTo>
                    <a:pt x="3997555" y="0"/>
                    <a:pt x="4004092" y="2708"/>
                    <a:pt x="4008912" y="7528"/>
                  </a:cubicBezTo>
                  <a:cubicBezTo>
                    <a:pt x="4013732" y="12347"/>
                    <a:pt x="4016440" y="18885"/>
                    <a:pt x="4016440" y="25701"/>
                  </a:cubicBezTo>
                  <a:lnTo>
                    <a:pt x="4016440" y="234806"/>
                  </a:lnTo>
                  <a:cubicBezTo>
                    <a:pt x="4016440" y="241622"/>
                    <a:pt x="4013732" y="248159"/>
                    <a:pt x="4008912" y="252979"/>
                  </a:cubicBezTo>
                  <a:cubicBezTo>
                    <a:pt x="4004092" y="257799"/>
                    <a:pt x="3997555" y="260507"/>
                    <a:pt x="3990739" y="260507"/>
                  </a:cubicBezTo>
                  <a:lnTo>
                    <a:pt x="25701" y="260507"/>
                  </a:lnTo>
                  <a:cubicBezTo>
                    <a:pt x="11507" y="260507"/>
                    <a:pt x="0" y="249000"/>
                    <a:pt x="0" y="234806"/>
                  </a:cubicBezTo>
                  <a:lnTo>
                    <a:pt x="0" y="25701"/>
                  </a:lnTo>
                  <a:cubicBezTo>
                    <a:pt x="0" y="18885"/>
                    <a:pt x="2708" y="12347"/>
                    <a:pt x="7528" y="7528"/>
                  </a:cubicBezTo>
                  <a:cubicBezTo>
                    <a:pt x="12347" y="2708"/>
                    <a:pt x="18885" y="0"/>
                    <a:pt x="25701" y="0"/>
                  </a:cubicBezTo>
                  <a:close/>
                </a:path>
              </a:pathLst>
            </a:custGeom>
            <a:solidFill>
              <a:srgbClr val="1F368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47625"/>
              <a:ext cx="4016440" cy="2128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115300" y="740199"/>
            <a:ext cx="906780" cy="906780"/>
          </a:xfrm>
          <a:custGeom>
            <a:avLst/>
            <a:gdLst/>
            <a:ahLst/>
            <a:cxnLst/>
            <a:rect r="r" b="b" t="t" l="l"/>
            <a:pathLst>
              <a:path h="906780" w="906780">
                <a:moveTo>
                  <a:pt x="0" y="0"/>
                </a:moveTo>
                <a:lnTo>
                  <a:pt x="906780" y="0"/>
                </a:lnTo>
                <a:lnTo>
                  <a:pt x="906780" y="906781"/>
                </a:lnTo>
                <a:lnTo>
                  <a:pt x="0" y="9067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60070" y="1892490"/>
            <a:ext cx="8673937" cy="4065363"/>
            <a:chOff x="0" y="0"/>
            <a:chExt cx="3212569" cy="150569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12569" cy="1505690"/>
            </a:xfrm>
            <a:custGeom>
              <a:avLst/>
              <a:gdLst/>
              <a:ahLst/>
              <a:cxnLst/>
              <a:rect r="r" b="b" t="t" l="l"/>
              <a:pathLst>
                <a:path h="1505690" w="3212569">
                  <a:moveTo>
                    <a:pt x="32132" y="0"/>
                  </a:moveTo>
                  <a:lnTo>
                    <a:pt x="3180437" y="0"/>
                  </a:lnTo>
                  <a:cubicBezTo>
                    <a:pt x="3188959" y="0"/>
                    <a:pt x="3197132" y="3385"/>
                    <a:pt x="3203158" y="9411"/>
                  </a:cubicBezTo>
                  <a:cubicBezTo>
                    <a:pt x="3209184" y="15437"/>
                    <a:pt x="3212569" y="23610"/>
                    <a:pt x="3212569" y="32132"/>
                  </a:cubicBezTo>
                  <a:lnTo>
                    <a:pt x="3212569" y="1473558"/>
                  </a:lnTo>
                  <a:cubicBezTo>
                    <a:pt x="3212569" y="1482080"/>
                    <a:pt x="3209184" y="1490253"/>
                    <a:pt x="3203158" y="1496279"/>
                  </a:cubicBezTo>
                  <a:cubicBezTo>
                    <a:pt x="3197132" y="1502305"/>
                    <a:pt x="3188959" y="1505690"/>
                    <a:pt x="3180437" y="1505690"/>
                  </a:cubicBezTo>
                  <a:lnTo>
                    <a:pt x="32132" y="1505690"/>
                  </a:lnTo>
                  <a:cubicBezTo>
                    <a:pt x="23610" y="1505690"/>
                    <a:pt x="15437" y="1502305"/>
                    <a:pt x="9411" y="1496279"/>
                  </a:cubicBezTo>
                  <a:cubicBezTo>
                    <a:pt x="3385" y="1490253"/>
                    <a:pt x="0" y="1482080"/>
                    <a:pt x="0" y="1473558"/>
                  </a:cubicBezTo>
                  <a:lnTo>
                    <a:pt x="0" y="32132"/>
                  </a:lnTo>
                  <a:cubicBezTo>
                    <a:pt x="0" y="23610"/>
                    <a:pt x="3385" y="15437"/>
                    <a:pt x="9411" y="9411"/>
                  </a:cubicBezTo>
                  <a:cubicBezTo>
                    <a:pt x="15437" y="3385"/>
                    <a:pt x="23610" y="0"/>
                    <a:pt x="32132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47625"/>
              <a:ext cx="3212569" cy="14580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3917894" y="2058537"/>
            <a:ext cx="5121459" cy="3733270"/>
          </a:xfrm>
          <a:custGeom>
            <a:avLst/>
            <a:gdLst/>
            <a:ahLst/>
            <a:cxnLst/>
            <a:rect r="r" b="b" t="t" l="l"/>
            <a:pathLst>
              <a:path h="3733270" w="5121459">
                <a:moveTo>
                  <a:pt x="0" y="0"/>
                </a:moveTo>
                <a:lnTo>
                  <a:pt x="5121459" y="0"/>
                </a:lnTo>
                <a:lnTo>
                  <a:pt x="5121459" y="3733270"/>
                </a:lnTo>
                <a:lnTo>
                  <a:pt x="0" y="37332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330" t="0" r="-1330" b="-521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12769" y="1975514"/>
            <a:ext cx="3252425" cy="3899316"/>
          </a:xfrm>
          <a:custGeom>
            <a:avLst/>
            <a:gdLst/>
            <a:ahLst/>
            <a:cxnLst/>
            <a:rect r="r" b="b" t="t" l="l"/>
            <a:pathLst>
              <a:path h="3899316" w="3252425">
                <a:moveTo>
                  <a:pt x="0" y="0"/>
                </a:moveTo>
                <a:lnTo>
                  <a:pt x="3252426" y="0"/>
                </a:lnTo>
                <a:lnTo>
                  <a:pt x="3252426" y="3899316"/>
                </a:lnTo>
                <a:lnTo>
                  <a:pt x="0" y="389931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468385" y="411313"/>
            <a:ext cx="6285774" cy="850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07"/>
              </a:lnSpc>
            </a:pPr>
            <a:r>
              <a:rPr lang="en-US" sz="3564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THE IMPACT OF SOCIAL MEDIA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1941580" y="1249734"/>
            <a:ext cx="4169090" cy="834210"/>
          </a:xfrm>
          <a:custGeom>
            <a:avLst/>
            <a:gdLst/>
            <a:ahLst/>
            <a:cxnLst/>
            <a:rect r="r" b="b" t="t" l="l"/>
            <a:pathLst>
              <a:path h="834210" w="4169090">
                <a:moveTo>
                  <a:pt x="0" y="0"/>
                </a:moveTo>
                <a:lnTo>
                  <a:pt x="4169090" y="0"/>
                </a:lnTo>
                <a:lnTo>
                  <a:pt x="4169090" y="834210"/>
                </a:lnTo>
                <a:lnTo>
                  <a:pt x="0" y="8342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6014" t="0" r="-67935" b="-27695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53607" y="6962442"/>
            <a:ext cx="10844387" cy="703368"/>
            <a:chOff x="0" y="0"/>
            <a:chExt cx="4016440" cy="26050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16440" cy="260507"/>
            </a:xfrm>
            <a:custGeom>
              <a:avLst/>
              <a:gdLst/>
              <a:ahLst/>
              <a:cxnLst/>
              <a:rect r="r" b="b" t="t" l="l"/>
              <a:pathLst>
                <a:path h="260507" w="4016440">
                  <a:moveTo>
                    <a:pt x="25701" y="0"/>
                  </a:moveTo>
                  <a:lnTo>
                    <a:pt x="3990739" y="0"/>
                  </a:lnTo>
                  <a:cubicBezTo>
                    <a:pt x="3997555" y="0"/>
                    <a:pt x="4004092" y="2708"/>
                    <a:pt x="4008912" y="7528"/>
                  </a:cubicBezTo>
                  <a:cubicBezTo>
                    <a:pt x="4013732" y="12347"/>
                    <a:pt x="4016440" y="18885"/>
                    <a:pt x="4016440" y="25701"/>
                  </a:cubicBezTo>
                  <a:lnTo>
                    <a:pt x="4016440" y="234806"/>
                  </a:lnTo>
                  <a:cubicBezTo>
                    <a:pt x="4016440" y="241622"/>
                    <a:pt x="4013732" y="248159"/>
                    <a:pt x="4008912" y="252979"/>
                  </a:cubicBezTo>
                  <a:cubicBezTo>
                    <a:pt x="4004092" y="257799"/>
                    <a:pt x="3997555" y="260507"/>
                    <a:pt x="3990739" y="260507"/>
                  </a:cubicBezTo>
                  <a:lnTo>
                    <a:pt x="25701" y="260507"/>
                  </a:lnTo>
                  <a:cubicBezTo>
                    <a:pt x="11507" y="260507"/>
                    <a:pt x="0" y="249000"/>
                    <a:pt x="0" y="234806"/>
                  </a:cubicBezTo>
                  <a:lnTo>
                    <a:pt x="0" y="25701"/>
                  </a:lnTo>
                  <a:cubicBezTo>
                    <a:pt x="0" y="18885"/>
                    <a:pt x="2708" y="12347"/>
                    <a:pt x="7528" y="7528"/>
                  </a:cubicBezTo>
                  <a:cubicBezTo>
                    <a:pt x="12347" y="2708"/>
                    <a:pt x="18885" y="0"/>
                    <a:pt x="25701" y="0"/>
                  </a:cubicBezTo>
                  <a:close/>
                </a:path>
              </a:pathLst>
            </a:custGeom>
            <a:solidFill>
              <a:srgbClr val="1F368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47625"/>
              <a:ext cx="4016440" cy="2128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115300" y="740199"/>
            <a:ext cx="906780" cy="906780"/>
          </a:xfrm>
          <a:custGeom>
            <a:avLst/>
            <a:gdLst/>
            <a:ahLst/>
            <a:cxnLst/>
            <a:rect r="r" b="b" t="t" l="l"/>
            <a:pathLst>
              <a:path h="906780" w="906780">
                <a:moveTo>
                  <a:pt x="0" y="0"/>
                </a:moveTo>
                <a:lnTo>
                  <a:pt x="906780" y="0"/>
                </a:lnTo>
                <a:lnTo>
                  <a:pt x="906780" y="906781"/>
                </a:lnTo>
                <a:lnTo>
                  <a:pt x="0" y="9067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60070" y="1892490"/>
            <a:ext cx="8462010" cy="3975036"/>
            <a:chOff x="0" y="0"/>
            <a:chExt cx="3134078" cy="147223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134078" cy="1472235"/>
            </a:xfrm>
            <a:custGeom>
              <a:avLst/>
              <a:gdLst/>
              <a:ahLst/>
              <a:cxnLst/>
              <a:rect r="r" b="b" t="t" l="l"/>
              <a:pathLst>
                <a:path h="1472235" w="3134078">
                  <a:moveTo>
                    <a:pt x="32937" y="0"/>
                  </a:moveTo>
                  <a:lnTo>
                    <a:pt x="3101141" y="0"/>
                  </a:lnTo>
                  <a:cubicBezTo>
                    <a:pt x="3109876" y="0"/>
                    <a:pt x="3118254" y="3470"/>
                    <a:pt x="3124431" y="9647"/>
                  </a:cubicBezTo>
                  <a:cubicBezTo>
                    <a:pt x="3130608" y="15824"/>
                    <a:pt x="3134078" y="24201"/>
                    <a:pt x="3134078" y="32937"/>
                  </a:cubicBezTo>
                  <a:lnTo>
                    <a:pt x="3134078" y="1439299"/>
                  </a:lnTo>
                  <a:cubicBezTo>
                    <a:pt x="3134078" y="1448034"/>
                    <a:pt x="3130608" y="1456412"/>
                    <a:pt x="3124431" y="1462589"/>
                  </a:cubicBezTo>
                  <a:cubicBezTo>
                    <a:pt x="3118254" y="1468765"/>
                    <a:pt x="3109876" y="1472235"/>
                    <a:pt x="3101141" y="1472235"/>
                  </a:cubicBezTo>
                  <a:lnTo>
                    <a:pt x="32937" y="1472235"/>
                  </a:lnTo>
                  <a:cubicBezTo>
                    <a:pt x="24201" y="1472235"/>
                    <a:pt x="15824" y="1468765"/>
                    <a:pt x="9647" y="1462589"/>
                  </a:cubicBezTo>
                  <a:cubicBezTo>
                    <a:pt x="3470" y="1456412"/>
                    <a:pt x="0" y="1448034"/>
                    <a:pt x="0" y="1439299"/>
                  </a:cubicBezTo>
                  <a:lnTo>
                    <a:pt x="0" y="32937"/>
                  </a:lnTo>
                  <a:cubicBezTo>
                    <a:pt x="0" y="24201"/>
                    <a:pt x="3470" y="15824"/>
                    <a:pt x="9647" y="9647"/>
                  </a:cubicBezTo>
                  <a:cubicBezTo>
                    <a:pt x="15824" y="3470"/>
                    <a:pt x="24201" y="0"/>
                    <a:pt x="32937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47625"/>
              <a:ext cx="3134078" cy="14246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4096691" y="1892490"/>
            <a:ext cx="4992569" cy="3803163"/>
          </a:xfrm>
          <a:custGeom>
            <a:avLst/>
            <a:gdLst/>
            <a:ahLst/>
            <a:cxnLst/>
            <a:rect r="r" b="b" t="t" l="l"/>
            <a:pathLst>
              <a:path h="3803163" w="4992569">
                <a:moveTo>
                  <a:pt x="0" y="0"/>
                </a:moveTo>
                <a:lnTo>
                  <a:pt x="4992569" y="0"/>
                </a:lnTo>
                <a:lnTo>
                  <a:pt x="4992569" y="3803164"/>
                </a:lnTo>
                <a:lnTo>
                  <a:pt x="0" y="38031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2965" y="1591202"/>
            <a:ext cx="3953726" cy="4449713"/>
          </a:xfrm>
          <a:custGeom>
            <a:avLst/>
            <a:gdLst/>
            <a:ahLst/>
            <a:cxnLst/>
            <a:rect r="r" b="b" t="t" l="l"/>
            <a:pathLst>
              <a:path h="4449713" w="3953726">
                <a:moveTo>
                  <a:pt x="0" y="0"/>
                </a:moveTo>
                <a:lnTo>
                  <a:pt x="3953726" y="0"/>
                </a:lnTo>
                <a:lnTo>
                  <a:pt x="3953726" y="4449713"/>
                </a:lnTo>
                <a:lnTo>
                  <a:pt x="0" y="444971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468385" y="411313"/>
            <a:ext cx="6285774" cy="850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07"/>
              </a:lnSpc>
            </a:pPr>
            <a:r>
              <a:rPr lang="en-US" sz="3564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THE IMPACT OF SOCIAL MEDIA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5350717" y="3479423"/>
            <a:ext cx="7467828" cy="4941441"/>
          </a:xfrm>
          <a:custGeom>
            <a:avLst/>
            <a:gdLst/>
            <a:ahLst/>
            <a:cxnLst/>
            <a:rect r="r" b="b" t="t" l="l"/>
            <a:pathLst>
              <a:path h="4941441" w="7467828">
                <a:moveTo>
                  <a:pt x="7467828" y="0"/>
                </a:moveTo>
                <a:lnTo>
                  <a:pt x="0" y="0"/>
                </a:lnTo>
                <a:lnTo>
                  <a:pt x="0" y="4941441"/>
                </a:lnTo>
                <a:lnTo>
                  <a:pt x="7467828" y="4941441"/>
                </a:lnTo>
                <a:lnTo>
                  <a:pt x="74678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12907" y="1487343"/>
            <a:ext cx="1025814" cy="1025814"/>
          </a:xfrm>
          <a:custGeom>
            <a:avLst/>
            <a:gdLst/>
            <a:ahLst/>
            <a:cxnLst/>
            <a:rect r="r" b="b" t="t" l="l"/>
            <a:pathLst>
              <a:path h="1025814" w="1025814">
                <a:moveTo>
                  <a:pt x="0" y="0"/>
                </a:moveTo>
                <a:lnTo>
                  <a:pt x="1025814" y="0"/>
                </a:lnTo>
                <a:lnTo>
                  <a:pt x="1025814" y="1025814"/>
                </a:lnTo>
                <a:lnTo>
                  <a:pt x="0" y="10258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852376" y="5747660"/>
            <a:ext cx="1085820" cy="108582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FE9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70249" y="2080114"/>
            <a:ext cx="9413102" cy="3870030"/>
          </a:xfrm>
          <a:custGeom>
            <a:avLst/>
            <a:gdLst/>
            <a:ahLst/>
            <a:cxnLst/>
            <a:rect r="r" b="b" t="t" l="l"/>
            <a:pathLst>
              <a:path h="3870030" w="9413102">
                <a:moveTo>
                  <a:pt x="0" y="0"/>
                </a:moveTo>
                <a:lnTo>
                  <a:pt x="9413102" y="0"/>
                </a:lnTo>
                <a:lnTo>
                  <a:pt x="9413102" y="3870030"/>
                </a:lnTo>
                <a:lnTo>
                  <a:pt x="0" y="38700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70" r="0" b="-47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31520" y="479195"/>
            <a:ext cx="8020019" cy="1271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1"/>
              </a:lnSpc>
            </a:pPr>
            <a:r>
              <a:rPr lang="en-US" sz="3623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CONCEPTS IN ETHEREUM SENTIMENT ANALYSIS</a:t>
            </a:r>
          </a:p>
          <a:p>
            <a:pPr algn="ctr" marL="0" indent="0" lvl="0">
              <a:lnSpc>
                <a:spcPts val="3261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71470" y="5808085"/>
            <a:ext cx="1950610" cy="1950610"/>
          </a:xfrm>
          <a:custGeom>
            <a:avLst/>
            <a:gdLst/>
            <a:ahLst/>
            <a:cxnLst/>
            <a:rect r="r" b="b" t="t" l="l"/>
            <a:pathLst>
              <a:path h="1950610" w="1950610">
                <a:moveTo>
                  <a:pt x="0" y="0"/>
                </a:moveTo>
                <a:lnTo>
                  <a:pt x="1950610" y="0"/>
                </a:lnTo>
                <a:lnTo>
                  <a:pt x="1950610" y="1950610"/>
                </a:lnTo>
                <a:lnTo>
                  <a:pt x="0" y="1950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45299" y="836295"/>
            <a:ext cx="7263001" cy="1483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4200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COMPARISON OF PREVIOUS RESEARCH</a:t>
            </a:r>
          </a:p>
          <a:p>
            <a:pPr algn="ctr" marL="0" indent="0" lvl="0">
              <a:lnSpc>
                <a:spcPts val="3780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-501207" y="6895791"/>
            <a:ext cx="10844387" cy="922419"/>
            <a:chOff x="0" y="0"/>
            <a:chExt cx="4016440" cy="34163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016440" cy="341637"/>
            </a:xfrm>
            <a:custGeom>
              <a:avLst/>
              <a:gdLst/>
              <a:ahLst/>
              <a:cxnLst/>
              <a:rect r="r" b="b" t="t" l="l"/>
              <a:pathLst>
                <a:path h="341637" w="4016440">
                  <a:moveTo>
                    <a:pt x="25701" y="0"/>
                  </a:moveTo>
                  <a:lnTo>
                    <a:pt x="3990739" y="0"/>
                  </a:lnTo>
                  <a:cubicBezTo>
                    <a:pt x="3997555" y="0"/>
                    <a:pt x="4004092" y="2708"/>
                    <a:pt x="4008912" y="7528"/>
                  </a:cubicBezTo>
                  <a:cubicBezTo>
                    <a:pt x="4013732" y="12347"/>
                    <a:pt x="4016440" y="18885"/>
                    <a:pt x="4016440" y="25701"/>
                  </a:cubicBezTo>
                  <a:lnTo>
                    <a:pt x="4016440" y="315936"/>
                  </a:lnTo>
                  <a:cubicBezTo>
                    <a:pt x="4016440" y="322752"/>
                    <a:pt x="4013732" y="329289"/>
                    <a:pt x="4008912" y="334109"/>
                  </a:cubicBezTo>
                  <a:cubicBezTo>
                    <a:pt x="4004092" y="338929"/>
                    <a:pt x="3997555" y="341637"/>
                    <a:pt x="3990739" y="341637"/>
                  </a:cubicBezTo>
                  <a:lnTo>
                    <a:pt x="25701" y="341637"/>
                  </a:lnTo>
                  <a:cubicBezTo>
                    <a:pt x="18885" y="341637"/>
                    <a:pt x="12347" y="338929"/>
                    <a:pt x="7528" y="334109"/>
                  </a:cubicBezTo>
                  <a:cubicBezTo>
                    <a:pt x="2708" y="329289"/>
                    <a:pt x="0" y="322752"/>
                    <a:pt x="0" y="315936"/>
                  </a:cubicBezTo>
                  <a:lnTo>
                    <a:pt x="0" y="25701"/>
                  </a:lnTo>
                  <a:cubicBezTo>
                    <a:pt x="0" y="18885"/>
                    <a:pt x="2708" y="12347"/>
                    <a:pt x="7528" y="7528"/>
                  </a:cubicBezTo>
                  <a:cubicBezTo>
                    <a:pt x="12347" y="2708"/>
                    <a:pt x="18885" y="0"/>
                    <a:pt x="25701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47625"/>
              <a:ext cx="4016440" cy="2940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490107" y="-447626"/>
            <a:ext cx="1735406" cy="173540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FE9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-446445" y="4089271"/>
            <a:ext cx="892890" cy="892890"/>
          </a:xfrm>
          <a:custGeom>
            <a:avLst/>
            <a:gdLst/>
            <a:ahLst/>
            <a:cxnLst/>
            <a:rect r="r" b="b" t="t" l="l"/>
            <a:pathLst>
              <a:path h="892890" w="892890">
                <a:moveTo>
                  <a:pt x="0" y="0"/>
                </a:moveTo>
                <a:lnTo>
                  <a:pt x="892890" y="0"/>
                </a:lnTo>
                <a:lnTo>
                  <a:pt x="892890" y="892889"/>
                </a:lnTo>
                <a:lnTo>
                  <a:pt x="0" y="8928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9022080" y="1083896"/>
            <a:ext cx="1735406" cy="1735406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FE9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424833" y="3906278"/>
            <a:ext cx="1266661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Assets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38598" y="4421465"/>
            <a:ext cx="2239131" cy="62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Cash, receivables, inventory, property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000352" y="3906278"/>
            <a:ext cx="1752896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Liabilities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757235" y="4421465"/>
            <a:ext cx="2239131" cy="62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Short-term</a:t>
            </a:r>
          </a:p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debt, loans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575871" y="4421465"/>
            <a:ext cx="2239131" cy="62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Owner’s capital, retained earnings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731520" y="2000250"/>
            <a:ext cx="8290560" cy="4368250"/>
            <a:chOff x="0" y="0"/>
            <a:chExt cx="3070578" cy="161787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070578" cy="1617870"/>
            </a:xfrm>
            <a:custGeom>
              <a:avLst/>
              <a:gdLst/>
              <a:ahLst/>
              <a:cxnLst/>
              <a:rect r="r" b="b" t="t" l="l"/>
              <a:pathLst>
                <a:path h="1617870" w="3070578">
                  <a:moveTo>
                    <a:pt x="33618" y="0"/>
                  </a:moveTo>
                  <a:lnTo>
                    <a:pt x="3036960" y="0"/>
                  </a:lnTo>
                  <a:cubicBezTo>
                    <a:pt x="3045876" y="0"/>
                    <a:pt x="3054427" y="3542"/>
                    <a:pt x="3060731" y="9846"/>
                  </a:cubicBezTo>
                  <a:cubicBezTo>
                    <a:pt x="3067036" y="16151"/>
                    <a:pt x="3070578" y="24702"/>
                    <a:pt x="3070578" y="33618"/>
                  </a:cubicBezTo>
                  <a:lnTo>
                    <a:pt x="3070578" y="1584253"/>
                  </a:lnTo>
                  <a:cubicBezTo>
                    <a:pt x="3070578" y="1593169"/>
                    <a:pt x="3067036" y="1601719"/>
                    <a:pt x="3060731" y="1608024"/>
                  </a:cubicBezTo>
                  <a:cubicBezTo>
                    <a:pt x="3054427" y="1614328"/>
                    <a:pt x="3045876" y="1617870"/>
                    <a:pt x="3036960" y="1617870"/>
                  </a:cubicBezTo>
                  <a:lnTo>
                    <a:pt x="33618" y="1617870"/>
                  </a:lnTo>
                  <a:cubicBezTo>
                    <a:pt x="24702" y="1617870"/>
                    <a:pt x="16151" y="1614328"/>
                    <a:pt x="9846" y="1608024"/>
                  </a:cubicBezTo>
                  <a:cubicBezTo>
                    <a:pt x="3542" y="1601719"/>
                    <a:pt x="0" y="1593169"/>
                    <a:pt x="0" y="1584253"/>
                  </a:cubicBezTo>
                  <a:lnTo>
                    <a:pt x="0" y="33618"/>
                  </a:lnTo>
                  <a:cubicBezTo>
                    <a:pt x="0" y="24702"/>
                    <a:pt x="3542" y="16151"/>
                    <a:pt x="9846" y="9846"/>
                  </a:cubicBezTo>
                  <a:cubicBezTo>
                    <a:pt x="16151" y="3542"/>
                    <a:pt x="24702" y="0"/>
                    <a:pt x="33618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47625"/>
              <a:ext cx="3070578" cy="15702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815826" y="2209886"/>
            <a:ext cx="7999176" cy="3651628"/>
          </a:xfrm>
          <a:custGeom>
            <a:avLst/>
            <a:gdLst/>
            <a:ahLst/>
            <a:cxnLst/>
            <a:rect r="r" b="b" t="t" l="l"/>
            <a:pathLst>
              <a:path h="3651628" w="7999176">
                <a:moveTo>
                  <a:pt x="0" y="0"/>
                </a:moveTo>
                <a:lnTo>
                  <a:pt x="7999176" y="0"/>
                </a:lnTo>
                <a:lnTo>
                  <a:pt x="7999176" y="3651628"/>
                </a:lnTo>
                <a:lnTo>
                  <a:pt x="0" y="365162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1979680" y="1835665"/>
            <a:ext cx="4169090" cy="834210"/>
          </a:xfrm>
          <a:custGeom>
            <a:avLst/>
            <a:gdLst/>
            <a:ahLst/>
            <a:cxnLst/>
            <a:rect r="r" b="b" t="t" l="l"/>
            <a:pathLst>
              <a:path h="834210" w="4169090">
                <a:moveTo>
                  <a:pt x="0" y="0"/>
                </a:moveTo>
                <a:lnTo>
                  <a:pt x="4169090" y="0"/>
                </a:lnTo>
                <a:lnTo>
                  <a:pt x="4169090" y="834210"/>
                </a:lnTo>
                <a:lnTo>
                  <a:pt x="0" y="8342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6014" t="0" r="-67935" b="-27695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38262" y="637624"/>
            <a:ext cx="6468105" cy="1483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4200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IDENTIFIED RESEARCH GAPS</a:t>
            </a:r>
          </a:p>
          <a:p>
            <a:pPr algn="l" marL="0" indent="0" lvl="0">
              <a:lnSpc>
                <a:spcPts val="3780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7631981" y="-658579"/>
            <a:ext cx="2780198" cy="2780198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FE9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7631981" y="1242969"/>
            <a:ext cx="1009800" cy="1009800"/>
          </a:xfrm>
          <a:custGeom>
            <a:avLst/>
            <a:gdLst/>
            <a:ahLst/>
            <a:cxnLst/>
            <a:rect r="r" b="b" t="t" l="l"/>
            <a:pathLst>
              <a:path h="1009800" w="1009800">
                <a:moveTo>
                  <a:pt x="0" y="0"/>
                </a:moveTo>
                <a:lnTo>
                  <a:pt x="1009800" y="0"/>
                </a:lnTo>
                <a:lnTo>
                  <a:pt x="1009800" y="1009801"/>
                </a:lnTo>
                <a:lnTo>
                  <a:pt x="0" y="10098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0" y="6920028"/>
            <a:ext cx="9753600" cy="898183"/>
            <a:chOff x="0" y="0"/>
            <a:chExt cx="3612444" cy="33266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12445" cy="332660"/>
            </a:xfrm>
            <a:custGeom>
              <a:avLst/>
              <a:gdLst/>
              <a:ahLst/>
              <a:cxnLst/>
              <a:rect r="r" b="b" t="t" l="l"/>
              <a:pathLst>
                <a:path h="332660" w="3612445">
                  <a:moveTo>
                    <a:pt x="79375" y="0"/>
                  </a:moveTo>
                  <a:lnTo>
                    <a:pt x="3533070" y="0"/>
                  </a:lnTo>
                  <a:cubicBezTo>
                    <a:pt x="3554121" y="0"/>
                    <a:pt x="3574311" y="8363"/>
                    <a:pt x="3589196" y="23248"/>
                  </a:cubicBezTo>
                  <a:cubicBezTo>
                    <a:pt x="3604082" y="38134"/>
                    <a:pt x="3612445" y="58323"/>
                    <a:pt x="3612445" y="79375"/>
                  </a:cubicBezTo>
                  <a:lnTo>
                    <a:pt x="3612445" y="253285"/>
                  </a:lnTo>
                  <a:cubicBezTo>
                    <a:pt x="3612445" y="274337"/>
                    <a:pt x="3604082" y="294526"/>
                    <a:pt x="3589196" y="309412"/>
                  </a:cubicBezTo>
                  <a:cubicBezTo>
                    <a:pt x="3574311" y="324298"/>
                    <a:pt x="3554121" y="332660"/>
                    <a:pt x="3533070" y="332660"/>
                  </a:cubicBezTo>
                  <a:lnTo>
                    <a:pt x="79375" y="332660"/>
                  </a:lnTo>
                  <a:cubicBezTo>
                    <a:pt x="35537" y="332660"/>
                    <a:pt x="0" y="297123"/>
                    <a:pt x="0" y="253285"/>
                  </a:cubicBezTo>
                  <a:lnTo>
                    <a:pt x="0" y="79375"/>
                  </a:lnTo>
                  <a:cubicBezTo>
                    <a:pt x="0" y="35537"/>
                    <a:pt x="35537" y="0"/>
                    <a:pt x="79375" y="0"/>
                  </a:cubicBezTo>
                  <a:close/>
                </a:path>
              </a:pathLst>
            </a:custGeom>
            <a:solidFill>
              <a:srgbClr val="DFE9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47625"/>
              <a:ext cx="3612444" cy="2850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792893" y="546868"/>
            <a:ext cx="11695622" cy="71350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5400000">
            <a:off x="-5262243" y="3304520"/>
            <a:ext cx="9753600" cy="3144561"/>
          </a:xfrm>
          <a:custGeom>
            <a:avLst/>
            <a:gdLst/>
            <a:ahLst/>
            <a:cxnLst/>
            <a:rect r="r" b="b" t="t" l="l"/>
            <a:pathLst>
              <a:path h="3144561" w="9753600">
                <a:moveTo>
                  <a:pt x="9753600" y="0"/>
                </a:moveTo>
                <a:lnTo>
                  <a:pt x="0" y="0"/>
                </a:lnTo>
                <a:lnTo>
                  <a:pt x="0" y="3144560"/>
                </a:lnTo>
                <a:lnTo>
                  <a:pt x="9753600" y="3144560"/>
                </a:lnTo>
                <a:lnTo>
                  <a:pt x="97536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5281293" y="866120"/>
            <a:ext cx="9753600" cy="3144561"/>
          </a:xfrm>
          <a:custGeom>
            <a:avLst/>
            <a:gdLst/>
            <a:ahLst/>
            <a:cxnLst/>
            <a:rect r="r" b="b" t="t" l="l"/>
            <a:pathLst>
              <a:path h="3144561" w="9753600">
                <a:moveTo>
                  <a:pt x="0" y="3144560"/>
                </a:moveTo>
                <a:lnTo>
                  <a:pt x="9753600" y="3144560"/>
                </a:lnTo>
                <a:lnTo>
                  <a:pt x="9753600" y="0"/>
                </a:lnTo>
                <a:lnTo>
                  <a:pt x="0" y="0"/>
                </a:lnTo>
                <a:lnTo>
                  <a:pt x="0" y="314456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1520" y="731520"/>
            <a:ext cx="794385" cy="794385"/>
          </a:xfrm>
          <a:custGeom>
            <a:avLst/>
            <a:gdLst/>
            <a:ahLst/>
            <a:cxnLst/>
            <a:rect r="r" b="b" t="t" l="l"/>
            <a:pathLst>
              <a:path h="794385" w="794385">
                <a:moveTo>
                  <a:pt x="0" y="0"/>
                </a:moveTo>
                <a:lnTo>
                  <a:pt x="794385" y="0"/>
                </a:lnTo>
                <a:lnTo>
                  <a:pt x="794385" y="794385"/>
                </a:lnTo>
                <a:lnTo>
                  <a:pt x="0" y="7943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368793" y="6690760"/>
            <a:ext cx="1248880" cy="1248880"/>
          </a:xfrm>
          <a:custGeom>
            <a:avLst/>
            <a:gdLst/>
            <a:ahLst/>
            <a:cxnLst/>
            <a:rect r="r" b="b" t="t" l="l"/>
            <a:pathLst>
              <a:path h="1248880" w="1248880">
                <a:moveTo>
                  <a:pt x="0" y="0"/>
                </a:moveTo>
                <a:lnTo>
                  <a:pt x="1248880" y="0"/>
                </a:lnTo>
                <a:lnTo>
                  <a:pt x="1248880" y="1248880"/>
                </a:lnTo>
                <a:lnTo>
                  <a:pt x="0" y="12488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00114" y="836295"/>
            <a:ext cx="6353372" cy="1483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4200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RESEARCH POSITIONING  </a:t>
            </a:r>
          </a:p>
          <a:p>
            <a:pPr algn="ctr" marL="0" indent="0" lvl="0">
              <a:lnSpc>
                <a:spcPts val="3780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1946672" y="1846301"/>
            <a:ext cx="5671001" cy="4921208"/>
            <a:chOff x="0" y="0"/>
            <a:chExt cx="2100371" cy="182267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00371" cy="1822670"/>
            </a:xfrm>
            <a:custGeom>
              <a:avLst/>
              <a:gdLst/>
              <a:ahLst/>
              <a:cxnLst/>
              <a:rect r="r" b="b" t="t" l="l"/>
              <a:pathLst>
                <a:path h="1822670" w="2100371">
                  <a:moveTo>
                    <a:pt x="49146" y="0"/>
                  </a:moveTo>
                  <a:lnTo>
                    <a:pt x="2051224" y="0"/>
                  </a:lnTo>
                  <a:cubicBezTo>
                    <a:pt x="2078367" y="0"/>
                    <a:pt x="2100371" y="22004"/>
                    <a:pt x="2100371" y="49146"/>
                  </a:cubicBezTo>
                  <a:lnTo>
                    <a:pt x="2100371" y="1773523"/>
                  </a:lnTo>
                  <a:cubicBezTo>
                    <a:pt x="2100371" y="1786558"/>
                    <a:pt x="2095193" y="1799058"/>
                    <a:pt x="2085976" y="1808275"/>
                  </a:cubicBezTo>
                  <a:cubicBezTo>
                    <a:pt x="2076759" y="1817492"/>
                    <a:pt x="2064259" y="1822670"/>
                    <a:pt x="2051224" y="1822670"/>
                  </a:cubicBezTo>
                  <a:lnTo>
                    <a:pt x="49146" y="1822670"/>
                  </a:lnTo>
                  <a:cubicBezTo>
                    <a:pt x="22004" y="1822670"/>
                    <a:pt x="0" y="1800666"/>
                    <a:pt x="0" y="1773523"/>
                  </a:cubicBezTo>
                  <a:lnTo>
                    <a:pt x="0" y="49146"/>
                  </a:lnTo>
                  <a:cubicBezTo>
                    <a:pt x="0" y="22004"/>
                    <a:pt x="22004" y="0"/>
                    <a:pt x="49146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47625"/>
              <a:ext cx="2100371" cy="17750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472730" y="1924123"/>
            <a:ext cx="4766637" cy="4766637"/>
          </a:xfrm>
          <a:custGeom>
            <a:avLst/>
            <a:gdLst/>
            <a:ahLst/>
            <a:cxnLst/>
            <a:rect r="r" b="b" t="t" l="l"/>
            <a:pathLst>
              <a:path h="4766637" w="4766637">
                <a:moveTo>
                  <a:pt x="0" y="0"/>
                </a:moveTo>
                <a:lnTo>
                  <a:pt x="4766637" y="0"/>
                </a:lnTo>
                <a:lnTo>
                  <a:pt x="4766637" y="4766637"/>
                </a:lnTo>
                <a:lnTo>
                  <a:pt x="0" y="476663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1998730" y="4671689"/>
            <a:ext cx="4169090" cy="834210"/>
          </a:xfrm>
          <a:custGeom>
            <a:avLst/>
            <a:gdLst/>
            <a:ahLst/>
            <a:cxnLst/>
            <a:rect r="r" b="b" t="t" l="l"/>
            <a:pathLst>
              <a:path h="834210" w="4169090">
                <a:moveTo>
                  <a:pt x="0" y="0"/>
                </a:moveTo>
                <a:lnTo>
                  <a:pt x="4169090" y="0"/>
                </a:lnTo>
                <a:lnTo>
                  <a:pt x="4169090" y="834210"/>
                </a:lnTo>
                <a:lnTo>
                  <a:pt x="0" y="8342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6014" t="0" r="-67935" b="-27695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5400000">
            <a:off x="7300925" y="660424"/>
            <a:ext cx="4303392" cy="861083"/>
          </a:xfrm>
          <a:custGeom>
            <a:avLst/>
            <a:gdLst/>
            <a:ahLst/>
            <a:cxnLst/>
            <a:rect r="r" b="b" t="t" l="l"/>
            <a:pathLst>
              <a:path h="861083" w="4303392">
                <a:moveTo>
                  <a:pt x="4303393" y="861083"/>
                </a:moveTo>
                <a:lnTo>
                  <a:pt x="0" y="861083"/>
                </a:lnTo>
                <a:lnTo>
                  <a:pt x="0" y="0"/>
                </a:lnTo>
                <a:lnTo>
                  <a:pt x="4303393" y="0"/>
                </a:lnTo>
                <a:lnTo>
                  <a:pt x="4303393" y="86108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6014" t="0" r="-67935" b="-27695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765847" y="5470098"/>
            <a:ext cx="823373" cy="823373"/>
          </a:xfrm>
          <a:custGeom>
            <a:avLst/>
            <a:gdLst/>
            <a:ahLst/>
            <a:cxnLst/>
            <a:rect r="r" b="b" t="t" l="l"/>
            <a:pathLst>
              <a:path h="823373" w="823373">
                <a:moveTo>
                  <a:pt x="0" y="0"/>
                </a:moveTo>
                <a:lnTo>
                  <a:pt x="823373" y="0"/>
                </a:lnTo>
                <a:lnTo>
                  <a:pt x="823373" y="823373"/>
                </a:lnTo>
                <a:lnTo>
                  <a:pt x="0" y="8233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54441" y="731520"/>
            <a:ext cx="1108881" cy="1108881"/>
          </a:xfrm>
          <a:custGeom>
            <a:avLst/>
            <a:gdLst/>
            <a:ahLst/>
            <a:cxnLst/>
            <a:rect r="r" b="b" t="t" l="l"/>
            <a:pathLst>
              <a:path h="1108881" w="1108881">
                <a:moveTo>
                  <a:pt x="0" y="0"/>
                </a:moveTo>
                <a:lnTo>
                  <a:pt x="1108882" y="0"/>
                </a:lnTo>
                <a:lnTo>
                  <a:pt x="1108882" y="1108881"/>
                </a:lnTo>
                <a:lnTo>
                  <a:pt x="0" y="11088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213368" y="1645884"/>
            <a:ext cx="5560732" cy="5329299"/>
          </a:xfrm>
          <a:custGeom>
            <a:avLst/>
            <a:gdLst/>
            <a:ahLst/>
            <a:cxnLst/>
            <a:rect r="r" b="b" t="t" l="l"/>
            <a:pathLst>
              <a:path h="5329299" w="5560732">
                <a:moveTo>
                  <a:pt x="0" y="0"/>
                </a:moveTo>
                <a:lnTo>
                  <a:pt x="5560732" y="0"/>
                </a:lnTo>
                <a:lnTo>
                  <a:pt x="5560732" y="5329299"/>
                </a:lnTo>
                <a:lnTo>
                  <a:pt x="0" y="532929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780" r="0" b="-178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49864" y="3980969"/>
            <a:ext cx="2527008" cy="62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Cash Flows from Investing Activities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45299" y="836295"/>
            <a:ext cx="7263001" cy="1007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4200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 DATA PREPROCESSING</a:t>
            </a:r>
          </a:p>
          <a:p>
            <a:pPr algn="ctr" marL="0" indent="0" lvl="0">
              <a:lnSpc>
                <a:spcPts val="378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1998730" y="4671689"/>
            <a:ext cx="4169090" cy="834210"/>
          </a:xfrm>
          <a:custGeom>
            <a:avLst/>
            <a:gdLst/>
            <a:ahLst/>
            <a:cxnLst/>
            <a:rect r="r" b="b" t="t" l="l"/>
            <a:pathLst>
              <a:path h="834210" w="4169090">
                <a:moveTo>
                  <a:pt x="0" y="0"/>
                </a:moveTo>
                <a:lnTo>
                  <a:pt x="4169090" y="0"/>
                </a:lnTo>
                <a:lnTo>
                  <a:pt x="4169090" y="834210"/>
                </a:lnTo>
                <a:lnTo>
                  <a:pt x="0" y="8342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6014" t="0" r="-67935" b="-27695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5400000">
            <a:off x="7300925" y="660424"/>
            <a:ext cx="4303392" cy="861083"/>
          </a:xfrm>
          <a:custGeom>
            <a:avLst/>
            <a:gdLst/>
            <a:ahLst/>
            <a:cxnLst/>
            <a:rect r="r" b="b" t="t" l="l"/>
            <a:pathLst>
              <a:path h="861083" w="4303392">
                <a:moveTo>
                  <a:pt x="4303393" y="861083"/>
                </a:moveTo>
                <a:lnTo>
                  <a:pt x="0" y="861083"/>
                </a:lnTo>
                <a:lnTo>
                  <a:pt x="0" y="0"/>
                </a:lnTo>
                <a:lnTo>
                  <a:pt x="4303393" y="0"/>
                </a:lnTo>
                <a:lnTo>
                  <a:pt x="4303393" y="86108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6014" t="0" r="-67935" b="-27695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765847" y="5470098"/>
            <a:ext cx="823373" cy="823373"/>
          </a:xfrm>
          <a:custGeom>
            <a:avLst/>
            <a:gdLst/>
            <a:ahLst/>
            <a:cxnLst/>
            <a:rect r="r" b="b" t="t" l="l"/>
            <a:pathLst>
              <a:path h="823373" w="823373">
                <a:moveTo>
                  <a:pt x="0" y="0"/>
                </a:moveTo>
                <a:lnTo>
                  <a:pt x="823373" y="0"/>
                </a:lnTo>
                <a:lnTo>
                  <a:pt x="823373" y="823373"/>
                </a:lnTo>
                <a:lnTo>
                  <a:pt x="0" y="8233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54441" y="731520"/>
            <a:ext cx="1108881" cy="1108881"/>
          </a:xfrm>
          <a:custGeom>
            <a:avLst/>
            <a:gdLst/>
            <a:ahLst/>
            <a:cxnLst/>
            <a:rect r="r" b="b" t="t" l="l"/>
            <a:pathLst>
              <a:path h="1108881" w="1108881">
                <a:moveTo>
                  <a:pt x="0" y="0"/>
                </a:moveTo>
                <a:lnTo>
                  <a:pt x="1108882" y="0"/>
                </a:lnTo>
                <a:lnTo>
                  <a:pt x="1108882" y="1108881"/>
                </a:lnTo>
                <a:lnTo>
                  <a:pt x="0" y="11088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96557" y="2320290"/>
            <a:ext cx="8606095" cy="2206691"/>
          </a:xfrm>
          <a:custGeom>
            <a:avLst/>
            <a:gdLst/>
            <a:ahLst/>
            <a:cxnLst/>
            <a:rect r="r" b="b" t="t" l="l"/>
            <a:pathLst>
              <a:path h="2206691" w="8606095">
                <a:moveTo>
                  <a:pt x="0" y="0"/>
                </a:moveTo>
                <a:lnTo>
                  <a:pt x="8606095" y="0"/>
                </a:lnTo>
                <a:lnTo>
                  <a:pt x="8606095" y="2206691"/>
                </a:lnTo>
                <a:lnTo>
                  <a:pt x="0" y="22066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49864" y="3980969"/>
            <a:ext cx="2527008" cy="62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Cash Flows from Investing Activities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45299" y="836295"/>
            <a:ext cx="7263001" cy="1483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4200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MODERL TRAINING</a:t>
            </a:r>
          </a:p>
          <a:p>
            <a:pPr algn="ctr">
              <a:lnSpc>
                <a:spcPts val="3780"/>
              </a:lnSpc>
            </a:pPr>
          </a:p>
          <a:p>
            <a:pPr algn="ctr" marL="0" indent="0" lvl="0">
              <a:lnSpc>
                <a:spcPts val="378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048728" y="1525905"/>
            <a:ext cx="8448454" cy="409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40"/>
              </a:lnSpc>
              <a:spcBef>
                <a:spcPct val="0"/>
              </a:spcBef>
            </a:pPr>
            <a:r>
              <a:rPr lang="en-US" sz="2700" strike="noStrike" u="none">
                <a:solidFill>
                  <a:srgbClr val="09485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Logistic Regression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DAGmp819Yqc</dc:identifier>
  <dcterms:modified xsi:type="dcterms:W3CDTF">2011-08-01T06:04:30Z</dcterms:modified>
  <cp:revision>1</cp:revision>
  <dc:title>White and Blue Professional Finance Report Presentation</dc:title>
</cp:coreProperties>
</file>