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9" r:id="rId10"/>
    <p:sldId id="265" r:id="rId11"/>
    <p:sldId id="266" r:id="rId12"/>
    <p:sldId id="267" r:id="rId13"/>
    <p:sldId id="273" r:id="rId14"/>
    <p:sldId id="274" r:id="rId15"/>
    <p:sldId id="275" r:id="rId16"/>
    <p:sldId id="277" r:id="rId17"/>
    <p:sldId id="278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1778A-8BB6-4DC5-8210-BEA0EB092D3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1AF002-FFB0-4F0A-B3C6-3FF2298F63ED}">
      <dgm:prSet/>
      <dgm:spPr/>
      <dgm:t>
        <a:bodyPr/>
        <a:lstStyle/>
        <a:p>
          <a:r>
            <a:rPr lang="en-MY" dirty="0"/>
            <a:t>To gather and analyse data on the publication output of faculty members in the Faculty of Computing at UTM. </a:t>
          </a:r>
          <a:endParaRPr lang="en-US" dirty="0"/>
        </a:p>
      </dgm:t>
    </dgm:pt>
    <dgm:pt modelId="{F2F83448-87D0-46BC-BA0B-294ADFA5DC74}" type="parTrans" cxnId="{2B7090D3-C563-4201-AE4E-E2B831BDE5C4}">
      <dgm:prSet/>
      <dgm:spPr/>
      <dgm:t>
        <a:bodyPr/>
        <a:lstStyle/>
        <a:p>
          <a:endParaRPr lang="en-US"/>
        </a:p>
      </dgm:t>
    </dgm:pt>
    <dgm:pt modelId="{D881E9D9-0BDB-490F-A54A-69D3CA501A21}" type="sibTrans" cxnId="{2B7090D3-C563-4201-AE4E-E2B831BDE5C4}">
      <dgm:prSet/>
      <dgm:spPr/>
      <dgm:t>
        <a:bodyPr/>
        <a:lstStyle/>
        <a:p>
          <a:endParaRPr lang="en-US"/>
        </a:p>
      </dgm:t>
    </dgm:pt>
    <dgm:pt modelId="{A7D14A93-8C84-4D2B-8F1D-C5409C7A75B3}">
      <dgm:prSet/>
      <dgm:spPr/>
      <dgm:t>
        <a:bodyPr/>
        <a:lstStyle/>
        <a:p>
          <a:r>
            <a:rPr lang="en-MY" dirty="0"/>
            <a:t>To enable the faculty to identify research strengths and areas for improvement within the department. </a:t>
          </a:r>
          <a:endParaRPr lang="en-US" dirty="0"/>
        </a:p>
      </dgm:t>
    </dgm:pt>
    <dgm:pt modelId="{D8BB9C94-C3D9-4A51-8821-1BA4E2E4D906}" type="parTrans" cxnId="{1AB49D8A-9A4B-428B-A0E9-7285B9E9E237}">
      <dgm:prSet/>
      <dgm:spPr/>
      <dgm:t>
        <a:bodyPr/>
        <a:lstStyle/>
        <a:p>
          <a:endParaRPr lang="en-US"/>
        </a:p>
      </dgm:t>
    </dgm:pt>
    <dgm:pt modelId="{AB771D56-0017-4761-8EF1-F3BEA7A2A2A4}" type="sibTrans" cxnId="{1AB49D8A-9A4B-428B-A0E9-7285B9E9E237}">
      <dgm:prSet/>
      <dgm:spPr/>
      <dgm:t>
        <a:bodyPr/>
        <a:lstStyle/>
        <a:p>
          <a:endParaRPr lang="en-US"/>
        </a:p>
      </dgm:t>
    </dgm:pt>
    <dgm:pt modelId="{14FA747A-F512-4AFF-B47C-4C2ABD6DE6B0}">
      <dgm:prSet/>
      <dgm:spPr/>
      <dgm:t>
        <a:bodyPr/>
        <a:lstStyle/>
        <a:p>
          <a:r>
            <a:rPr lang="en-MY"/>
            <a:t>To support accreditation and performance evaluations by providing reliable and up-to-date data on faculty publication output. </a:t>
          </a:r>
          <a:endParaRPr lang="en-US"/>
        </a:p>
      </dgm:t>
    </dgm:pt>
    <dgm:pt modelId="{75492132-C4B7-481F-B1C6-74DBB26710D1}" type="parTrans" cxnId="{283F7D89-DE33-4419-AA14-35C3B2720FAB}">
      <dgm:prSet/>
      <dgm:spPr/>
      <dgm:t>
        <a:bodyPr/>
        <a:lstStyle/>
        <a:p>
          <a:endParaRPr lang="en-US"/>
        </a:p>
      </dgm:t>
    </dgm:pt>
    <dgm:pt modelId="{74B8422F-429F-4418-9444-A188EAC59478}" type="sibTrans" cxnId="{283F7D89-DE33-4419-AA14-35C3B2720FAB}">
      <dgm:prSet/>
      <dgm:spPr/>
      <dgm:t>
        <a:bodyPr/>
        <a:lstStyle/>
        <a:p>
          <a:endParaRPr lang="en-US"/>
        </a:p>
      </dgm:t>
    </dgm:pt>
    <dgm:pt modelId="{E9FE4C3E-3DF5-44A1-9C49-850F7C49ECF2}">
      <dgm:prSet/>
      <dgm:spPr/>
      <dgm:t>
        <a:bodyPr/>
        <a:lstStyle/>
        <a:p>
          <a:r>
            <a:rPr lang="en-MY"/>
            <a:t>To provide a comprehensive and user-friendly platform for tracking and analyzing publication output within the Faculty of Computing at UTM, with the goal of improving research outcomes and informing decision-making.</a:t>
          </a:r>
          <a:endParaRPr lang="en-US"/>
        </a:p>
      </dgm:t>
    </dgm:pt>
    <dgm:pt modelId="{0BB29437-D2D0-4FD2-8EA7-4B633A307E28}" type="parTrans" cxnId="{E88DCA23-72BF-4A83-AEB4-AAF8505E31E2}">
      <dgm:prSet/>
      <dgm:spPr/>
      <dgm:t>
        <a:bodyPr/>
        <a:lstStyle/>
        <a:p>
          <a:endParaRPr lang="en-US"/>
        </a:p>
      </dgm:t>
    </dgm:pt>
    <dgm:pt modelId="{EC0A283A-A849-44C5-BFED-BEE632062400}" type="sibTrans" cxnId="{E88DCA23-72BF-4A83-AEB4-AAF8505E31E2}">
      <dgm:prSet/>
      <dgm:spPr/>
      <dgm:t>
        <a:bodyPr/>
        <a:lstStyle/>
        <a:p>
          <a:endParaRPr lang="en-US"/>
        </a:p>
      </dgm:t>
    </dgm:pt>
    <dgm:pt modelId="{C4E944E5-EB95-46DB-A383-8FC8C0216903}" type="pres">
      <dgm:prSet presAssocID="{A971778A-8BB6-4DC5-8210-BEA0EB092D3C}" presName="outerComposite" presStyleCnt="0">
        <dgm:presLayoutVars>
          <dgm:chMax val="5"/>
          <dgm:dir/>
          <dgm:resizeHandles val="exact"/>
        </dgm:presLayoutVars>
      </dgm:prSet>
      <dgm:spPr/>
    </dgm:pt>
    <dgm:pt modelId="{B256F584-CC81-4D77-8A35-F3F3F2249514}" type="pres">
      <dgm:prSet presAssocID="{A971778A-8BB6-4DC5-8210-BEA0EB092D3C}" presName="dummyMaxCanvas" presStyleCnt="0">
        <dgm:presLayoutVars/>
      </dgm:prSet>
      <dgm:spPr/>
    </dgm:pt>
    <dgm:pt modelId="{DB9F7446-22FE-4391-9F28-F32BCF1A9A4A}" type="pres">
      <dgm:prSet presAssocID="{A971778A-8BB6-4DC5-8210-BEA0EB092D3C}" presName="FourNodes_1" presStyleLbl="node1" presStyleIdx="0" presStyleCnt="4">
        <dgm:presLayoutVars>
          <dgm:bulletEnabled val="1"/>
        </dgm:presLayoutVars>
      </dgm:prSet>
      <dgm:spPr/>
    </dgm:pt>
    <dgm:pt modelId="{42D0D001-21CA-49A6-A6F7-A09643F6CE28}" type="pres">
      <dgm:prSet presAssocID="{A971778A-8BB6-4DC5-8210-BEA0EB092D3C}" presName="FourNodes_2" presStyleLbl="node1" presStyleIdx="1" presStyleCnt="4">
        <dgm:presLayoutVars>
          <dgm:bulletEnabled val="1"/>
        </dgm:presLayoutVars>
      </dgm:prSet>
      <dgm:spPr/>
    </dgm:pt>
    <dgm:pt modelId="{C9336D41-5B21-4D7F-AFB6-5BD088A04424}" type="pres">
      <dgm:prSet presAssocID="{A971778A-8BB6-4DC5-8210-BEA0EB092D3C}" presName="FourNodes_3" presStyleLbl="node1" presStyleIdx="2" presStyleCnt="4">
        <dgm:presLayoutVars>
          <dgm:bulletEnabled val="1"/>
        </dgm:presLayoutVars>
      </dgm:prSet>
      <dgm:spPr/>
    </dgm:pt>
    <dgm:pt modelId="{FCB04190-4AEB-4CEC-B7DE-B24EB29893F6}" type="pres">
      <dgm:prSet presAssocID="{A971778A-8BB6-4DC5-8210-BEA0EB092D3C}" presName="FourNodes_4" presStyleLbl="node1" presStyleIdx="3" presStyleCnt="4">
        <dgm:presLayoutVars>
          <dgm:bulletEnabled val="1"/>
        </dgm:presLayoutVars>
      </dgm:prSet>
      <dgm:spPr/>
    </dgm:pt>
    <dgm:pt modelId="{6C500054-8309-4F19-91B3-69936A0AF493}" type="pres">
      <dgm:prSet presAssocID="{A971778A-8BB6-4DC5-8210-BEA0EB092D3C}" presName="FourConn_1-2" presStyleLbl="fgAccFollowNode1" presStyleIdx="0" presStyleCnt="3">
        <dgm:presLayoutVars>
          <dgm:bulletEnabled val="1"/>
        </dgm:presLayoutVars>
      </dgm:prSet>
      <dgm:spPr/>
    </dgm:pt>
    <dgm:pt modelId="{A3CA9101-C99C-4416-B115-14DB0D12D80D}" type="pres">
      <dgm:prSet presAssocID="{A971778A-8BB6-4DC5-8210-BEA0EB092D3C}" presName="FourConn_2-3" presStyleLbl="fgAccFollowNode1" presStyleIdx="1" presStyleCnt="3">
        <dgm:presLayoutVars>
          <dgm:bulletEnabled val="1"/>
        </dgm:presLayoutVars>
      </dgm:prSet>
      <dgm:spPr/>
    </dgm:pt>
    <dgm:pt modelId="{FC209938-9F61-4811-B0BC-E5E8F4B85F9D}" type="pres">
      <dgm:prSet presAssocID="{A971778A-8BB6-4DC5-8210-BEA0EB092D3C}" presName="FourConn_3-4" presStyleLbl="fgAccFollowNode1" presStyleIdx="2" presStyleCnt="3">
        <dgm:presLayoutVars>
          <dgm:bulletEnabled val="1"/>
        </dgm:presLayoutVars>
      </dgm:prSet>
      <dgm:spPr/>
    </dgm:pt>
    <dgm:pt modelId="{F938C4EF-2158-4D7B-98C7-7BA76741540F}" type="pres">
      <dgm:prSet presAssocID="{A971778A-8BB6-4DC5-8210-BEA0EB092D3C}" presName="FourNodes_1_text" presStyleLbl="node1" presStyleIdx="3" presStyleCnt="4">
        <dgm:presLayoutVars>
          <dgm:bulletEnabled val="1"/>
        </dgm:presLayoutVars>
      </dgm:prSet>
      <dgm:spPr/>
    </dgm:pt>
    <dgm:pt modelId="{FB97D604-8F32-4FB6-861A-F7CC1FF5DB0C}" type="pres">
      <dgm:prSet presAssocID="{A971778A-8BB6-4DC5-8210-BEA0EB092D3C}" presName="FourNodes_2_text" presStyleLbl="node1" presStyleIdx="3" presStyleCnt="4">
        <dgm:presLayoutVars>
          <dgm:bulletEnabled val="1"/>
        </dgm:presLayoutVars>
      </dgm:prSet>
      <dgm:spPr/>
    </dgm:pt>
    <dgm:pt modelId="{AE4979C5-CACA-4456-A3FC-4BE6EA046B76}" type="pres">
      <dgm:prSet presAssocID="{A971778A-8BB6-4DC5-8210-BEA0EB092D3C}" presName="FourNodes_3_text" presStyleLbl="node1" presStyleIdx="3" presStyleCnt="4">
        <dgm:presLayoutVars>
          <dgm:bulletEnabled val="1"/>
        </dgm:presLayoutVars>
      </dgm:prSet>
      <dgm:spPr/>
    </dgm:pt>
    <dgm:pt modelId="{86EBE4FE-679C-4C42-8DF0-0AD7BD1966FE}" type="pres">
      <dgm:prSet presAssocID="{A971778A-8BB6-4DC5-8210-BEA0EB092D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CA5918-3B5B-407B-B2E7-04EE3DDC0140}" type="presOf" srcId="{CB1AF002-FFB0-4F0A-B3C6-3FF2298F63ED}" destId="{F938C4EF-2158-4D7B-98C7-7BA76741540F}" srcOrd="1" destOrd="0" presId="urn:microsoft.com/office/officeart/2005/8/layout/vProcess5"/>
    <dgm:cxn modelId="{8195A219-F6FC-4603-A777-AC18B9466494}" type="presOf" srcId="{E9FE4C3E-3DF5-44A1-9C49-850F7C49ECF2}" destId="{86EBE4FE-679C-4C42-8DF0-0AD7BD1966FE}" srcOrd="1" destOrd="0" presId="urn:microsoft.com/office/officeart/2005/8/layout/vProcess5"/>
    <dgm:cxn modelId="{D33FFB19-682A-4E68-A545-315E91489DDF}" type="presOf" srcId="{14FA747A-F512-4AFF-B47C-4C2ABD6DE6B0}" destId="{C9336D41-5B21-4D7F-AFB6-5BD088A04424}" srcOrd="0" destOrd="0" presId="urn:microsoft.com/office/officeart/2005/8/layout/vProcess5"/>
    <dgm:cxn modelId="{E88DCA23-72BF-4A83-AEB4-AAF8505E31E2}" srcId="{A971778A-8BB6-4DC5-8210-BEA0EB092D3C}" destId="{E9FE4C3E-3DF5-44A1-9C49-850F7C49ECF2}" srcOrd="3" destOrd="0" parTransId="{0BB29437-D2D0-4FD2-8EA7-4B633A307E28}" sibTransId="{EC0A283A-A849-44C5-BFED-BEE632062400}"/>
    <dgm:cxn modelId="{75B96D32-CDE2-41F5-B1AB-72E5E5BC37A8}" type="presOf" srcId="{A7D14A93-8C84-4D2B-8F1D-C5409C7A75B3}" destId="{42D0D001-21CA-49A6-A6F7-A09643F6CE28}" srcOrd="0" destOrd="0" presId="urn:microsoft.com/office/officeart/2005/8/layout/vProcess5"/>
    <dgm:cxn modelId="{F600FF6F-D53B-4D05-998B-D5335FD45837}" type="presOf" srcId="{A971778A-8BB6-4DC5-8210-BEA0EB092D3C}" destId="{C4E944E5-EB95-46DB-A383-8FC8C0216903}" srcOrd="0" destOrd="0" presId="urn:microsoft.com/office/officeart/2005/8/layout/vProcess5"/>
    <dgm:cxn modelId="{43CCE470-A755-47BA-A72B-51B25141CBBB}" type="presOf" srcId="{A7D14A93-8C84-4D2B-8F1D-C5409C7A75B3}" destId="{FB97D604-8F32-4FB6-861A-F7CC1FF5DB0C}" srcOrd="1" destOrd="0" presId="urn:microsoft.com/office/officeart/2005/8/layout/vProcess5"/>
    <dgm:cxn modelId="{4D97547D-33BF-491C-927C-F643EB69D8C2}" type="presOf" srcId="{74B8422F-429F-4418-9444-A188EAC59478}" destId="{FC209938-9F61-4811-B0BC-E5E8F4B85F9D}" srcOrd="0" destOrd="0" presId="urn:microsoft.com/office/officeart/2005/8/layout/vProcess5"/>
    <dgm:cxn modelId="{283F7D89-DE33-4419-AA14-35C3B2720FAB}" srcId="{A971778A-8BB6-4DC5-8210-BEA0EB092D3C}" destId="{14FA747A-F512-4AFF-B47C-4C2ABD6DE6B0}" srcOrd="2" destOrd="0" parTransId="{75492132-C4B7-481F-B1C6-74DBB26710D1}" sibTransId="{74B8422F-429F-4418-9444-A188EAC59478}"/>
    <dgm:cxn modelId="{1AB49D8A-9A4B-428B-A0E9-7285B9E9E237}" srcId="{A971778A-8BB6-4DC5-8210-BEA0EB092D3C}" destId="{A7D14A93-8C84-4D2B-8F1D-C5409C7A75B3}" srcOrd="1" destOrd="0" parTransId="{D8BB9C94-C3D9-4A51-8821-1BA4E2E4D906}" sibTransId="{AB771D56-0017-4761-8EF1-F3BEA7A2A2A4}"/>
    <dgm:cxn modelId="{01A413AA-38A4-4855-B36A-1B6BC797F01C}" type="presOf" srcId="{CB1AF002-FFB0-4F0A-B3C6-3FF2298F63ED}" destId="{DB9F7446-22FE-4391-9F28-F32BCF1A9A4A}" srcOrd="0" destOrd="0" presId="urn:microsoft.com/office/officeart/2005/8/layout/vProcess5"/>
    <dgm:cxn modelId="{2B7090D3-C563-4201-AE4E-E2B831BDE5C4}" srcId="{A971778A-8BB6-4DC5-8210-BEA0EB092D3C}" destId="{CB1AF002-FFB0-4F0A-B3C6-3FF2298F63ED}" srcOrd="0" destOrd="0" parTransId="{F2F83448-87D0-46BC-BA0B-294ADFA5DC74}" sibTransId="{D881E9D9-0BDB-490F-A54A-69D3CA501A21}"/>
    <dgm:cxn modelId="{70C606D5-0CF8-4139-812C-89CB403DF50A}" type="presOf" srcId="{E9FE4C3E-3DF5-44A1-9C49-850F7C49ECF2}" destId="{FCB04190-4AEB-4CEC-B7DE-B24EB29893F6}" srcOrd="0" destOrd="0" presId="urn:microsoft.com/office/officeart/2005/8/layout/vProcess5"/>
    <dgm:cxn modelId="{9B4C56E7-9172-4AE4-BEB8-9E7136C47351}" type="presOf" srcId="{14FA747A-F512-4AFF-B47C-4C2ABD6DE6B0}" destId="{AE4979C5-CACA-4456-A3FC-4BE6EA046B76}" srcOrd="1" destOrd="0" presId="urn:microsoft.com/office/officeart/2005/8/layout/vProcess5"/>
    <dgm:cxn modelId="{E509B4EC-802B-4D45-BECD-61A9DF7604DB}" type="presOf" srcId="{D881E9D9-0BDB-490F-A54A-69D3CA501A21}" destId="{6C500054-8309-4F19-91B3-69936A0AF493}" srcOrd="0" destOrd="0" presId="urn:microsoft.com/office/officeart/2005/8/layout/vProcess5"/>
    <dgm:cxn modelId="{C2C3E9F9-BF3C-4FDF-BA8E-B20DC94481E1}" type="presOf" srcId="{AB771D56-0017-4761-8EF1-F3BEA7A2A2A4}" destId="{A3CA9101-C99C-4416-B115-14DB0D12D80D}" srcOrd="0" destOrd="0" presId="urn:microsoft.com/office/officeart/2005/8/layout/vProcess5"/>
    <dgm:cxn modelId="{64D404D8-42DD-4929-B07E-F934F598E818}" type="presParOf" srcId="{C4E944E5-EB95-46DB-A383-8FC8C0216903}" destId="{B256F584-CC81-4D77-8A35-F3F3F2249514}" srcOrd="0" destOrd="0" presId="urn:microsoft.com/office/officeart/2005/8/layout/vProcess5"/>
    <dgm:cxn modelId="{CA225A81-9023-41D5-9E0B-77827A09D515}" type="presParOf" srcId="{C4E944E5-EB95-46DB-A383-8FC8C0216903}" destId="{DB9F7446-22FE-4391-9F28-F32BCF1A9A4A}" srcOrd="1" destOrd="0" presId="urn:microsoft.com/office/officeart/2005/8/layout/vProcess5"/>
    <dgm:cxn modelId="{DC64E4D7-4CDE-4E62-AEEF-BFB650D5E6C6}" type="presParOf" srcId="{C4E944E5-EB95-46DB-A383-8FC8C0216903}" destId="{42D0D001-21CA-49A6-A6F7-A09643F6CE28}" srcOrd="2" destOrd="0" presId="urn:microsoft.com/office/officeart/2005/8/layout/vProcess5"/>
    <dgm:cxn modelId="{C7DD628C-78F9-49A2-891F-06EAEBD8D9A0}" type="presParOf" srcId="{C4E944E5-EB95-46DB-A383-8FC8C0216903}" destId="{C9336D41-5B21-4D7F-AFB6-5BD088A04424}" srcOrd="3" destOrd="0" presId="urn:microsoft.com/office/officeart/2005/8/layout/vProcess5"/>
    <dgm:cxn modelId="{AC61E0D5-C1A0-42AE-BA8B-55AA49DDAEA1}" type="presParOf" srcId="{C4E944E5-EB95-46DB-A383-8FC8C0216903}" destId="{FCB04190-4AEB-4CEC-B7DE-B24EB29893F6}" srcOrd="4" destOrd="0" presId="urn:microsoft.com/office/officeart/2005/8/layout/vProcess5"/>
    <dgm:cxn modelId="{FA7C14EC-E520-451E-8BE5-D6CBDD9F32D2}" type="presParOf" srcId="{C4E944E5-EB95-46DB-A383-8FC8C0216903}" destId="{6C500054-8309-4F19-91B3-69936A0AF493}" srcOrd="5" destOrd="0" presId="urn:microsoft.com/office/officeart/2005/8/layout/vProcess5"/>
    <dgm:cxn modelId="{35DDB5A5-B8F6-47BF-823D-A55EDC109A27}" type="presParOf" srcId="{C4E944E5-EB95-46DB-A383-8FC8C0216903}" destId="{A3CA9101-C99C-4416-B115-14DB0D12D80D}" srcOrd="6" destOrd="0" presId="urn:microsoft.com/office/officeart/2005/8/layout/vProcess5"/>
    <dgm:cxn modelId="{16EC8DB1-5495-4C1B-8F56-565ACF5A0194}" type="presParOf" srcId="{C4E944E5-EB95-46DB-A383-8FC8C0216903}" destId="{FC209938-9F61-4811-B0BC-E5E8F4B85F9D}" srcOrd="7" destOrd="0" presId="urn:microsoft.com/office/officeart/2005/8/layout/vProcess5"/>
    <dgm:cxn modelId="{DB0E9734-0BED-4E37-8E5C-1BC947E716FA}" type="presParOf" srcId="{C4E944E5-EB95-46DB-A383-8FC8C0216903}" destId="{F938C4EF-2158-4D7B-98C7-7BA76741540F}" srcOrd="8" destOrd="0" presId="urn:microsoft.com/office/officeart/2005/8/layout/vProcess5"/>
    <dgm:cxn modelId="{26E9EE5D-47D8-435E-9D47-60AADD6D5AE9}" type="presParOf" srcId="{C4E944E5-EB95-46DB-A383-8FC8C0216903}" destId="{FB97D604-8F32-4FB6-861A-F7CC1FF5DB0C}" srcOrd="9" destOrd="0" presId="urn:microsoft.com/office/officeart/2005/8/layout/vProcess5"/>
    <dgm:cxn modelId="{685B525D-BB29-4DC7-944B-958AE2FF7F2A}" type="presParOf" srcId="{C4E944E5-EB95-46DB-A383-8FC8C0216903}" destId="{AE4979C5-CACA-4456-A3FC-4BE6EA046B76}" srcOrd="10" destOrd="0" presId="urn:microsoft.com/office/officeart/2005/8/layout/vProcess5"/>
    <dgm:cxn modelId="{C3DEAC3E-798C-4B77-9AAE-BB27798A90E8}" type="presParOf" srcId="{C4E944E5-EB95-46DB-A383-8FC8C0216903}" destId="{86EBE4FE-679C-4C42-8DF0-0AD7BD1966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F7446-22FE-4391-9F28-F32BCF1A9A4A}">
      <dsp:nvSpPr>
        <dsp:cNvPr id="0" name=""/>
        <dsp:cNvSpPr/>
      </dsp:nvSpPr>
      <dsp:spPr>
        <a:xfrm>
          <a:off x="0" y="0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/>
            <a:t>To gather and analyse data on the publication output of faculty members in the Faculty of Computing at UTM. </a:t>
          </a:r>
          <a:endParaRPr lang="en-US" sz="1500" kern="1200" dirty="0"/>
        </a:p>
      </dsp:txBody>
      <dsp:txXfrm>
        <a:off x="27924" y="27924"/>
        <a:ext cx="7015859" cy="897561"/>
      </dsp:txXfrm>
    </dsp:sp>
    <dsp:sp modelId="{42D0D001-21CA-49A6-A6F7-A09643F6CE28}">
      <dsp:nvSpPr>
        <dsp:cNvPr id="0" name=""/>
        <dsp:cNvSpPr/>
      </dsp:nvSpPr>
      <dsp:spPr>
        <a:xfrm>
          <a:off x="680487" y="1126756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493167"/>
            <a:satOff val="-228"/>
            <a:lumOff val="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 dirty="0"/>
            <a:t>To enable the faculty to identify research strengths and areas for improvement within the department. </a:t>
          </a:r>
          <a:endParaRPr lang="en-US" sz="1500" kern="1200" dirty="0"/>
        </a:p>
      </dsp:txBody>
      <dsp:txXfrm>
        <a:off x="708411" y="1154680"/>
        <a:ext cx="6769173" cy="897561"/>
      </dsp:txXfrm>
    </dsp:sp>
    <dsp:sp modelId="{C9336D41-5B21-4D7F-AFB6-5BD088A04424}">
      <dsp:nvSpPr>
        <dsp:cNvPr id="0" name=""/>
        <dsp:cNvSpPr/>
      </dsp:nvSpPr>
      <dsp:spPr>
        <a:xfrm>
          <a:off x="1350818" y="2253513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986333"/>
            <a:satOff val="-455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To support accreditation and performance evaluations by providing reliable and up-to-date data on faculty publication output. </a:t>
          </a:r>
          <a:endParaRPr lang="en-US" sz="1500" kern="1200"/>
        </a:p>
      </dsp:txBody>
      <dsp:txXfrm>
        <a:off x="1378742" y="2281437"/>
        <a:ext cx="6779329" cy="897561"/>
      </dsp:txXfrm>
    </dsp:sp>
    <dsp:sp modelId="{FCB04190-4AEB-4CEC-B7DE-B24EB29893F6}">
      <dsp:nvSpPr>
        <dsp:cNvPr id="0" name=""/>
        <dsp:cNvSpPr/>
      </dsp:nvSpPr>
      <dsp:spPr>
        <a:xfrm>
          <a:off x="2031306" y="3380269"/>
          <a:ext cx="8125224" cy="953409"/>
        </a:xfrm>
        <a:prstGeom prst="roundRect">
          <a:avLst>
            <a:gd name="adj" fmla="val 10000"/>
          </a:avLst>
        </a:prstGeom>
        <a:solidFill>
          <a:schemeClr val="accent2">
            <a:hueOff val="1479500"/>
            <a:satOff val="-683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To provide a comprehensive and user-friendly platform for tracking and analyzing publication output within the Faculty of Computing at UTM, with the goal of improving research outcomes and informing decision-making.</a:t>
          </a:r>
          <a:endParaRPr lang="en-US" sz="1500" kern="1200"/>
        </a:p>
      </dsp:txBody>
      <dsp:txXfrm>
        <a:off x="2059230" y="3408193"/>
        <a:ext cx="6769173" cy="897561"/>
      </dsp:txXfrm>
    </dsp:sp>
    <dsp:sp modelId="{6C500054-8309-4F19-91B3-69936A0AF493}">
      <dsp:nvSpPr>
        <dsp:cNvPr id="0" name=""/>
        <dsp:cNvSpPr/>
      </dsp:nvSpPr>
      <dsp:spPr>
        <a:xfrm>
          <a:off x="7505508" y="730224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644944" y="730224"/>
        <a:ext cx="340844" cy="466336"/>
      </dsp:txXfrm>
    </dsp:sp>
    <dsp:sp modelId="{A3CA9101-C99C-4416-B115-14DB0D12D80D}">
      <dsp:nvSpPr>
        <dsp:cNvPr id="0" name=""/>
        <dsp:cNvSpPr/>
      </dsp:nvSpPr>
      <dsp:spPr>
        <a:xfrm>
          <a:off x="8185996" y="1856981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65011"/>
            <a:satOff val="646"/>
            <a:lumOff val="5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65011"/>
              <a:satOff val="646"/>
              <a:lumOff val="5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25432" y="1856981"/>
        <a:ext cx="340844" cy="466336"/>
      </dsp:txXfrm>
    </dsp:sp>
    <dsp:sp modelId="{FC209938-9F61-4811-B0BC-E5E8F4B85F9D}">
      <dsp:nvSpPr>
        <dsp:cNvPr id="0" name=""/>
        <dsp:cNvSpPr/>
      </dsp:nvSpPr>
      <dsp:spPr>
        <a:xfrm>
          <a:off x="8856327" y="2983737"/>
          <a:ext cx="619716" cy="619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30021"/>
            <a:satOff val="1293"/>
            <a:lumOff val="11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30021"/>
              <a:satOff val="1293"/>
              <a:lumOff val="1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995763" y="2983737"/>
        <a:ext cx="340844" cy="466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D929-28DE-23B2-EED9-130BC834E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0654"/>
            <a:ext cx="5797883" cy="26670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MY" dirty="0">
                <a:solidFill>
                  <a:schemeClr val="tx2"/>
                </a:solidFill>
              </a:rPr>
              <a:t>PSM1 Presentation by: Adib Bin Morshed</a:t>
            </a:r>
            <a:br>
              <a:rPr lang="en-MY" dirty="0">
                <a:solidFill>
                  <a:schemeClr val="tx2"/>
                </a:solidFill>
              </a:rPr>
            </a:br>
            <a:r>
              <a:rPr lang="en-MY" dirty="0">
                <a:solidFill>
                  <a:schemeClr val="tx2"/>
                </a:solidFill>
              </a:rPr>
              <a:t>Matric No.: A20EC4008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2DB85-98E3-6C34-B6F4-DEAC54E4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MY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Pink feathers on a white background">
            <a:extLst>
              <a:ext uri="{FF2B5EF4-FFF2-40B4-BE49-F238E27FC236}">
                <a16:creationId xmlns:a16="http://schemas.microsoft.com/office/drawing/2014/main" id="{D8E19A32-1E10-08F0-3BA1-3035D4925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1" r="4680"/>
          <a:stretch/>
        </p:blipFill>
        <p:spPr>
          <a:xfrm>
            <a:off x="7218459" y="9"/>
            <a:ext cx="5029200" cy="5693802"/>
          </a:xfrm>
          <a:prstGeom prst="rect">
            <a:avLst/>
          </a:prstGeom>
        </p:spPr>
      </p:pic>
      <p:sp>
        <p:nvSpPr>
          <p:cNvPr id="34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51EA-B31D-9CF4-696B-52B36513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3799114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chemeClr val="tx2"/>
                </a:solidFill>
              </a:rPr>
              <a:t>Hardware Requirements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C4DE0-EAC3-3004-8939-EE50902EA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141" r="11866" b="2"/>
          <a:stretch/>
        </p:blipFill>
        <p:spPr>
          <a:xfrm>
            <a:off x="5410200" y="567942"/>
            <a:ext cx="6139484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8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1A0E-1B3E-B301-5B85-F958093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Software Requirements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D3DBFC-ECA8-37B8-1FAA-17C3461FB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230427"/>
              </p:ext>
            </p:extLst>
          </p:nvPr>
        </p:nvGraphicFramePr>
        <p:xfrm>
          <a:off x="721821" y="1966076"/>
          <a:ext cx="10515600" cy="442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379270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10629451"/>
                    </a:ext>
                  </a:extLst>
                </a:gridCol>
              </a:tblGrid>
              <a:tr h="885282">
                <a:tc>
                  <a:txBody>
                    <a:bodyPr/>
                    <a:lstStyle/>
                    <a:p>
                      <a:r>
                        <a:rPr lang="en-MY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10032"/>
                  </a:ext>
                </a:extLst>
              </a:tr>
              <a:tr h="885282">
                <a:tc>
                  <a:txBody>
                    <a:bodyPr/>
                    <a:lstStyle/>
                    <a:p>
                      <a:r>
                        <a:rPr lang="en-MY"/>
                        <a:t>IDE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VS Code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8408"/>
                  </a:ext>
                </a:extLst>
              </a:tr>
              <a:tr h="885282">
                <a:tc>
                  <a:txBody>
                    <a:bodyPr/>
                    <a:lstStyle/>
                    <a:p>
                      <a:r>
                        <a:rPr lang="en-MY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Ms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4601"/>
                  </a:ext>
                </a:extLst>
              </a:tr>
              <a:tr h="885282">
                <a:tc>
                  <a:txBody>
                    <a:bodyPr/>
                    <a:lstStyle/>
                    <a:p>
                      <a:r>
                        <a:rPr lang="en-MY" dirty="0"/>
                        <a:t>Coding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Python,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95394"/>
                  </a:ext>
                </a:extLst>
              </a:tr>
              <a:tr h="885282">
                <a:tc>
                  <a:txBody>
                    <a:bodyPr/>
                    <a:lstStyle/>
                    <a:p>
                      <a:r>
                        <a:rPr lang="en-MY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23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271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73CFE-C47D-B12D-1AAE-36AD3F20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Case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688C63A-DAFE-A41B-0869-045D03A1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352" y="0"/>
            <a:ext cx="594664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5352" y="0"/>
            <a:ext cx="59436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picture containing diagram, sketch, drawing&#10;&#10;Description automatically generated">
            <a:extLst>
              <a:ext uri="{FF2B5EF4-FFF2-40B4-BE49-F238E27FC236}">
                <a16:creationId xmlns:a16="http://schemas.microsoft.com/office/drawing/2014/main" id="{18B66F89-F0FE-DA03-0E6C-5C4808FE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r="3927" b="7"/>
          <a:stretch/>
        </p:blipFill>
        <p:spPr bwMode="auto">
          <a:xfrm>
            <a:off x="6512767" y="121387"/>
            <a:ext cx="5466805" cy="661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86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9D04-A67C-78F1-AD1B-1C1D9C44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MY" sz="3600" dirty="0">
                <a:solidFill>
                  <a:schemeClr val="tx2"/>
                </a:solidFill>
              </a:rPr>
              <a:t>Subsystems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5D75BF-F378-4D25-D5D3-BD63DE6C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A picture containing diagram, text, circle, screenshot&#10;&#10;Description automatically generated">
            <a:extLst>
              <a:ext uri="{FF2B5EF4-FFF2-40B4-BE49-F238E27FC236}">
                <a16:creationId xmlns:a16="http://schemas.microsoft.com/office/drawing/2014/main" id="{4708FEB0-6FA2-36B7-7985-D5E248A57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9412" y="2920091"/>
            <a:ext cx="5315339" cy="2566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045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79961-3299-BBC9-588D-8A0A626A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Subsystems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5347F4-CB6F-EB52-800C-B4527A1F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DC548-F5DD-4E6F-07C0-FCFA3B8D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98" y="2390206"/>
            <a:ext cx="9267899" cy="40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B9586-68D0-A14E-C693-FB886D35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Subsystems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AFCAA1-7B87-1347-4E2F-C930CF0E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Content Placeholder 3" descr="A picture containing text, diagram, screenshot, circle&#10;&#10;Description automatically generated">
            <a:extLst>
              <a:ext uri="{FF2B5EF4-FFF2-40B4-BE49-F238E27FC236}">
                <a16:creationId xmlns:a16="http://schemas.microsoft.com/office/drawing/2014/main" id="{A82B1DBD-0B82-200F-27D2-80C7F4073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463" y="2385716"/>
            <a:ext cx="8521073" cy="391969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B9586-68D0-A14E-C693-FB886D35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Subsystems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AFCAA1-7B87-1347-4E2F-C930CF0E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D7BE1979-0880-4D8A-5A79-B5E26750D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169" y="2557492"/>
            <a:ext cx="8863139" cy="35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B9586-68D0-A14E-C693-FB886D35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Subsystems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AFCAA1-7B87-1347-4E2F-C930CF0E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B8FF1-A786-A3B8-FE42-79132C07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57" y="2510636"/>
            <a:ext cx="8810303" cy="43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1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4E212-88EE-6D09-08DC-CA061832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35814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System Architecture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1B775F-3E50-0E8C-DA75-AC0E6B5FF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32"/>
          <a:stretch/>
        </p:blipFill>
        <p:spPr bwMode="auto">
          <a:xfrm>
            <a:off x="5410200" y="567942"/>
            <a:ext cx="6580476" cy="6127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52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6108-BDBE-8350-B0C0-F9EF97E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850" y="-1593285"/>
            <a:ext cx="4213110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Content Placeholder 3" descr="A screenshot of a login screen&#10;&#10;Description automatically generated with medium confidence">
            <a:extLst>
              <a:ext uri="{FF2B5EF4-FFF2-40B4-BE49-F238E27FC236}">
                <a16:creationId xmlns:a16="http://schemas.microsoft.com/office/drawing/2014/main" id="{D5FA07B1-C526-B6AC-6CC5-1DBFD6F4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29" y="1337651"/>
            <a:ext cx="6402214" cy="4177444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E51C66-FD3D-DD0A-D917-A14D169C495A}"/>
              </a:ext>
            </a:extLst>
          </p:cNvPr>
          <p:cNvSpPr txBox="1">
            <a:spLocks/>
          </p:cNvSpPr>
          <p:nvPr/>
        </p:nvSpPr>
        <p:spPr>
          <a:xfrm>
            <a:off x="7562330" y="897309"/>
            <a:ext cx="3776416" cy="291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ED929-28DE-23B2-EED9-130BC834E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0654"/>
            <a:ext cx="5445869" cy="85788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MY" dirty="0">
                <a:solidFill>
                  <a:schemeClr val="tx2"/>
                </a:solidFill>
              </a:rPr>
              <a:t>Overview</a:t>
            </a:r>
            <a:br>
              <a:rPr lang="en-MY" dirty="0">
                <a:solidFill>
                  <a:schemeClr val="tx2"/>
                </a:solidFill>
              </a:rPr>
            </a:br>
            <a:endParaRPr lang="en-MY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2DB85-98E3-6C34-B6F4-DEAC54E43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50" y="1308320"/>
            <a:ext cx="6646189" cy="2947796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200" dirty="0">
                <a:solidFill>
                  <a:schemeClr val="tx2"/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200" dirty="0">
                <a:solidFill>
                  <a:schemeClr val="tx2"/>
                </a:solidFill>
              </a:rPr>
              <a:t>Literature Review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200" dirty="0">
                <a:solidFill>
                  <a:schemeClr val="tx2"/>
                </a:solidFill>
              </a:rPr>
              <a:t>Methodology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200" dirty="0">
                <a:solidFill>
                  <a:schemeClr val="tx2"/>
                </a:solidFill>
              </a:rPr>
              <a:t>Requirements and analysis Design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200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4" name="Picture 3" descr="Pink feathers on a white background">
            <a:extLst>
              <a:ext uri="{FF2B5EF4-FFF2-40B4-BE49-F238E27FC236}">
                <a16:creationId xmlns:a16="http://schemas.microsoft.com/office/drawing/2014/main" id="{D8E19A32-1E10-08F0-3BA1-3035D4925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1" r="4680"/>
          <a:stretch/>
        </p:blipFill>
        <p:spPr>
          <a:xfrm>
            <a:off x="7218459" y="9"/>
            <a:ext cx="5029200" cy="5693802"/>
          </a:xfrm>
          <a:prstGeom prst="rect">
            <a:avLst/>
          </a:prstGeom>
        </p:spPr>
      </p:pic>
      <p:sp>
        <p:nvSpPr>
          <p:cNvPr id="34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86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6108-BDBE-8350-B0C0-F9EF97E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Prototype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868C84-A9B4-97FC-D20A-8B9F99F3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8" y="1463067"/>
            <a:ext cx="6432083" cy="4195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B70FD8-5AA4-AF25-9C54-CCC2B2B5463D}"/>
              </a:ext>
            </a:extLst>
          </p:cNvPr>
          <p:cNvSpPr txBox="1">
            <a:spLocks/>
          </p:cNvSpPr>
          <p:nvPr/>
        </p:nvSpPr>
        <p:spPr>
          <a:xfrm>
            <a:off x="2208010" y="-1527010"/>
            <a:ext cx="3776416" cy="291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43678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6108-BDBE-8350-B0C0-F9EF97E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Prototype</a:t>
            </a: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4F441E-36DD-F8EF-6B6C-F8A35426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8" y="1577295"/>
            <a:ext cx="7142344" cy="46460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290E51-AC0D-8514-7B11-8B0F5C4936C5}"/>
              </a:ext>
            </a:extLst>
          </p:cNvPr>
          <p:cNvSpPr txBox="1">
            <a:spLocks/>
          </p:cNvSpPr>
          <p:nvPr/>
        </p:nvSpPr>
        <p:spPr>
          <a:xfrm>
            <a:off x="2286168" y="-1356009"/>
            <a:ext cx="3776416" cy="291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Grant Page</a:t>
            </a:r>
          </a:p>
        </p:txBody>
      </p:sp>
    </p:spTree>
    <p:extLst>
      <p:ext uri="{BB962C8B-B14F-4D97-AF65-F5344CB8AC3E}">
        <p14:creationId xmlns:p14="http://schemas.microsoft.com/office/powerpoint/2010/main" val="231007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3" descr="Pen placed on top of a signature line">
            <a:extLst>
              <a:ext uri="{FF2B5EF4-FFF2-40B4-BE49-F238E27FC236}">
                <a16:creationId xmlns:a16="http://schemas.microsoft.com/office/drawing/2014/main" id="{6A9BF93F-9F46-169B-84FF-5F8A25053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1" b="1572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99179F62-E8C7-494A-8011-11EBB830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D6D80-2FFF-4BCA-8939-FF1D684EE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375"/>
            <a:ext cx="12186647" cy="221117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503EBA-5B77-460B-A348-AA3AC726B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376"/>
            <a:ext cx="12186645" cy="221117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E111-D4EF-F614-9892-FEE80726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058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64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0BF4A-2A90-6364-036F-41376215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2CE9-6FA1-321A-A5C1-2B4076DC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95" y="873265"/>
            <a:ext cx="4983395" cy="56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MY" sz="1800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82CFCC-D527-FF2E-3BFE-7EBCAFB137B3}"/>
              </a:ext>
            </a:extLst>
          </p:cNvPr>
          <p:cNvSpPr txBox="1">
            <a:spLocks/>
          </p:cNvSpPr>
          <p:nvPr/>
        </p:nvSpPr>
        <p:spPr>
          <a:xfrm>
            <a:off x="1548289" y="1807217"/>
            <a:ext cx="4619755" cy="111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MY" sz="1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74A35-9A6F-D9E4-9D06-6634EE131DAD}"/>
              </a:ext>
            </a:extLst>
          </p:cNvPr>
          <p:cNvSpPr txBox="1"/>
          <p:nvPr/>
        </p:nvSpPr>
        <p:spPr>
          <a:xfrm>
            <a:off x="1835033" y="1744937"/>
            <a:ext cx="6743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/>
              <a:t>Keeping track of all the publications from each faculty member can be a challenging task, particularly when this information is dispersed over numerous websites and databases.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690E1-3984-72D7-0811-DA3E668382A0}"/>
              </a:ext>
            </a:extLst>
          </p:cNvPr>
          <p:cNvSpPr txBox="1"/>
          <p:nvPr/>
        </p:nvSpPr>
        <p:spPr>
          <a:xfrm>
            <a:off x="1835032" y="3007546"/>
            <a:ext cx="6743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/>
              <a:t>It can be challenging to obtain an accurate picture of the faculty's research output because of discrepancies in data and inaccuracies caused by manual reliance on individual faculty members. 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10EAF-6BB6-EBAB-4909-6F441E4CA767}"/>
              </a:ext>
            </a:extLst>
          </p:cNvPr>
          <p:cNvSpPr txBox="1"/>
          <p:nvPr/>
        </p:nvSpPr>
        <p:spPr>
          <a:xfrm>
            <a:off x="1835032" y="4303796"/>
            <a:ext cx="67436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Faculty members may miss out on </a:t>
            </a:r>
            <a:r>
              <a:rPr lang="en-MY" dirty="0">
                <a:latin typeface="+mj-lt"/>
              </a:rPr>
              <a:t>on funding or partnership opportunities as well as possible avenues for research advancement without a thorough and current perspective of research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6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8070-A582-C793-061B-A41F4F3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Aim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45D7-BCA7-599F-312A-C2E88169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433858" cy="45427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purpose of this project is to develop a web-based dashboard system that’ll highlight publications including the indexed publications, non-indexed publications, and citations   to improve the decision-making process and can assist faculty members with keeping track of faculty publications, identifying patterns in research output, and automating the process of updating publication data by giving them a thorough and current perspective of research output.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936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767CA-BB93-8587-D8FD-A7BCE1FD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Project Objectives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BF86E3-0A9F-7BDD-32C4-2C69F39F7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12187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935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90EC-3C4E-4884-F8F6-D1810045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F56C-4532-E3AB-5E79-086C99B6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1"/>
            <a:ext cx="8902959" cy="1086772"/>
          </a:xfrm>
        </p:spPr>
        <p:txBody>
          <a:bodyPr>
            <a:normAutofit/>
          </a:bodyPr>
          <a:lstStyle/>
          <a:p>
            <a:r>
              <a:rPr lang="en-US" sz="2000" dirty="0"/>
              <a:t>Web scraping data from various sources including the UTM website, Google Scholar, and other academic databases.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872B4-F8A4-958B-53A9-894397B87D14}"/>
              </a:ext>
            </a:extLst>
          </p:cNvPr>
          <p:cNvSpPr txBox="1"/>
          <p:nvPr/>
        </p:nvSpPr>
        <p:spPr>
          <a:xfrm>
            <a:off x="838200" y="2851498"/>
            <a:ext cx="8661140" cy="108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36EE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Creating a dashboard that allows users to view and analyze publication data based on various criteria such as publication year, journal, and citation count.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4C270-9D4C-2AB6-D1E5-B7883D9391D3}"/>
              </a:ext>
            </a:extLst>
          </p:cNvPr>
          <p:cNvSpPr txBox="1"/>
          <p:nvPr/>
        </p:nvSpPr>
        <p:spPr>
          <a:xfrm>
            <a:off x="838200" y="4156220"/>
            <a:ext cx="8800322" cy="74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36EE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The project will use appropriate web scraping and data visualization tools based on the requirements and constraints of the project.</a:t>
            </a:r>
            <a:endParaRPr kumimoji="0" lang="en-MY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13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8CB1-57E4-6E2A-4FB6-FEF9C8C9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Technology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040BB7-39EF-BE59-8747-883E61251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918110"/>
              </p:ext>
            </p:extLst>
          </p:nvPr>
        </p:nvGraphicFramePr>
        <p:xfrm>
          <a:off x="838200" y="194945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950171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543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FrontEnd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BackEnd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9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React.js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Django,MongoDB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4452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D7A37-2D98-AB58-48AF-73E41AAE135C}"/>
              </a:ext>
            </a:extLst>
          </p:cNvPr>
          <p:cNvSpPr txBox="1">
            <a:spLocks/>
          </p:cNvSpPr>
          <p:nvPr/>
        </p:nvSpPr>
        <p:spPr>
          <a:xfrm>
            <a:off x="755071" y="3429001"/>
            <a:ext cx="8779627" cy="73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MY" sz="2000" dirty="0"/>
              <a:t>React.js: A popular JavaScript library for building user interfaces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5FB6FA-4A21-24C6-C783-482B6DD7A862}"/>
              </a:ext>
            </a:extLst>
          </p:cNvPr>
          <p:cNvSpPr txBox="1">
            <a:spLocks/>
          </p:cNvSpPr>
          <p:nvPr/>
        </p:nvSpPr>
        <p:spPr>
          <a:xfrm>
            <a:off x="755071" y="3913910"/>
            <a:ext cx="8779627" cy="73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MY" sz="2000" dirty="0"/>
              <a:t>Django: A popular Python web-framework for backend</a:t>
            </a:r>
          </a:p>
        </p:txBody>
      </p:sp>
    </p:spTree>
    <p:extLst>
      <p:ext uri="{BB962C8B-B14F-4D97-AF65-F5344CB8AC3E}">
        <p14:creationId xmlns:p14="http://schemas.microsoft.com/office/powerpoint/2010/main" val="1629584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F463-B92A-E259-9B40-2239B518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35814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Agile Methodology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Agile Methodology I Official Trainings - InterQuality">
            <a:extLst>
              <a:ext uri="{FF2B5EF4-FFF2-40B4-BE49-F238E27FC236}">
                <a16:creationId xmlns:a16="http://schemas.microsoft.com/office/drawing/2014/main" id="{4FCF8C5F-ADF5-24D3-DC5B-2E60871741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50" y="1458904"/>
            <a:ext cx="6446750" cy="44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27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BAD89-E718-7A29-7A61-DC4B9DA8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BBDBA2-44B7-C40B-2F42-A1DC35B3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CA2B9-EF36-DB99-8644-5CC7FA88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01" y="756286"/>
            <a:ext cx="6187739" cy="57409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2437"/>
      </a:dk2>
      <a:lt2>
        <a:srgbClr val="E3E8E2"/>
      </a:lt2>
      <a:accent1>
        <a:srgbClr val="E36EEE"/>
      </a:accent1>
      <a:accent2>
        <a:srgbClr val="EB4EB7"/>
      </a:accent2>
      <a:accent3>
        <a:srgbClr val="EE6E8F"/>
      </a:accent3>
      <a:accent4>
        <a:srgbClr val="EB674E"/>
      </a:accent4>
      <a:accent5>
        <a:srgbClr val="E09227"/>
      </a:accent5>
      <a:accent6>
        <a:srgbClr val="A9A838"/>
      </a:accent6>
      <a:hlink>
        <a:srgbClr val="5B8E5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409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AvenirNext LT Pro Medium</vt:lpstr>
      <vt:lpstr>Wingdings</vt:lpstr>
      <vt:lpstr>BlockprintVTI</vt:lpstr>
      <vt:lpstr>PSM1 Presentation by: Adib Bin Morshed Matric No.: A20EC4008</vt:lpstr>
      <vt:lpstr>Overview </vt:lpstr>
      <vt:lpstr>Problem Statement</vt:lpstr>
      <vt:lpstr>Project Aim </vt:lpstr>
      <vt:lpstr>Project Objectives</vt:lpstr>
      <vt:lpstr>Project Scope</vt:lpstr>
      <vt:lpstr>Technology Used</vt:lpstr>
      <vt:lpstr>Agile Methodology</vt:lpstr>
      <vt:lpstr>Implementation</vt:lpstr>
      <vt:lpstr>Hardware Requirements</vt:lpstr>
      <vt:lpstr>Software Requirements</vt:lpstr>
      <vt:lpstr>Use Case </vt:lpstr>
      <vt:lpstr>Subsystems</vt:lpstr>
      <vt:lpstr>Subsystems</vt:lpstr>
      <vt:lpstr>Subsystems</vt:lpstr>
      <vt:lpstr>Subsystems</vt:lpstr>
      <vt:lpstr>Subsystems</vt:lpstr>
      <vt:lpstr>System Architecture </vt:lpstr>
      <vt:lpstr>Authentication</vt:lpstr>
      <vt:lpstr>Prototype</vt:lpstr>
      <vt:lpstr>Prototype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PSM1 Presentation by: Adib Bin Morshed Matric No.: A20EC4008</dc:title>
  <dc:creator>Adib Nihal</dc:creator>
  <cp:lastModifiedBy>Adib Nihal</cp:lastModifiedBy>
  <cp:revision>3</cp:revision>
  <dcterms:created xsi:type="dcterms:W3CDTF">2023-06-25T00:08:51Z</dcterms:created>
  <dcterms:modified xsi:type="dcterms:W3CDTF">2023-07-04T18:01:02Z</dcterms:modified>
</cp:coreProperties>
</file>