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DACA"/>
          </a:solidFill>
        </a:fill>
      </a:tcStyle>
    </a:wholeTbl>
    <a:band2H>
      <a:tcTxStyle/>
      <a:tcStyle>
        <a:tcBdr/>
        <a:fill>
          <a:solidFill>
            <a:srgbClr val="F4ED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2D4"/>
          </a:solidFill>
        </a:fill>
      </a:tcStyle>
    </a:wholeTbl>
    <a:band2H>
      <a:tcTxStyle/>
      <a:tcStyle>
        <a:tcBdr/>
        <a:fill>
          <a:solidFill>
            <a:srgbClr val="E9EAE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6"/>
    <p:restoredTop sz="86406"/>
  </p:normalViewPr>
  <p:slideViewPr>
    <p:cSldViewPr snapToGrid="0">
      <p:cViewPr varScale="1">
        <p:scale>
          <a:sx n="92" d="100"/>
          <a:sy n="92" d="100"/>
        </p:scale>
        <p:origin x="176" y="124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1143000" y="685800"/>
            <a:ext cx="4572000" cy="3429000"/>
          </a:xfrm>
          <a:prstGeom prst="rect">
            <a:avLst/>
          </a:prstGeom>
        </p:spPr>
        <p:txBody>
          <a:bodyPr/>
          <a:lstStyle/>
          <a:p>
            <a:endParaRPr/>
          </a:p>
        </p:txBody>
      </p:sp>
      <p:sp>
        <p:nvSpPr>
          <p:cNvPr id="63" name="Shape 6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defTabSz="457200" rtl="0" latinLnBrk="0"/>
            <a:endParaRPr lang="en-US"/>
          </a:p>
        </p:txBody>
      </p:sp>
    </p:spTree>
    <p:extLst>
      <p:ext uri="{BB962C8B-B14F-4D97-AF65-F5344CB8AC3E}">
        <p14:creationId xmlns:p14="http://schemas.microsoft.com/office/powerpoint/2010/main" val="41761703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940776" y="3191608"/>
            <a:ext cx="4765432" cy="1505642"/>
          </a:xfrm>
          <a:prstGeom prst="rect">
            <a:avLst/>
          </a:prstGeom>
        </p:spPr>
        <p:txBody>
          <a:bodyPr lIns="0" tIns="0" rIns="0" bIns="0" anchor="ctr"/>
          <a:lstStyle>
            <a:lvl1pPr algn="ctr" defTabSz="457200">
              <a:lnSpc>
                <a:spcPct val="100000"/>
              </a:lnSpc>
              <a:spcBef>
                <a:spcPts val="0"/>
              </a:spcBef>
              <a:defRPr sz="2400" cap="none">
                <a:solidFill>
                  <a:srgbClr val="FFFFFF"/>
                </a:solidFill>
                <a:latin typeface="Rockwell"/>
                <a:ea typeface="Rockwell"/>
                <a:cs typeface="Rockwell"/>
                <a:sym typeface="Rockwell"/>
              </a:defRPr>
            </a:lvl1pPr>
          </a:lstStyle>
          <a:p>
            <a:r>
              <a:t>Title Text</a:t>
            </a:r>
          </a:p>
        </p:txBody>
      </p:sp>
      <p:sp>
        <p:nvSpPr>
          <p:cNvPr id="13" name="Title"/>
          <p:cNvSpPr txBox="1"/>
          <p:nvPr/>
        </p:nvSpPr>
        <p:spPr>
          <a:xfrm>
            <a:off x="940777" y="2307143"/>
            <a:ext cx="4765431" cy="101084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a:defRPr sz="4000" b="1">
                <a:solidFill>
                  <a:srgbClr val="FFFFFF"/>
                </a:solidFill>
                <a:latin typeface="Rockwell"/>
                <a:ea typeface="Rockwell"/>
                <a:cs typeface="Rockwell"/>
                <a:sym typeface="Rockwell"/>
              </a:defRPr>
            </a:pPr>
            <a:r>
              <a:t>Data Science</a:t>
            </a:r>
            <a:br/>
            <a:r>
              <a:rPr sz="3200" b="0"/>
              <a:t>Data Engineering I</a:t>
            </a:r>
          </a:p>
        </p:txBody>
      </p:sp>
      <p:pic>
        <p:nvPicPr>
          <p:cNvPr id="14" name="Picture 12" descr="Picture 12"/>
          <p:cNvPicPr>
            <a:picLocks noChangeAspect="1"/>
          </p:cNvPicPr>
          <p:nvPr/>
        </p:nvPicPr>
        <p:blipFill>
          <a:blip r:embed="rId3"/>
          <a:stretch>
            <a:fillRect/>
          </a:stretch>
        </p:blipFill>
        <p:spPr>
          <a:xfrm>
            <a:off x="4895539" y="5522950"/>
            <a:ext cx="5898436" cy="1078572"/>
          </a:xfrm>
          <a:prstGeom prst="rect">
            <a:avLst/>
          </a:prstGeom>
          <a:ln w="12700">
            <a:miter lim="400000"/>
          </a:ln>
        </p:spPr>
      </p:pic>
      <p:sp>
        <p:nvSpPr>
          <p:cNvPr id="15"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 One-Content Slide-1 column">
    <p:spTree>
      <p:nvGrpSpPr>
        <p:cNvPr id="1" name=""/>
        <p:cNvGrpSpPr/>
        <p:nvPr/>
      </p:nvGrpSpPr>
      <p:grpSpPr>
        <a:xfrm>
          <a:off x="0" y="0"/>
          <a:ext cx="0" cy="0"/>
          <a:chOff x="0" y="0"/>
          <a:chExt cx="0" cy="0"/>
        </a:xfrm>
      </p:grpSpPr>
      <p:pic>
        <p:nvPicPr>
          <p:cNvPr id="22"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23"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sp>
        <p:nvSpPr>
          <p:cNvPr id="24" name="Body Level One…"/>
          <p:cNvSpPr txBox="1">
            <a:spLocks noGrp="1"/>
          </p:cNvSpPr>
          <p:nvPr>
            <p:ph type="body" sz="quarter" idx="1"/>
          </p:nvPr>
        </p:nvSpPr>
        <p:spPr>
          <a:xfrm>
            <a:off x="2245404" y="1632494"/>
            <a:ext cx="8138119" cy="421894"/>
          </a:xfrm>
          <a:prstGeom prst="rect">
            <a:avLst/>
          </a:prstGeom>
        </p:spPr>
        <p:txBody>
          <a:bodyPr lIns="0" tIns="0" rIns="0" bIns="0"/>
          <a:lstStyle>
            <a:lvl1pPr marL="0" indent="0" defTabSz="457200">
              <a:spcBef>
                <a:spcPts val="500"/>
              </a:spcBef>
              <a:buClrTx/>
              <a:buSzTx/>
              <a:buFontTx/>
              <a:buNone/>
              <a:defRPr>
                <a:solidFill>
                  <a:srgbClr val="3E4358"/>
                </a:solidFill>
                <a:latin typeface="Rockwell"/>
                <a:ea typeface="Rockwell"/>
                <a:cs typeface="Rockwell"/>
                <a:sym typeface="Rockwell"/>
              </a:defRPr>
            </a:lvl1pPr>
            <a:lvl2pPr marL="0" indent="457200" defTabSz="457200">
              <a:spcBef>
                <a:spcPts val="500"/>
              </a:spcBef>
              <a:buClrTx/>
              <a:buSzTx/>
              <a:buFontTx/>
              <a:buNone/>
              <a:defRPr>
                <a:solidFill>
                  <a:srgbClr val="3E4358"/>
                </a:solidFill>
                <a:latin typeface="Rockwell"/>
                <a:ea typeface="Rockwell"/>
                <a:cs typeface="Rockwell"/>
                <a:sym typeface="Rockwell"/>
              </a:defRPr>
            </a:lvl2pPr>
            <a:lvl3pPr marL="0" indent="914400" defTabSz="457200">
              <a:spcBef>
                <a:spcPts val="500"/>
              </a:spcBef>
              <a:buClrTx/>
              <a:buSzTx/>
              <a:buFontTx/>
              <a:buNone/>
              <a:defRPr>
                <a:solidFill>
                  <a:srgbClr val="3E4358"/>
                </a:solidFill>
                <a:latin typeface="Rockwell"/>
                <a:ea typeface="Rockwell"/>
                <a:cs typeface="Rockwell"/>
                <a:sym typeface="Rockwell"/>
              </a:defRPr>
            </a:lvl3pPr>
            <a:lvl4pPr marL="0" indent="1371600" defTabSz="457200">
              <a:spcBef>
                <a:spcPts val="500"/>
              </a:spcBef>
              <a:buClrTx/>
              <a:buSzTx/>
              <a:buFontTx/>
              <a:buNone/>
              <a:defRPr>
                <a:solidFill>
                  <a:srgbClr val="3E4358"/>
                </a:solidFill>
                <a:latin typeface="Rockwell"/>
                <a:ea typeface="Rockwell"/>
                <a:cs typeface="Rockwell"/>
                <a:sym typeface="Rockwell"/>
              </a:defRPr>
            </a:lvl4pPr>
            <a:lvl5pPr marL="0" indent="1828800" defTabSz="457200">
              <a:spcBef>
                <a:spcPts val="500"/>
              </a:spcBef>
              <a:buClrTx/>
              <a:buSzTx/>
              <a:buFontTx/>
              <a:buNone/>
              <a:defRPr>
                <a:solidFill>
                  <a:srgbClr val="3E4358"/>
                </a:solidFill>
                <a:latin typeface="Rockwell"/>
                <a:ea typeface="Rockwell"/>
                <a:cs typeface="Rockwell"/>
                <a:sym typeface="Rockwell"/>
              </a:defRPr>
            </a:lvl5pPr>
          </a:lstStyle>
          <a:p>
            <a:r>
              <a:t>Body Level One</a:t>
            </a:r>
          </a:p>
          <a:p>
            <a:pPr lvl="1"/>
            <a:r>
              <a:t>Body Level Two</a:t>
            </a:r>
          </a:p>
          <a:p>
            <a:pPr lvl="2"/>
            <a:r>
              <a:t>Body Level Three</a:t>
            </a:r>
          </a:p>
          <a:p>
            <a:pPr lvl="3"/>
            <a:r>
              <a:t>Body Level Four</a:t>
            </a:r>
          </a:p>
          <a:p>
            <a:pPr lvl="4"/>
            <a:r>
              <a:t>Body Level Five</a:t>
            </a:r>
          </a:p>
        </p:txBody>
      </p:sp>
      <p:sp>
        <p:nvSpPr>
          <p:cNvPr id="25" name="Body Text"/>
          <p:cNvSpPr>
            <a:spLocks noGrp="1"/>
          </p:cNvSpPr>
          <p:nvPr>
            <p:ph type="body" sz="half" idx="13"/>
          </p:nvPr>
        </p:nvSpPr>
        <p:spPr>
          <a:xfrm>
            <a:off x="2251287" y="2217739"/>
            <a:ext cx="8132234" cy="3411538"/>
          </a:xfrm>
          <a:prstGeom prst="rect">
            <a:avLst/>
          </a:prstGeom>
        </p:spPr>
        <p:txBody>
          <a:bodyPr lIns="0" tIns="0" rIns="0" bIns="0"/>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endParaRPr/>
          </a:p>
        </p:txBody>
      </p:sp>
      <p:pic>
        <p:nvPicPr>
          <p:cNvPr id="2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2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One-Title Only">
    <p:spTree>
      <p:nvGrpSpPr>
        <p:cNvPr id="1" name=""/>
        <p:cNvGrpSpPr/>
        <p:nvPr/>
      </p:nvGrpSpPr>
      <p:grpSpPr>
        <a:xfrm>
          <a:off x="0" y="0"/>
          <a:ext cx="0" cy="0"/>
          <a:chOff x="0" y="0"/>
          <a:chExt cx="0" cy="0"/>
        </a:xfrm>
      </p:grpSpPr>
      <p:pic>
        <p:nvPicPr>
          <p:cNvPr id="3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sp>
        <p:nvSpPr>
          <p:cNvPr id="35" name="Title Text"/>
          <p:cNvSpPr txBox="1">
            <a:spLocks noGrp="1"/>
          </p:cNvSpPr>
          <p:nvPr>
            <p:ph type="title"/>
          </p:nvPr>
        </p:nvSpPr>
        <p:spPr>
          <a:xfrm>
            <a:off x="2250582" y="602984"/>
            <a:ext cx="8132941" cy="530491"/>
          </a:xfrm>
          <a:prstGeom prst="rect">
            <a:avLst/>
          </a:prstGeom>
        </p:spPr>
        <p:txBody>
          <a:bodyPr lIns="0" tIns="0" rIns="0" bIns="0"/>
          <a:lstStyle>
            <a:lvl1pPr defTabSz="457200">
              <a:lnSpc>
                <a:spcPct val="100000"/>
              </a:lnSpc>
              <a:spcBef>
                <a:spcPts val="0"/>
              </a:spcBef>
              <a:defRPr sz="3000" b="1" cap="none">
                <a:solidFill>
                  <a:srgbClr val="FFFFFF"/>
                </a:solidFill>
                <a:latin typeface="Rockwell"/>
                <a:ea typeface="Rockwell"/>
                <a:cs typeface="Rockwell"/>
                <a:sym typeface="Rockwell"/>
              </a:defRPr>
            </a:lvl1pPr>
          </a:lstStyle>
          <a:p>
            <a:r>
              <a:t>Title Text</a:t>
            </a:r>
          </a:p>
        </p:txBody>
      </p:sp>
      <p:pic>
        <p:nvPicPr>
          <p:cNvPr id="36"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37"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One-Empty">
    <p:spTree>
      <p:nvGrpSpPr>
        <p:cNvPr id="1" name=""/>
        <p:cNvGrpSpPr/>
        <p:nvPr/>
      </p:nvGrpSpPr>
      <p:grpSpPr>
        <a:xfrm>
          <a:off x="0" y="0"/>
          <a:ext cx="0" cy="0"/>
          <a:chOff x="0" y="0"/>
          <a:chExt cx="0" cy="0"/>
        </a:xfrm>
      </p:grpSpPr>
      <p:pic>
        <p:nvPicPr>
          <p:cNvPr id="44" name="Picture 3" descr="Picture 3"/>
          <p:cNvPicPr>
            <a:picLocks noChangeAspect="1"/>
          </p:cNvPicPr>
          <p:nvPr/>
        </p:nvPicPr>
        <p:blipFill>
          <a:blip r:embed="rId2"/>
          <a:stretch>
            <a:fillRect/>
          </a:stretch>
        </p:blipFill>
        <p:spPr>
          <a:xfrm>
            <a:off x="0" y="-4350"/>
            <a:ext cx="12196288" cy="1494046"/>
          </a:xfrm>
          <a:prstGeom prst="rect">
            <a:avLst/>
          </a:prstGeom>
          <a:ln w="12700">
            <a:miter lim="400000"/>
          </a:ln>
        </p:spPr>
      </p:pic>
      <p:pic>
        <p:nvPicPr>
          <p:cNvPr id="45" name="Picture 4" descr="Picture 4"/>
          <p:cNvPicPr>
            <a:picLocks noChangeAspect="1"/>
          </p:cNvPicPr>
          <p:nvPr/>
        </p:nvPicPr>
        <p:blipFill>
          <a:blip r:embed="rId3"/>
          <a:stretch>
            <a:fillRect/>
          </a:stretch>
        </p:blipFill>
        <p:spPr>
          <a:xfrm>
            <a:off x="9061619" y="5994337"/>
            <a:ext cx="2800866" cy="512142"/>
          </a:xfrm>
          <a:prstGeom prst="rect">
            <a:avLst/>
          </a:prstGeom>
          <a:ln w="12700">
            <a:miter lim="400000"/>
          </a:ln>
        </p:spPr>
      </p:pic>
      <p:sp>
        <p:nvSpPr>
          <p:cNvPr id="46" name="Slide Number"/>
          <p:cNvSpPr txBox="1">
            <a:spLocks noGrp="1"/>
          </p:cNvSpPr>
          <p:nvPr>
            <p:ph type="sldNum" sz="quarter" idx="2"/>
          </p:nvPr>
        </p:nvSpPr>
        <p:spPr>
          <a:xfrm>
            <a:off x="5892800" y="6172200"/>
            <a:ext cx="2844800" cy="368301"/>
          </a:xfrm>
          <a:prstGeom prst="rect">
            <a:avLst/>
          </a:prstGeom>
        </p:spPr>
        <p:txBody>
          <a:bodyPr lIns="45719" tIns="45719" rIns="45719" bIns="45719" anchor="ctr"/>
          <a:lstStyle>
            <a:lvl1pPr defTabSz="457200">
              <a:lnSpc>
                <a:spcPct val="100000"/>
              </a:lnSpc>
              <a:defRPr sz="1200">
                <a:solidFill>
                  <a:srgbClr val="888888"/>
                </a:solidFill>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Alt">
    <p:spTree>
      <p:nvGrpSpPr>
        <p:cNvPr id="1" name=""/>
        <p:cNvGrpSpPr/>
        <p:nvPr/>
      </p:nvGrpSpPr>
      <p:grpSpPr>
        <a:xfrm>
          <a:off x="0" y="0"/>
          <a:ext cx="0" cy="0"/>
          <a:chOff x="0" y="0"/>
          <a:chExt cx="0" cy="0"/>
        </a:xfrm>
      </p:grpSpPr>
      <p:sp>
        <p:nvSpPr>
          <p:cNvPr id="53" name="DAta I/O and Parsing"/>
          <p:cNvSpPr txBox="1">
            <a:spLocks noGrp="1"/>
          </p:cNvSpPr>
          <p:nvPr>
            <p:ph type="body" sz="quarter" idx="13"/>
          </p:nvPr>
        </p:nvSpPr>
        <p:spPr>
          <a:xfrm>
            <a:off x="381000" y="317500"/>
            <a:ext cx="10477500" cy="317500"/>
          </a:xfrm>
          <a:prstGeom prst="rect">
            <a:avLst/>
          </a:prstGeom>
        </p:spPr>
        <p:txBody>
          <a:bodyPr anchor="b">
            <a:spAutoFit/>
          </a:bodyPr>
          <a:lstStyle>
            <a:lvl1pPr marL="0" indent="0" defTabSz="323850">
              <a:lnSpc>
                <a:spcPct val="80000"/>
              </a:lnSpc>
              <a:spcBef>
                <a:spcPts val="0"/>
              </a:spcBef>
              <a:buClrTx/>
              <a:buSzTx/>
              <a:buFontTx/>
              <a:buNone/>
              <a:defRPr sz="1800" cap="all" spc="90">
                <a:latin typeface="DIN Alternate"/>
                <a:ea typeface="DIN Alternate"/>
                <a:cs typeface="DIN Alternate"/>
                <a:sym typeface="DIN Alternate"/>
              </a:defRPr>
            </a:lvl1pPr>
          </a:lstStyle>
          <a:p>
            <a:r>
              <a:t>DAta I/O and Parsing</a:t>
            </a:r>
          </a:p>
        </p:txBody>
      </p:sp>
      <p:sp>
        <p:nvSpPr>
          <p:cNvPr id="54" name="Title Text"/>
          <p:cNvSpPr txBox="1">
            <a:spLocks noGrp="1"/>
          </p:cNvSpPr>
          <p:nvPr>
            <p:ph type="title"/>
          </p:nvPr>
        </p:nvSpPr>
        <p:spPr>
          <a:prstGeom prst="rect">
            <a:avLst/>
          </a:prstGeom>
        </p:spPr>
        <p:txBody>
          <a:bodyPr/>
          <a:lstStyle/>
          <a:p>
            <a:r>
              <a:t>Title Text</a:t>
            </a:r>
          </a:p>
        </p:txBody>
      </p:sp>
      <p:sp>
        <p:nvSpPr>
          <p:cNvPr id="5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flipV="1">
            <a:off x="381000" y="698316"/>
            <a:ext cx="11430000" cy="185"/>
          </a:xfrm>
          <a:prstGeom prst="line">
            <a:avLst/>
          </a:prstGeom>
          <a:ln w="12700">
            <a:solidFill>
              <a:srgbClr val="A6AAA9"/>
            </a:solidFill>
            <a:miter lim="400000"/>
          </a:ln>
        </p:spPr>
        <p:txBody>
          <a:bodyPr lIns="25400" tIns="25400" rIns="25400" bIns="25400" anchor="ctr"/>
          <a:lstStyle/>
          <a:p>
            <a:pPr defTabSz="228600">
              <a:defRPr sz="600">
                <a:latin typeface="+mn-lt"/>
                <a:ea typeface="+mn-ea"/>
                <a:cs typeface="+mn-cs"/>
                <a:sym typeface="Helvetica"/>
              </a:defRPr>
            </a:pPr>
            <a:endParaRPr/>
          </a:p>
        </p:txBody>
      </p:sp>
      <p:sp>
        <p:nvSpPr>
          <p:cNvPr id="3" name="Title Text"/>
          <p:cNvSpPr txBox="1">
            <a:spLocks noGrp="1"/>
          </p:cNvSpPr>
          <p:nvPr>
            <p:ph type="title"/>
          </p:nvPr>
        </p:nvSpPr>
        <p:spPr>
          <a:xfrm>
            <a:off x="381000" y="1079500"/>
            <a:ext cx="11430000" cy="5080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Title Text</a:t>
            </a:r>
          </a:p>
        </p:txBody>
      </p:sp>
      <p:sp>
        <p:nvSpPr>
          <p:cNvPr id="4" name="Body Level One…"/>
          <p:cNvSpPr txBox="1">
            <a:spLocks noGrp="1"/>
          </p:cNvSpPr>
          <p:nvPr>
            <p:ph type="body" idx="1"/>
          </p:nvPr>
        </p:nvSpPr>
        <p:spPr>
          <a:xfrm>
            <a:off x="381000" y="1930400"/>
            <a:ext cx="11430000" cy="4292600"/>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523476" y="304800"/>
            <a:ext cx="282948" cy="317500"/>
          </a:xfrm>
          <a:prstGeom prst="rect">
            <a:avLst/>
          </a:prstGeom>
          <a:ln w="12700">
            <a:miter lim="400000"/>
          </a:ln>
        </p:spPr>
        <p:txBody>
          <a:bodyPr wrap="none" lIns="25400" tIns="25400" rIns="25400" bIns="25400">
            <a:spAutoFit/>
          </a:bodyPr>
          <a:lstStyle>
            <a:lvl1pPr algn="r" defTabSz="412750">
              <a:lnSpc>
                <a:spcPct val="80000"/>
              </a:lnSpc>
              <a:defRPr>
                <a:solidFill>
                  <a:srgbClr val="838787"/>
                </a:solidFill>
                <a:latin typeface="DIN Alternate"/>
                <a:ea typeface="DIN Alternate"/>
                <a:cs typeface="DIN Alternate"/>
                <a:sym typeface="DIN Alternat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1pPr>
      <a:lvl2pPr marL="0" marR="0" indent="228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2pPr>
      <a:lvl3pPr marL="0" marR="0" indent="457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3pPr>
      <a:lvl4pPr marL="0" marR="0" indent="685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4pPr>
      <a:lvl5pPr marL="0" marR="0" indent="9144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5pPr>
      <a:lvl6pPr marL="0" marR="0" indent="11430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6pPr>
      <a:lvl7pPr marL="0" marR="0" indent="13716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7pPr>
      <a:lvl8pPr marL="0" marR="0" indent="16002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8pPr>
      <a:lvl9pPr marL="0" marR="0" indent="1828800" algn="l" defTabSz="412750" latinLnBrk="0">
        <a:lnSpc>
          <a:spcPct val="80000"/>
        </a:lnSpc>
        <a:spcBef>
          <a:spcPts val="1900"/>
        </a:spcBef>
        <a:spcAft>
          <a:spcPts val="0"/>
        </a:spcAft>
        <a:buClrTx/>
        <a:buSzTx/>
        <a:buFontTx/>
        <a:buNone/>
        <a:tabLst/>
        <a:defRPr sz="5000" b="0" i="0" u="none" strike="noStrike" cap="all" spc="0" baseline="0">
          <a:ln>
            <a:noFill/>
          </a:ln>
          <a:solidFill>
            <a:srgbClr val="34A5DA"/>
          </a:solidFill>
          <a:uFillTx/>
          <a:latin typeface="DIN Condensed"/>
          <a:ea typeface="DIN Condensed"/>
          <a:cs typeface="DIN Condensed"/>
          <a:sym typeface="DIN Condensed"/>
        </a:defRPr>
      </a:lvl9pPr>
    </p:titleStyle>
    <p:bodyStyle>
      <a:lvl1pPr marL="31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1pPr>
      <a:lvl2pPr marL="95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2pPr>
      <a:lvl3pPr marL="158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3pPr>
      <a:lvl4pPr marL="222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4pPr>
      <a:lvl5pPr marL="285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5pPr>
      <a:lvl6pPr marL="349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6pPr>
      <a:lvl7pPr marL="412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7pPr>
      <a:lvl8pPr marL="4762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8pPr>
      <a:lvl9pPr marL="5397500" marR="0" indent="-317500" algn="l" defTabSz="412750" latinLnBrk="0">
        <a:lnSpc>
          <a:spcPct val="100000"/>
        </a:lnSpc>
        <a:spcBef>
          <a:spcPts val="1900"/>
        </a:spcBef>
        <a:spcAft>
          <a:spcPts val="0"/>
        </a:spcAft>
        <a:buClr>
          <a:srgbClr val="34A5DA"/>
        </a:buClr>
        <a:buSzPct val="104999"/>
        <a:buFont typeface="Avenir Next"/>
        <a:buChar char="▸"/>
        <a:tabLst/>
        <a:defRPr sz="2400" b="0" i="0" u="none" strike="noStrike" cap="none" spc="0" baseline="0">
          <a:ln>
            <a:noFill/>
          </a:ln>
          <a:solidFill>
            <a:srgbClr val="838787"/>
          </a:solidFill>
          <a:uFillTx/>
          <a:latin typeface="Avenir Next Medium"/>
          <a:ea typeface="Avenir Next Medium"/>
          <a:cs typeface="Avenir Next Medium"/>
          <a:sym typeface="Avenir Next Medium"/>
        </a:defRPr>
      </a:lvl9pPr>
    </p:bodyStyle>
    <p:otherStyle>
      <a:lvl1pPr marL="0" marR="0" indent="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1pPr>
      <a:lvl2pPr marL="0" marR="0" indent="228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2pPr>
      <a:lvl3pPr marL="0" marR="0" indent="457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3pPr>
      <a:lvl4pPr marL="0" marR="0" indent="685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4pPr>
      <a:lvl5pPr marL="0" marR="0" indent="9144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5pPr>
      <a:lvl6pPr marL="0" marR="0" indent="11430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6pPr>
      <a:lvl7pPr marL="0" marR="0" indent="13716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7pPr>
      <a:lvl8pPr marL="0" marR="0" indent="16002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8pPr>
      <a:lvl9pPr marL="0" marR="0" indent="1828800" algn="r" defTabSz="412750" latinLnBrk="0">
        <a:lnSpc>
          <a:spcPct val="8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DIN Alternat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p:cNvSpPr txBox="1">
            <a:spLocks noGrp="1"/>
          </p:cNvSpPr>
          <p:nvPr>
            <p:ph type="title"/>
          </p:nvPr>
        </p:nvSpPr>
        <p:spPr>
          <a:xfrm>
            <a:off x="942975" y="3076575"/>
            <a:ext cx="4752975" cy="1623445"/>
          </a:xfrm>
          <a:prstGeom prst="rect">
            <a:avLst/>
          </a:prstGeom>
        </p:spPr>
        <p:txBody>
          <a:bodyPr/>
          <a:lstStyle/>
          <a:p>
            <a:r>
              <a:rPr dirty="0"/>
              <a:t>Reading in data</a:t>
            </a:r>
          </a:p>
        </p:txBody>
      </p:sp>
      <p:sp>
        <p:nvSpPr>
          <p:cNvPr id="66" name="Footer"/>
          <p:cNvSpPr txBox="1">
            <a:spLocks noGrp="1"/>
          </p:cNvSpPr>
          <p:nvPr>
            <p:ph type="body" sz="quarter" idx="4294967295"/>
          </p:nvPr>
        </p:nvSpPr>
        <p:spPr>
          <a:xfrm>
            <a:off x="-1" y="6371914"/>
            <a:ext cx="3521959" cy="486086"/>
          </a:xfrm>
          <a:prstGeom prst="rect">
            <a:avLst/>
          </a:prstGeom>
        </p:spPr>
        <p:txBody>
          <a:bodyPr lIns="45719" tIns="45719" rIns="45719" bIns="45719"/>
          <a:lstStyle>
            <a:lvl1pPr marL="0" indent="0" defTabSz="457200">
              <a:lnSpc>
                <a:spcPct val="80000"/>
              </a:lnSpc>
              <a:spcBef>
                <a:spcPts val="300"/>
              </a:spcBef>
              <a:buClrTx/>
              <a:buSzTx/>
              <a:buFont typeface="Arial"/>
              <a:buNone/>
              <a:defRPr sz="1500">
                <a:solidFill>
                  <a:srgbClr val="FFFFFF"/>
                </a:solidFill>
                <a:latin typeface="+mj-lt"/>
                <a:ea typeface="+mj-ea"/>
                <a:cs typeface="+mj-cs"/>
                <a:sym typeface="Calibri"/>
              </a:defRPr>
            </a:lvl1pPr>
          </a:lstStyle>
          <a:p>
            <a:r>
              <a:t>Copyright McGraw Hill, Rosen, Discrete Mathematics and its Applications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a:extLst>
              <a:ext uri="{C183D7F6-B498-43B3-948B-1728B52AA6E4}">
                <adec:decorative xmlns:adec="http://schemas.microsoft.com/office/drawing/2017/decorative" val="1"/>
              </a:ext>
            </a:extLst>
          </p:cNvPr>
          <p:cNvSpPr/>
          <p:nvPr/>
        </p:nvSpPr>
        <p:spPr>
          <a:xfrm>
            <a:off x="7730406" y="5500326"/>
            <a:ext cx="2775466" cy="1270001"/>
          </a:xfrm>
          <a:prstGeom prst="rect">
            <a:avLst/>
          </a:prstGeom>
          <a:solidFill>
            <a:srgbClr val="FFFFFF"/>
          </a:solidFill>
          <a:ln w="12700">
            <a:miter lim="400000"/>
          </a:ln>
        </p:spPr>
        <p:txBody>
          <a:bodyPr lIns="45719" rIns="45719" anchor="ctr"/>
          <a:lstStyle/>
          <a:p>
            <a:endParaRPr/>
          </a:p>
        </p:txBody>
      </p:sp>
      <p:sp>
        <p:nvSpPr>
          <p:cNvPr id="100" name="PANDAS: Accessing data"/>
          <p:cNvSpPr txBox="1">
            <a:spLocks noGrp="1"/>
          </p:cNvSpPr>
          <p:nvPr>
            <p:ph type="title"/>
          </p:nvPr>
        </p:nvSpPr>
        <p:spPr>
          <a:prstGeom prst="rect">
            <a:avLst/>
          </a:prstGeom>
        </p:spPr>
        <p:txBody>
          <a:bodyPr/>
          <a:lstStyle/>
          <a:p>
            <a:r>
              <a:t>PANDAS: Accessing data</a:t>
            </a:r>
          </a:p>
        </p:txBody>
      </p:sp>
      <p:sp>
        <p:nvSpPr>
          <p:cNvPr id="101" name="# head and tail return first/last k rows of column…"/>
          <p:cNvSpPr txBox="1">
            <a:spLocks noGrp="1"/>
          </p:cNvSpPr>
          <p:nvPr>
            <p:ph type="body" idx="4294967295"/>
          </p:nvPr>
        </p:nvSpPr>
        <p:spPr>
          <a:xfrm>
            <a:off x="1112448" y="1802906"/>
            <a:ext cx="10409208" cy="5077436"/>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head and tail return first/last k rows of column</a:t>
            </a:r>
          </a:p>
          <a:p>
            <a:pPr marL="0" indent="0">
              <a:spcBef>
                <a:spcPts val="600"/>
              </a:spcBef>
              <a:buClrTx/>
              <a:buSzTx/>
              <a:buFontTx/>
              <a:buNone/>
              <a:defRPr sz="1600" b="1">
                <a:latin typeface="Courier New"/>
                <a:ea typeface="Courier New"/>
                <a:cs typeface="Courier New"/>
                <a:sym typeface="Courier New"/>
              </a:defRPr>
            </a:pPr>
            <a:r>
              <a:t>data.Name.head(5)</a:t>
            </a:r>
          </a:p>
          <a:p>
            <a:pPr marL="0" indent="0">
              <a:spcBef>
                <a:spcPts val="600"/>
              </a:spcBef>
              <a:buClrTx/>
              <a:buSzTx/>
              <a:buFontTx/>
              <a:buNone/>
              <a:defRPr sz="1600" b="1">
                <a:solidFill>
                  <a:srgbClr val="34A5DA"/>
                </a:solidFill>
                <a:latin typeface="Courier New"/>
                <a:ea typeface="Courier New"/>
                <a:cs typeface="Courier New"/>
                <a:sym typeface="Courier New"/>
              </a:defRPr>
            </a:pPr>
            <a:r>
              <a:t>0     Janet Gaynor</a:t>
            </a:r>
          </a:p>
          <a:p>
            <a:pPr marL="0" indent="0">
              <a:spcBef>
                <a:spcPts val="600"/>
              </a:spcBef>
              <a:buClrTx/>
              <a:buSzTx/>
              <a:buFontTx/>
              <a:buNone/>
              <a:defRPr sz="1600" b="1">
                <a:solidFill>
                  <a:srgbClr val="34A5DA"/>
                </a:solidFill>
                <a:latin typeface="Courier New"/>
                <a:ea typeface="Courier New"/>
                <a:cs typeface="Courier New"/>
                <a:sym typeface="Courier New"/>
              </a:defRPr>
            </a:pPr>
            <a:r>
              <a:t>1     Mary Pickford</a:t>
            </a:r>
          </a:p>
          <a:p>
            <a:pPr marL="0" indent="0">
              <a:spcBef>
                <a:spcPts val="600"/>
              </a:spcBef>
              <a:buClrTx/>
              <a:buSzTx/>
              <a:buFontTx/>
              <a:buNone/>
              <a:defRPr sz="1600" b="1">
                <a:solidFill>
                  <a:srgbClr val="34A5DA"/>
                </a:solidFill>
                <a:latin typeface="Courier New"/>
                <a:ea typeface="Courier New"/>
                <a:cs typeface="Courier New"/>
                <a:sym typeface="Courier New"/>
              </a:defRPr>
            </a:pPr>
            <a:r>
              <a:t>2     Norma Shearer</a:t>
            </a:r>
          </a:p>
          <a:p>
            <a:pPr marL="0" indent="0">
              <a:spcBef>
                <a:spcPts val="600"/>
              </a:spcBef>
              <a:buClrTx/>
              <a:buSzTx/>
              <a:buFontTx/>
              <a:buNone/>
              <a:defRPr sz="1600" b="1">
                <a:solidFill>
                  <a:srgbClr val="34A5DA"/>
                </a:solidFill>
                <a:latin typeface="Courier New"/>
                <a:ea typeface="Courier New"/>
                <a:cs typeface="Courier New"/>
                <a:sym typeface="Courier New"/>
              </a:defRPr>
            </a:pPr>
            <a:r>
              <a:t>3     Marie Dressler</a:t>
            </a:r>
          </a:p>
          <a:p>
            <a:pPr marL="0" indent="0">
              <a:spcBef>
                <a:spcPts val="600"/>
              </a:spcBef>
              <a:buClrTx/>
              <a:buSzTx/>
              <a:buFontTx/>
              <a:buNone/>
              <a:defRPr sz="1600" b="1">
                <a:solidFill>
                  <a:srgbClr val="34A5DA"/>
                </a:solidFill>
                <a:latin typeface="Courier New"/>
                <a:ea typeface="Courier New"/>
                <a:cs typeface="Courier New"/>
                <a:sym typeface="Courier New"/>
              </a:defRPr>
            </a:pPr>
            <a:r>
              <a:t>4     Helen Hayes</a:t>
            </a:r>
          </a:p>
          <a:p>
            <a:pPr marL="0" indent="0">
              <a:spcBef>
                <a:spcPts val="600"/>
              </a:spcBef>
              <a:buClrTx/>
              <a:buSzTx/>
              <a:buFontTx/>
              <a:buNone/>
              <a:defRPr sz="1600" b="1">
                <a:solidFill>
                  <a:srgbClr val="34A5DA"/>
                </a:solidFill>
                <a:latin typeface="Courier New"/>
                <a:ea typeface="Courier New"/>
                <a:cs typeface="Courier New"/>
                <a:sym typeface="Courier New"/>
              </a:defRPr>
            </a:pPr>
            <a:r>
              <a:t>Name: Name, dtype: object</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use [] to select via slices</a:t>
            </a:r>
          </a:p>
          <a:p>
            <a:pPr marL="0" indent="0">
              <a:spcBef>
                <a:spcPts val="600"/>
              </a:spcBef>
              <a:buClrTx/>
              <a:buSzTx/>
              <a:buFontTx/>
              <a:buNone/>
              <a:defRPr sz="1600" b="1">
                <a:latin typeface="Courier New"/>
                <a:ea typeface="Courier New"/>
                <a:cs typeface="Courier New"/>
                <a:sym typeface="Courier New"/>
              </a:defRPr>
            </a:pPr>
            <a:r>
              <a:t>data[:3]   #first three rows</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select by position with iloc</a:t>
            </a:r>
          </a:p>
          <a:p>
            <a:pPr marL="0" indent="0">
              <a:spcBef>
                <a:spcPts val="600"/>
              </a:spcBef>
              <a:buClrTx/>
              <a:buSzTx/>
              <a:buFontTx/>
              <a:buNone/>
              <a:defRPr sz="1600" b="1">
                <a:latin typeface="Courier New"/>
                <a:ea typeface="Courier New"/>
                <a:cs typeface="Courier New"/>
                <a:sym typeface="Courier New"/>
              </a:defRPr>
            </a:pPr>
            <a:r>
              <a:t>data.iloc[3:5,1:4]   #row slice, column slice</a:t>
            </a:r>
          </a:p>
        </p:txBody>
      </p:sp>
      <p:pic>
        <p:nvPicPr>
          <p:cNvPr id="102" name="Screen Shot 2018-01-23 at 8.16.14 AM.png" descr="A table showing year, age, and name:&#10;3 - 1931 - 63 - Marie Dressler&#10;4 - 1932 - 32 - Helen Hayes"/>
          <p:cNvPicPr>
            <a:picLocks noChangeAspect="1"/>
          </p:cNvPicPr>
          <p:nvPr/>
        </p:nvPicPr>
        <p:blipFill>
          <a:blip r:embed="rId2"/>
          <a:stretch>
            <a:fillRect/>
          </a:stretch>
        </p:blipFill>
        <p:spPr>
          <a:xfrm>
            <a:off x="7159592" y="5529335"/>
            <a:ext cx="2048495" cy="937342"/>
          </a:xfrm>
          <a:prstGeom prst="rect">
            <a:avLst/>
          </a:prstGeom>
          <a:ln w="12700">
            <a:miter lim="400000"/>
          </a:ln>
        </p:spPr>
      </p:pic>
      <p:pic>
        <p:nvPicPr>
          <p:cNvPr id="103" name="Screen Shot 2019-05-09 at 9.20.36 AM.png" descr="A table showing index, year, age, name, and movie:&#10;1 - 1928 - 22 - Janet Gaynor - Seventh Heaven, Street Agel and Sunrise:&#10;2 - 1929 - 37 - Mary Pirckford - Coquette&#10;3 - 1930 - 28 - Norma Sharer - The Divorce"/>
          <p:cNvPicPr>
            <a:picLocks noChangeAspect="1"/>
          </p:cNvPicPr>
          <p:nvPr/>
        </p:nvPicPr>
        <p:blipFill>
          <a:blip r:embed="rId3"/>
          <a:stretch>
            <a:fillRect/>
          </a:stretch>
        </p:blipFill>
        <p:spPr>
          <a:xfrm>
            <a:off x="6268557" y="4089248"/>
            <a:ext cx="5450704" cy="127000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ANDAS: Accessing data"/>
          <p:cNvSpPr txBox="1">
            <a:spLocks noGrp="1"/>
          </p:cNvSpPr>
          <p:nvPr>
            <p:ph type="title"/>
          </p:nvPr>
        </p:nvSpPr>
        <p:spPr>
          <a:prstGeom prst="rect">
            <a:avLst/>
          </a:prstGeom>
        </p:spPr>
        <p:txBody>
          <a:bodyPr/>
          <a:lstStyle/>
          <a:p>
            <a:r>
              <a:t>PANDAS: Accessing data</a:t>
            </a:r>
          </a:p>
        </p:txBody>
      </p:sp>
      <p:sp>
        <p:nvSpPr>
          <p:cNvPr id="106" name="data.Age.head(5)…"/>
          <p:cNvSpPr txBox="1">
            <a:spLocks noGrp="1"/>
          </p:cNvSpPr>
          <p:nvPr>
            <p:ph type="body" idx="4294967295"/>
          </p:nvPr>
        </p:nvSpPr>
        <p:spPr>
          <a:xfrm>
            <a:off x="1112448" y="1802906"/>
            <a:ext cx="10409208" cy="5077436"/>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data.Age.head(5)</a:t>
            </a:r>
          </a:p>
          <a:p>
            <a:pPr marL="0" indent="0">
              <a:spcBef>
                <a:spcPts val="600"/>
              </a:spcBef>
              <a:buClrTx/>
              <a:buSzTx/>
              <a:buFontTx/>
              <a:buNone/>
              <a:defRPr sz="1600" b="1">
                <a:solidFill>
                  <a:srgbClr val="34A5DA"/>
                </a:solidFill>
                <a:latin typeface="Courier New"/>
                <a:ea typeface="Courier New"/>
                <a:cs typeface="Courier New"/>
                <a:sym typeface="Courier New"/>
              </a:defRPr>
            </a:pPr>
            <a:r>
              <a:t>0    22</a:t>
            </a:r>
          </a:p>
          <a:p>
            <a:pPr marL="0" indent="0">
              <a:spcBef>
                <a:spcPts val="600"/>
              </a:spcBef>
              <a:buClrTx/>
              <a:buSzTx/>
              <a:buFontTx/>
              <a:buNone/>
              <a:defRPr sz="1600" b="1">
                <a:solidFill>
                  <a:srgbClr val="34A5DA"/>
                </a:solidFill>
                <a:latin typeface="Courier New"/>
                <a:ea typeface="Courier New"/>
                <a:cs typeface="Courier New"/>
                <a:sym typeface="Courier New"/>
              </a:defRPr>
            </a:pPr>
            <a:r>
              <a:t>1    37</a:t>
            </a:r>
          </a:p>
          <a:p>
            <a:pPr marL="0" indent="0">
              <a:spcBef>
                <a:spcPts val="600"/>
              </a:spcBef>
              <a:buClrTx/>
              <a:buSzTx/>
              <a:buFontTx/>
              <a:buNone/>
              <a:defRPr sz="1600" b="1">
                <a:solidFill>
                  <a:srgbClr val="34A5DA"/>
                </a:solidFill>
                <a:latin typeface="Courier New"/>
                <a:ea typeface="Courier New"/>
                <a:cs typeface="Courier New"/>
                <a:sym typeface="Courier New"/>
              </a:defRPr>
            </a:pPr>
            <a:r>
              <a:t>2    28</a:t>
            </a:r>
          </a:p>
          <a:p>
            <a:pPr marL="0" indent="0">
              <a:spcBef>
                <a:spcPts val="600"/>
              </a:spcBef>
              <a:buClrTx/>
              <a:buSzTx/>
              <a:buFontTx/>
              <a:buNone/>
              <a:defRPr sz="1600" b="1">
                <a:solidFill>
                  <a:srgbClr val="34A5DA"/>
                </a:solidFill>
                <a:latin typeface="Courier New"/>
                <a:ea typeface="Courier New"/>
                <a:cs typeface="Courier New"/>
                <a:sym typeface="Courier New"/>
              </a:defRPr>
            </a:pPr>
            <a:r>
              <a:t>3    63</a:t>
            </a:r>
          </a:p>
          <a:p>
            <a:pPr marL="0" indent="0">
              <a:spcBef>
                <a:spcPts val="600"/>
              </a:spcBef>
              <a:buClrTx/>
              <a:buSzTx/>
              <a:buFontTx/>
              <a:buNone/>
              <a:defRPr sz="1600" b="1">
                <a:solidFill>
                  <a:srgbClr val="34A5DA"/>
                </a:solidFill>
                <a:latin typeface="Courier New"/>
                <a:ea typeface="Courier New"/>
                <a:cs typeface="Courier New"/>
                <a:sym typeface="Courier New"/>
              </a:defRPr>
            </a:pPr>
            <a:r>
              <a:t>4    32</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sort results</a:t>
            </a:r>
          </a:p>
          <a:p>
            <a:pPr marL="0" indent="0">
              <a:spcBef>
                <a:spcPts val="600"/>
              </a:spcBef>
              <a:buClrTx/>
              <a:buSzTx/>
              <a:buFontTx/>
              <a:buNone/>
              <a:defRPr sz="1600" b="1">
                <a:latin typeface="Courier New"/>
                <a:ea typeface="Courier New"/>
                <a:cs typeface="Courier New"/>
                <a:sym typeface="Courier New"/>
              </a:defRPr>
            </a:pPr>
            <a:r>
              <a:t>data.Age.sort_values().head(5)</a:t>
            </a:r>
          </a:p>
          <a:p>
            <a:pPr marL="0" indent="0">
              <a:spcBef>
                <a:spcPts val="600"/>
              </a:spcBef>
              <a:buClrTx/>
              <a:buSzTx/>
              <a:buFontTx/>
              <a:buNone/>
              <a:defRPr sz="1600" b="1">
                <a:solidFill>
                  <a:srgbClr val="34A5DA"/>
                </a:solidFill>
                <a:latin typeface="Courier New"/>
                <a:ea typeface="Courier New"/>
                <a:cs typeface="Courier New"/>
                <a:sym typeface="Courier New"/>
              </a:defRPr>
            </a:pPr>
            <a:r>
              <a:t>59    21</a:t>
            </a:r>
          </a:p>
          <a:p>
            <a:pPr marL="0" indent="0">
              <a:spcBef>
                <a:spcPts val="600"/>
              </a:spcBef>
              <a:buClrTx/>
              <a:buSzTx/>
              <a:buFontTx/>
              <a:buNone/>
              <a:defRPr sz="1600" b="1">
                <a:solidFill>
                  <a:srgbClr val="34A5DA"/>
                </a:solidFill>
                <a:latin typeface="Courier New"/>
                <a:ea typeface="Courier New"/>
                <a:cs typeface="Courier New"/>
                <a:sym typeface="Courier New"/>
              </a:defRPr>
            </a:pPr>
            <a:r>
              <a:t>0     22</a:t>
            </a:r>
          </a:p>
          <a:p>
            <a:pPr marL="0" indent="0">
              <a:spcBef>
                <a:spcPts val="600"/>
              </a:spcBef>
              <a:buClrTx/>
              <a:buSzTx/>
              <a:buFontTx/>
              <a:buNone/>
              <a:defRPr sz="1600" b="1">
                <a:solidFill>
                  <a:srgbClr val="34A5DA"/>
                </a:solidFill>
                <a:latin typeface="Courier New"/>
                <a:ea typeface="Courier New"/>
                <a:cs typeface="Courier New"/>
                <a:sym typeface="Courier New"/>
              </a:defRPr>
            </a:pPr>
            <a:r>
              <a:t>85    22</a:t>
            </a:r>
          </a:p>
          <a:p>
            <a:pPr marL="0" indent="0">
              <a:spcBef>
                <a:spcPts val="600"/>
              </a:spcBef>
              <a:buClrTx/>
              <a:buSzTx/>
              <a:buFontTx/>
              <a:buNone/>
              <a:defRPr sz="1600" b="1">
                <a:solidFill>
                  <a:srgbClr val="34A5DA"/>
                </a:solidFill>
                <a:latin typeface="Courier New"/>
                <a:ea typeface="Courier New"/>
                <a:cs typeface="Courier New"/>
                <a:sym typeface="Courier New"/>
              </a:defRPr>
            </a:pPr>
            <a:r>
              <a:t>25    24</a:t>
            </a:r>
          </a:p>
          <a:p>
            <a:pPr marL="0" indent="0">
              <a:spcBef>
                <a:spcPts val="600"/>
              </a:spcBef>
              <a:buClrTx/>
              <a:buSzTx/>
              <a:buFontTx/>
              <a:buNone/>
              <a:defRPr sz="1600" b="1">
                <a:solidFill>
                  <a:srgbClr val="34A5DA"/>
                </a:solidFill>
                <a:latin typeface="Courier New"/>
                <a:ea typeface="Courier New"/>
                <a:cs typeface="Courier New"/>
                <a:sym typeface="Courier New"/>
              </a:defRPr>
            </a:pPr>
            <a:r>
              <a:t>13    24</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ANDAS: Accessing data"/>
          <p:cNvSpPr txBox="1">
            <a:spLocks noGrp="1"/>
          </p:cNvSpPr>
          <p:nvPr>
            <p:ph type="title"/>
          </p:nvPr>
        </p:nvSpPr>
        <p:spPr>
          <a:prstGeom prst="rect">
            <a:avLst/>
          </a:prstGeom>
        </p:spPr>
        <p:txBody>
          <a:bodyPr/>
          <a:lstStyle/>
          <a:p>
            <a:r>
              <a:rPr dirty="0"/>
              <a:t>PANDAS: Accessing data</a:t>
            </a:r>
          </a:p>
        </p:txBody>
      </p:sp>
      <p:sp>
        <p:nvSpPr>
          <p:cNvPr id="109" name="# summarize the data…"/>
          <p:cNvSpPr txBox="1">
            <a:spLocks noGrp="1"/>
          </p:cNvSpPr>
          <p:nvPr>
            <p:ph type="body" idx="4294967295"/>
          </p:nvPr>
        </p:nvSpPr>
        <p:spPr>
          <a:xfrm>
            <a:off x="1112448" y="1930400"/>
            <a:ext cx="10409208" cy="4667892"/>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summarize the data</a:t>
            </a:r>
          </a:p>
          <a:p>
            <a:pPr marL="0" indent="0">
              <a:spcBef>
                <a:spcPts val="600"/>
              </a:spcBef>
              <a:buClrTx/>
              <a:buSzTx/>
              <a:buFontTx/>
              <a:buNone/>
              <a:defRPr sz="1600" b="1">
                <a:latin typeface="Courier New"/>
                <a:ea typeface="Courier New"/>
                <a:cs typeface="Courier New"/>
                <a:sym typeface="Courier New"/>
              </a:defRPr>
            </a:pPr>
            <a:r>
              <a:t>data.describe()</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br/>
            <a:b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data.Age.mean()</a:t>
            </a:r>
          </a:p>
          <a:p>
            <a:pPr marL="0" indent="0">
              <a:spcBef>
                <a:spcPts val="600"/>
              </a:spcBef>
              <a:buClrTx/>
              <a:buSzTx/>
              <a:buFontTx/>
              <a:buNone/>
              <a:defRPr sz="1600" b="1">
                <a:latin typeface="Courier New"/>
                <a:ea typeface="Courier New"/>
                <a:cs typeface="Courier New"/>
                <a:sym typeface="Courier New"/>
              </a:defRPr>
            </a:pPr>
            <a:r>
              <a:t>data.Year.sum()</a:t>
            </a:r>
          </a:p>
          <a:p>
            <a:pPr marL="0" indent="0">
              <a:spcBef>
                <a:spcPts val="600"/>
              </a:spcBef>
              <a:buClrTx/>
              <a:buSzTx/>
              <a:buFontTx/>
              <a:buNone/>
              <a:defRPr sz="1600" b="1">
                <a:solidFill>
                  <a:srgbClr val="34A5DA"/>
                </a:solidFill>
                <a:latin typeface="Courier New"/>
                <a:ea typeface="Courier New"/>
                <a:cs typeface="Courier New"/>
                <a:sym typeface="Courier New"/>
              </a:defRPr>
            </a:pPr>
            <a:r>
              <a:t>36.12359550561798</a:t>
            </a:r>
          </a:p>
          <a:p>
            <a:pPr marL="0" indent="0">
              <a:spcBef>
                <a:spcPts val="600"/>
              </a:spcBef>
              <a:buClrTx/>
              <a:buSzTx/>
              <a:buFontTx/>
              <a:buNone/>
              <a:defRPr sz="1600" b="1">
                <a:solidFill>
                  <a:srgbClr val="34A5DA"/>
                </a:solidFill>
                <a:latin typeface="Courier New"/>
                <a:ea typeface="Courier New"/>
                <a:cs typeface="Courier New"/>
                <a:sym typeface="Courier New"/>
              </a:defRPr>
            </a:pPr>
            <a:r>
              <a:t>175508</a:t>
            </a:r>
          </a:p>
        </p:txBody>
      </p:sp>
      <p:pic>
        <p:nvPicPr>
          <p:cNvPr id="110" name="Screen Shot 2018-01-23 at 8.18.49 AM.png" descr="The table shows summary statistics for three columns: &quot;Index,&quot; &quot;Year,&quot; and &quot;Age.&quot; The statistics include count, mean, standard deviation (std), minimum (min), 25th percentile (25%), median (50%), 75th percentile (75%), and maximum (max) values. The data set contains 89 entries, with the mean year being 1972 and the mean age being 36.12. The ages range from 21 to 80, with standard deviations of approximately 11.75 for age and 25.84 for both index and year."/>
          <p:cNvPicPr>
            <a:picLocks noChangeAspect="1"/>
          </p:cNvPicPr>
          <p:nvPr/>
        </p:nvPicPr>
        <p:blipFill>
          <a:blip r:embed="rId2"/>
          <a:stretch>
            <a:fillRect/>
          </a:stretch>
        </p:blipFill>
        <p:spPr>
          <a:xfrm>
            <a:off x="3743770" y="2218843"/>
            <a:ext cx="3141583" cy="2974109"/>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ANDAS: Accessing data in a loop"/>
          <p:cNvSpPr txBox="1">
            <a:spLocks noGrp="1"/>
          </p:cNvSpPr>
          <p:nvPr>
            <p:ph type="title"/>
          </p:nvPr>
        </p:nvSpPr>
        <p:spPr>
          <a:prstGeom prst="rect">
            <a:avLst/>
          </a:prstGeom>
        </p:spPr>
        <p:txBody>
          <a:bodyPr/>
          <a:lstStyle/>
          <a:p>
            <a:r>
              <a:t>PANDAS: Accessing data in a loop</a:t>
            </a:r>
          </a:p>
        </p:txBody>
      </p:sp>
      <p:sp>
        <p:nvSpPr>
          <p:cNvPr id="113" name="for i in range(10):  # loop over first ten rows of data frame…"/>
          <p:cNvSpPr txBox="1">
            <a:spLocks noGrp="1"/>
          </p:cNvSpPr>
          <p:nvPr>
            <p:ph type="body" idx="4294967295"/>
          </p:nvPr>
        </p:nvSpPr>
        <p:spPr>
          <a:xfrm>
            <a:off x="1112448" y="1930400"/>
            <a:ext cx="10409208" cy="4432251"/>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for i in range(10):  # loop over first ten rows of data frame</a:t>
            </a:r>
          </a:p>
          <a:p>
            <a:pPr marL="0" indent="0">
              <a:spcBef>
                <a:spcPts val="600"/>
              </a:spcBef>
              <a:buClrTx/>
              <a:buSzTx/>
              <a:buFontTx/>
              <a:buNone/>
              <a:defRPr sz="1600" b="1">
                <a:latin typeface="Courier New"/>
                <a:ea typeface="Courier New"/>
                <a:cs typeface="Courier New"/>
                <a:sym typeface="Courier New"/>
              </a:defRPr>
            </a:pPr>
            <a:r>
              <a:t>    tmpyr = data.iloc[i,1]</a:t>
            </a:r>
          </a:p>
          <a:p>
            <a:pPr marL="0" indent="0">
              <a:spcBef>
                <a:spcPts val="600"/>
              </a:spcBef>
              <a:buClrTx/>
              <a:buSzTx/>
              <a:buFontTx/>
              <a:buNone/>
              <a:defRPr sz="1600" b="1">
                <a:latin typeface="Courier New"/>
                <a:ea typeface="Courier New"/>
                <a:cs typeface="Courier New"/>
                <a:sym typeface="Courier New"/>
              </a:defRPr>
            </a:pPr>
            <a:r>
              <a:t>    tmpage = data.iloc[i,2]</a:t>
            </a:r>
          </a:p>
          <a:p>
            <a:pPr marL="0" indent="0">
              <a:spcBef>
                <a:spcPts val="600"/>
              </a:spcBef>
              <a:buClrTx/>
              <a:buSzTx/>
              <a:buFontTx/>
              <a:buNone/>
              <a:defRPr sz="1600" b="1">
                <a:latin typeface="Courier New"/>
                <a:ea typeface="Courier New"/>
                <a:cs typeface="Courier New"/>
                <a:sym typeface="Courier New"/>
              </a:defRPr>
            </a:pPr>
            <a:r>
              <a:t>    tmpname = data.iloc[i,3]</a:t>
            </a:r>
          </a:p>
          <a:p>
            <a:pPr marL="0" indent="0">
              <a:spcBef>
                <a:spcPts val="600"/>
              </a:spcBef>
              <a:buClrTx/>
              <a:buSzTx/>
              <a:buFontTx/>
              <a:buNone/>
              <a:defRPr sz="1600" b="1">
                <a:latin typeface="Courier New"/>
                <a:ea typeface="Courier New"/>
                <a:cs typeface="Courier New"/>
                <a:sym typeface="Courier New"/>
              </a:defRPr>
            </a:pPr>
            <a:r>
              <a:t>    print(tmpname + ": current age (if still alive) =" + str(2019-tmpyr+tmpage))</a:t>
            </a:r>
          </a:p>
          <a:p>
            <a:pPr marL="0" indent="0">
              <a:spcBef>
                <a:spcPts val="600"/>
              </a:spcBef>
              <a:buClrTx/>
              <a:buSzTx/>
              <a:buFontTx/>
              <a:buNone/>
              <a:defRPr sz="1600" b="1">
                <a:latin typeface="Courier New"/>
                <a:ea typeface="Courier New"/>
                <a:cs typeface="Courier New"/>
                <a:sym typeface="Courier New"/>
              </a:defRPr>
            </a:pPr>
            <a:endParaRP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Janet Gaynor: current age (if still alive) = 113</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Mary Pickford: current age (if still alive) = 127</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Norma Shearer: current age (if still alive) = 117</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Marie Dressler: current age (if still alive) = 151</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Helen Hayes: current age (if still alive) = 119</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Katharine Hepburn: current age (if still alive) = 112</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Claudette Colbert: current age (if still alive) = 116</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Bette Davis: current age (if still alive) = 111</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Luise Rainer: current age (if still alive) = 110</a:t>
            </a:r>
          </a:p>
          <a:p>
            <a:pPr marL="0" indent="0" defTabSz="228600">
              <a:spcBef>
                <a:spcPts val="0"/>
              </a:spcBef>
              <a:buClrTx/>
              <a:buSzTx/>
              <a:buFontTx/>
              <a:buNone/>
              <a:defRPr sz="1600" b="1">
                <a:solidFill>
                  <a:srgbClr val="34A5DA"/>
                </a:solidFill>
                <a:latin typeface="Courier New"/>
                <a:ea typeface="Courier New"/>
                <a:cs typeface="Courier New"/>
                <a:sym typeface="Courier New"/>
              </a:defRPr>
            </a:pPr>
            <a:r>
              <a:t>Luise Rainer: current age (if still alive) = 110</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ANDAS: Write data out to file"/>
          <p:cNvSpPr txBox="1">
            <a:spLocks noGrp="1"/>
          </p:cNvSpPr>
          <p:nvPr>
            <p:ph type="title"/>
          </p:nvPr>
        </p:nvSpPr>
        <p:spPr>
          <a:prstGeom prst="rect">
            <a:avLst/>
          </a:prstGeom>
        </p:spPr>
        <p:txBody>
          <a:bodyPr/>
          <a:lstStyle/>
          <a:p>
            <a:r>
              <a:t>PANDAS: Write data out to file</a:t>
            </a:r>
          </a:p>
        </p:txBody>
      </p:sp>
      <p:sp>
        <p:nvSpPr>
          <p:cNvPr id="116" name="# getting data out of pandas, output to csv file…"/>
          <p:cNvSpPr txBox="1">
            <a:spLocks noGrp="1"/>
          </p:cNvSpPr>
          <p:nvPr>
            <p:ph type="body" idx="4294967295"/>
          </p:nvPr>
        </p:nvSpPr>
        <p:spPr>
          <a:xfrm>
            <a:off x="1112448" y="1930400"/>
            <a:ext cx="10409208" cy="4292600"/>
          </a:xfrm>
          <a:prstGeom prst="rect">
            <a:avLst/>
          </a:prstGeom>
        </p:spPr>
        <p:txBody>
          <a:bodyPr/>
          <a:lstStyle/>
          <a:p>
            <a:pPr marL="0" indent="0" defTabSz="825500">
              <a:spcBef>
                <a:spcPts val="600"/>
              </a:spcBef>
              <a:buClrTx/>
              <a:buSzTx/>
              <a:buFontTx/>
              <a:buNone/>
              <a:defRPr sz="1800" b="1">
                <a:latin typeface="Courier New"/>
                <a:ea typeface="Courier New"/>
                <a:cs typeface="Courier New"/>
                <a:sym typeface="Courier New"/>
              </a:defRPr>
            </a:pPr>
            <a:r>
              <a:t># getting data out of pandas, output to csv file</a:t>
            </a:r>
          </a:p>
          <a:p>
            <a:pPr marL="0" indent="0" defTabSz="825500">
              <a:spcBef>
                <a:spcPts val="600"/>
              </a:spcBef>
              <a:buClrTx/>
              <a:buSzTx/>
              <a:buFontTx/>
              <a:buNone/>
              <a:defRPr sz="1800" b="1">
                <a:latin typeface="Courier New"/>
                <a:ea typeface="Courier New"/>
                <a:cs typeface="Courier New"/>
                <a:sym typeface="Courier New"/>
              </a:defRPr>
            </a:pPr>
            <a:r>
              <a:t>data.to_csv('oscar_age_female_mod.csv', sep=',')</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Initial data tasks"/>
          <p:cNvSpPr txBox="1">
            <a:spLocks noGrp="1"/>
          </p:cNvSpPr>
          <p:nvPr>
            <p:ph type="title"/>
          </p:nvPr>
        </p:nvSpPr>
        <p:spPr>
          <a:prstGeom prst="rect">
            <a:avLst/>
          </a:prstGeom>
        </p:spPr>
        <p:txBody>
          <a:bodyPr/>
          <a:lstStyle/>
          <a:p>
            <a:r>
              <a:t>Initial data tasks</a:t>
            </a:r>
          </a:p>
        </p:txBody>
      </p:sp>
      <p:sp>
        <p:nvSpPr>
          <p:cNvPr id="69" name="Body"/>
          <p:cNvSpPr txBox="1">
            <a:spLocks noGrp="1"/>
          </p:cNvSpPr>
          <p:nvPr>
            <p:ph type="body" sz="quarter" idx="1"/>
          </p:nvPr>
        </p:nvSpPr>
        <p:spPr>
          <a:prstGeom prst="rect">
            <a:avLst/>
          </a:prstGeom>
        </p:spPr>
        <p:txBody>
          <a:bodyPr/>
          <a:lstStyle/>
          <a:p>
            <a:endParaRPr/>
          </a:p>
        </p:txBody>
      </p:sp>
      <p:sp>
        <p:nvSpPr>
          <p:cNvPr id="70"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Read in data from file</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Parse and store in internal data structure</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Select rows and/or columns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Sort data</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Find values that match a target pattern</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Aggregate values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Transform values, construct features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Introduction to PANDAS"/>
          <p:cNvSpPr txBox="1">
            <a:spLocks noGrp="1"/>
          </p:cNvSpPr>
          <p:nvPr>
            <p:ph type="title"/>
          </p:nvPr>
        </p:nvSpPr>
        <p:spPr>
          <a:prstGeom prst="rect">
            <a:avLst/>
          </a:prstGeom>
        </p:spPr>
        <p:txBody>
          <a:bodyPr/>
          <a:lstStyle/>
          <a:p>
            <a:r>
              <a:t>Introduction to PANDAS</a:t>
            </a:r>
          </a:p>
        </p:txBody>
      </p:sp>
      <p:sp>
        <p:nvSpPr>
          <p:cNvPr id="73" name="Body"/>
          <p:cNvSpPr txBox="1">
            <a:spLocks noGrp="1"/>
          </p:cNvSpPr>
          <p:nvPr>
            <p:ph type="body" sz="quarter" idx="1"/>
          </p:nvPr>
        </p:nvSpPr>
        <p:spPr>
          <a:prstGeom prst="rect">
            <a:avLst/>
          </a:prstGeom>
        </p:spPr>
        <p:txBody>
          <a:bodyPr/>
          <a:lstStyle/>
          <a:p>
            <a:endParaRPr/>
          </a:p>
        </p:txBody>
      </p:sp>
      <p:sp>
        <p:nvSpPr>
          <p:cNvPr id="74"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PANDAS is a Python data analysis library</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Uses data frames like R</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Can read and parse CSV and JSON easily, XML is a little more difficult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Data frames"/>
          <p:cNvSpPr txBox="1">
            <a:spLocks noGrp="1"/>
          </p:cNvSpPr>
          <p:nvPr>
            <p:ph type="title"/>
          </p:nvPr>
        </p:nvSpPr>
        <p:spPr>
          <a:prstGeom prst="rect">
            <a:avLst/>
          </a:prstGeom>
        </p:spPr>
        <p:txBody>
          <a:bodyPr/>
          <a:lstStyle/>
          <a:p>
            <a:r>
              <a:t>Data frames</a:t>
            </a:r>
          </a:p>
        </p:txBody>
      </p:sp>
      <p:sp>
        <p:nvSpPr>
          <p:cNvPr id="77" name="Body"/>
          <p:cNvSpPr txBox="1">
            <a:spLocks noGrp="1"/>
          </p:cNvSpPr>
          <p:nvPr>
            <p:ph type="body" sz="quarter" idx="1"/>
          </p:nvPr>
        </p:nvSpPr>
        <p:spPr>
          <a:prstGeom prst="rect">
            <a:avLst/>
          </a:prstGeom>
        </p:spPr>
        <p:txBody>
          <a:bodyPr/>
          <a:lstStyle/>
          <a:p>
            <a:endParaRPr/>
          </a:p>
        </p:txBody>
      </p:sp>
      <p:sp>
        <p:nvSpPr>
          <p:cNvPr id="78"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Data frames are a data structure used for storing tabular data </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Used in Pandas and R (statistical package)</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2-dimensional labeled data structure, organized into rows and columns</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Each row corresponds to an example</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Each column contains data for a specific variable </a:t>
            </a:r>
          </a:p>
          <a:p>
            <a:pPr marL="274320" indent="-274320" defTabSz="457200">
              <a:spcBef>
                <a:spcPts val="1800"/>
              </a:spcBef>
              <a:buClrTx/>
              <a:buSzPct val="100000"/>
              <a:buFontTx/>
              <a:buChar char="▪"/>
              <a:defRPr sz="1800">
                <a:solidFill>
                  <a:srgbClr val="000000"/>
                </a:solidFill>
                <a:latin typeface="Arial"/>
                <a:ea typeface="Arial"/>
                <a:cs typeface="Arial"/>
                <a:sym typeface="Arial"/>
              </a:defRPr>
            </a:pPr>
            <a:r>
              <a:t>Can access a row, column, cell, or subset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ANDAS: Read in data"/>
          <p:cNvSpPr txBox="1">
            <a:spLocks noGrp="1"/>
          </p:cNvSpPr>
          <p:nvPr>
            <p:ph type="title"/>
          </p:nvPr>
        </p:nvSpPr>
        <p:spPr>
          <a:prstGeom prst="rect">
            <a:avLst/>
          </a:prstGeom>
        </p:spPr>
        <p:txBody>
          <a:bodyPr/>
          <a:lstStyle/>
          <a:p>
            <a:r>
              <a:t>PANDAS: Read in data</a:t>
            </a:r>
          </a:p>
        </p:txBody>
      </p:sp>
      <p:sp>
        <p:nvSpPr>
          <p:cNvPr id="81" name="import pandas as pd…"/>
          <p:cNvSpPr txBox="1">
            <a:spLocks noGrp="1"/>
          </p:cNvSpPr>
          <p:nvPr>
            <p:ph type="body" idx="4294967295"/>
          </p:nvPr>
        </p:nvSpPr>
        <p:spPr>
          <a:xfrm>
            <a:off x="1112448" y="1930400"/>
            <a:ext cx="10409208" cy="4292600"/>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import pandas as pd</a:t>
            </a:r>
          </a:p>
          <a:p>
            <a:pPr marL="0" indent="0">
              <a:spcBef>
                <a:spcPts val="600"/>
              </a:spcBef>
              <a:buClrTx/>
              <a:buSzTx/>
              <a:buFontTx/>
              <a:buNone/>
              <a:defRPr sz="1600" b="1">
                <a:latin typeface="Courier New"/>
                <a:ea typeface="Courier New"/>
                <a:cs typeface="Courier New"/>
                <a:sym typeface="Courier New"/>
              </a:defRPr>
            </a:pPr>
            <a:r>
              <a:t># read in data in csv format (sep=',' is default)</a:t>
            </a:r>
          </a:p>
          <a:p>
            <a:pPr marL="0" indent="0">
              <a:spcBef>
                <a:spcPts val="600"/>
              </a:spcBef>
              <a:buClrTx/>
              <a:buSzTx/>
              <a:buFontTx/>
              <a:buNone/>
              <a:defRPr sz="1600" b="1">
                <a:latin typeface="Courier New"/>
                <a:ea typeface="Courier New"/>
                <a:cs typeface="Courier New"/>
                <a:sym typeface="Courier New"/>
              </a:defRPr>
            </a:pPr>
            <a:r>
              <a:t>data = pd.read_csv(“oscar_age_female.csv")</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print data</a:t>
            </a:r>
          </a:p>
          <a:p>
            <a:pPr marL="0" indent="0">
              <a:spcBef>
                <a:spcPts val="600"/>
              </a:spcBef>
              <a:buClrTx/>
              <a:buSzTx/>
              <a:buFontTx/>
              <a:buNone/>
              <a:defRPr sz="1600" b="1">
                <a:latin typeface="Courier New"/>
                <a:ea typeface="Courier New"/>
                <a:cs typeface="Courier New"/>
                <a:sym typeface="Courier New"/>
              </a:defRPr>
            </a:pPr>
            <a:r>
              <a:t>data</a:t>
            </a:r>
          </a:p>
          <a:p>
            <a:pPr marL="0" indent="0">
              <a:spcBef>
                <a:spcPts val="600"/>
              </a:spcBef>
              <a:buClrTx/>
              <a:buSzTx/>
              <a:buFontTx/>
              <a:buNone/>
              <a:defRPr sz="1600" b="1">
                <a:latin typeface="Courier New"/>
                <a:ea typeface="Courier New"/>
                <a:cs typeface="Courier New"/>
                <a:sym typeface="Courier New"/>
              </a:defRPr>
            </a:pPr>
            <a:endParaRPr/>
          </a:p>
        </p:txBody>
      </p:sp>
      <p:pic>
        <p:nvPicPr>
          <p:cNvPr id="82" name="Screen Shot 2018-01-23 at 8.11.52 AM.png" descr="The table displays information about early Academy Award winners, organized into five columns: &quot;Index,&quot; &quot;Year,&quot; &quot;Age,&quot; &quot;Name,&quot; and &quot;Movie.&quot; It includes six rows of data, providing the following details:&#10;&#10;Index 1: In 1928, Janet Gaynor, age 22, won for Seventh Heaven, Street Angel, and Sunrise: A Song of Two Humans.&#10;Index 2: In 1929, Mary Pickford, age 37, won for Coquette.&#10;Index 3: In 1930, Norma Shearer, age 28, won for The Divorcee.&#10;Index 4: In 1931, Marie Dressler, age 63, won for Min and Bill.&#10;Index 5: In 1932, Helen Hayes, age 32, won for The Sin of Madelon Claudet.&#10;Index 6: In 1933, Katharine Hepburn, age 26, won for Morning Glory."/>
          <p:cNvPicPr>
            <a:picLocks noChangeAspect="1"/>
          </p:cNvPicPr>
          <p:nvPr/>
        </p:nvPicPr>
        <p:blipFill>
          <a:blip r:embed="rId2"/>
          <a:stretch>
            <a:fillRect/>
          </a:stretch>
        </p:blipFill>
        <p:spPr>
          <a:xfrm>
            <a:off x="1135639" y="3816058"/>
            <a:ext cx="6127751" cy="22352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C2EB-67B0-33E2-C85F-8AF08084586C}"/>
              </a:ext>
            </a:extLst>
          </p:cNvPr>
          <p:cNvSpPr>
            <a:spLocks noGrp="1"/>
          </p:cNvSpPr>
          <p:nvPr>
            <p:ph type="title" idx="4294967295"/>
          </p:nvPr>
        </p:nvSpPr>
        <p:spPr>
          <a:xfrm>
            <a:off x="2525807" y="331354"/>
            <a:ext cx="11430000" cy="508000"/>
          </a:xfrm>
        </p:spPr>
        <p:txBody>
          <a:bodyPr>
            <a:normAutofit fontScale="90000"/>
          </a:bodyPr>
          <a:lstStyle/>
          <a:p>
            <a:r>
              <a:rPr lang="en-US" dirty="0" err="1"/>
              <a:t>Pandas.read_CSV</a:t>
            </a:r>
            <a:endParaRPr lang="en-US" dirty="0"/>
          </a:p>
        </p:txBody>
      </p:sp>
      <p:sp>
        <p:nvSpPr>
          <p:cNvPr id="84" name="Rectangle">
            <a:extLst>
              <a:ext uri="{C183D7F6-B498-43B3-948B-1728B52AA6E4}">
                <adec:decorative xmlns:adec="http://schemas.microsoft.com/office/drawing/2017/decorative" val="1"/>
              </a:ext>
            </a:extLst>
          </p:cNvPr>
          <p:cNvSpPr/>
          <p:nvPr/>
        </p:nvSpPr>
        <p:spPr>
          <a:xfrm>
            <a:off x="7730406" y="5500326"/>
            <a:ext cx="2775466" cy="1270001"/>
          </a:xfrm>
          <a:prstGeom prst="rect">
            <a:avLst/>
          </a:prstGeom>
          <a:solidFill>
            <a:srgbClr val="FFFFFF"/>
          </a:solidFill>
          <a:ln w="12700">
            <a:miter lim="400000"/>
          </a:ln>
        </p:spPr>
        <p:txBody>
          <a:bodyPr lIns="45719" rIns="45719" anchor="ctr"/>
          <a:lstStyle/>
          <a:p>
            <a:endParaRPr/>
          </a:p>
        </p:txBody>
      </p:sp>
      <p:pic>
        <p:nvPicPr>
          <p:cNvPr id="85" name="Screen Shot 2019-05-09 at 9.13.38 AM.png" descr="The screenshot shows the documentation for the pandas.read_csv function from the Pandas library in Python. The function reads a comma-separated values (CSV) file into a Pandas DataFrame. The screenshot includes a large section of the function’s signature, displaying numerous parameters like filepath_or_buffer, sep, delimiter, header, names, index_col, and many others, with their default values. Below the function signature, a description reads: &quot;Read a comma-separated values (csv) file into DataFrame&quot; and &quot;Also supports optionally iterating or breaking the file into chunks.&quot;&#10;&#10;The details on specific parameters like filepath_or_buffer and sep are expanded in the lower portion of the screenshot. For example, the filepath_or_buffer can accept a string path, file-like object, or URL, and examples are provided. The sep parameter details explain that the default separator is a comma (,), and it discusses how the separator is used by the Python parsing engine. Other parameters, such as delimiter, header, and names, are mentioned but not expanded in this portion of the screenshot."/>
          <p:cNvPicPr>
            <a:picLocks noChangeAspect="1"/>
          </p:cNvPicPr>
          <p:nvPr/>
        </p:nvPicPr>
        <p:blipFill>
          <a:blip r:embed="rId3"/>
          <a:srcRect t="1614"/>
          <a:stretch>
            <a:fillRect/>
          </a:stretch>
        </p:blipFill>
        <p:spPr>
          <a:xfrm>
            <a:off x="2525911" y="12700"/>
            <a:ext cx="7140282" cy="6858143"/>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ading in CSV files"/>
          <p:cNvSpPr txBox="1">
            <a:spLocks noGrp="1"/>
          </p:cNvSpPr>
          <p:nvPr>
            <p:ph type="title"/>
          </p:nvPr>
        </p:nvSpPr>
        <p:spPr>
          <a:prstGeom prst="rect">
            <a:avLst/>
          </a:prstGeom>
        </p:spPr>
        <p:txBody>
          <a:bodyPr/>
          <a:lstStyle/>
          <a:p>
            <a:r>
              <a:t>Reading in CSV files</a:t>
            </a:r>
          </a:p>
        </p:txBody>
      </p:sp>
      <p:sp>
        <p:nvSpPr>
          <p:cNvPr id="88" name="Body"/>
          <p:cNvSpPr txBox="1">
            <a:spLocks noGrp="1"/>
          </p:cNvSpPr>
          <p:nvPr>
            <p:ph type="body" sz="quarter" idx="1"/>
          </p:nvPr>
        </p:nvSpPr>
        <p:spPr>
          <a:prstGeom prst="rect">
            <a:avLst/>
          </a:prstGeom>
        </p:spPr>
        <p:txBody>
          <a:bodyPr/>
          <a:lstStyle/>
          <a:p>
            <a:endParaRPr/>
          </a:p>
        </p:txBody>
      </p:sp>
      <p:sp>
        <p:nvSpPr>
          <p:cNvPr id="89"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normAutofit lnSpcReduction="10000"/>
          </a:bodyPr>
          <a:lstStyle/>
          <a:p>
            <a:pPr marL="249631" indent="-249631" defTabSz="416052">
              <a:spcBef>
                <a:spcPts val="1600"/>
              </a:spcBef>
              <a:buClrTx/>
              <a:buSzPct val="100000"/>
              <a:buFontTx/>
              <a:buChar char="▪"/>
              <a:defRPr sz="1638">
                <a:solidFill>
                  <a:srgbClr val="000000"/>
                </a:solidFill>
                <a:latin typeface="Arial"/>
                <a:ea typeface="Arial"/>
                <a:cs typeface="Arial"/>
                <a:sym typeface="Arial"/>
              </a:defRPr>
            </a:pPr>
            <a:r>
              <a:t>PANDAS.read_csv function takes a separator (sep) as an argument</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Default is sep=“,” because comma separated files are most common</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Other choices include tab (“\t”), space (“ “) and semi-colon (“;”)</a:t>
            </a:r>
            <a:br/>
            <a:endParaRPr/>
          </a:p>
          <a:p>
            <a:pPr marL="249631" indent="-249631" defTabSz="416052">
              <a:spcBef>
                <a:spcPts val="1600"/>
              </a:spcBef>
              <a:buClrTx/>
              <a:buSzPct val="100000"/>
              <a:buFontTx/>
              <a:buChar char="▪"/>
              <a:defRPr sz="1638">
                <a:solidFill>
                  <a:srgbClr val="000000"/>
                </a:solidFill>
                <a:latin typeface="Arial"/>
                <a:ea typeface="Arial"/>
                <a:cs typeface="Arial"/>
                <a:sym typeface="Arial"/>
              </a:defRPr>
            </a:pPr>
            <a:r>
              <a:t>Delimiters in text fields</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Sometimes separator characters will appear in longer text fields</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To treat those characters as part of the text value rather than a separator, the fields should be delimited with a quote character (e.g., quotechar=‘“‘)</a:t>
            </a:r>
          </a:p>
          <a:p>
            <a:pPr marL="665683" lvl="1" indent="-249631" defTabSz="416052">
              <a:spcBef>
                <a:spcPts val="1600"/>
              </a:spcBef>
              <a:buClrTx/>
              <a:buSzPct val="100000"/>
              <a:buFontTx/>
              <a:buChar char="▪"/>
              <a:defRPr sz="1638">
                <a:solidFill>
                  <a:srgbClr val="000000"/>
                </a:solidFill>
                <a:latin typeface="Arial"/>
                <a:ea typeface="Arial"/>
                <a:cs typeface="Arial"/>
                <a:sym typeface="Arial"/>
              </a:defRPr>
            </a:pPr>
            <a:r>
              <a:t>E.g.,</a:t>
            </a:r>
          </a:p>
        </p:txBody>
      </p:sp>
      <p:sp>
        <p:nvSpPr>
          <p:cNvPr id="90" name="1,1928,22,&quot;Janet Gaynor&quot;,&quot;Seventh Heaven,Street Angel and Sunrise: A Song of Two Humans&quot;"/>
          <p:cNvSpPr txBox="1"/>
          <p:nvPr/>
        </p:nvSpPr>
        <p:spPr>
          <a:xfrm>
            <a:off x="3416844" y="5359615"/>
            <a:ext cx="7992540" cy="523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sz="1500"/>
            </a:lvl1pPr>
          </a:lstStyle>
          <a:p>
            <a:r>
              <a:t>1,1928,22,"Janet Gaynor","Seventh Heaven,Street Angel and Sunrise: A Song of Two Humans"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ile locations"/>
          <p:cNvSpPr txBox="1">
            <a:spLocks noGrp="1"/>
          </p:cNvSpPr>
          <p:nvPr>
            <p:ph type="title"/>
          </p:nvPr>
        </p:nvSpPr>
        <p:spPr>
          <a:prstGeom prst="rect">
            <a:avLst/>
          </a:prstGeom>
        </p:spPr>
        <p:txBody>
          <a:bodyPr/>
          <a:lstStyle/>
          <a:p>
            <a:r>
              <a:t>File locations</a:t>
            </a:r>
          </a:p>
        </p:txBody>
      </p:sp>
      <p:sp>
        <p:nvSpPr>
          <p:cNvPr id="93" name="Body"/>
          <p:cNvSpPr txBox="1">
            <a:spLocks noGrp="1"/>
          </p:cNvSpPr>
          <p:nvPr>
            <p:ph type="body" sz="quarter" idx="1"/>
          </p:nvPr>
        </p:nvSpPr>
        <p:spPr>
          <a:prstGeom prst="rect">
            <a:avLst/>
          </a:prstGeom>
        </p:spPr>
        <p:txBody>
          <a:bodyPr/>
          <a:lstStyle/>
          <a:p>
            <a:endParaRPr/>
          </a:p>
        </p:txBody>
      </p:sp>
      <p:sp>
        <p:nvSpPr>
          <p:cNvPr id="94" name="Body Text"/>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p>
            <a:pPr marL="252374" indent="-252374" defTabSz="420623">
              <a:spcBef>
                <a:spcPts val="1600"/>
              </a:spcBef>
              <a:buClrTx/>
              <a:buSzPct val="100000"/>
              <a:buFontTx/>
              <a:buChar char="▪"/>
              <a:defRPr sz="1656">
                <a:solidFill>
                  <a:srgbClr val="000000"/>
                </a:solidFill>
                <a:latin typeface="Arial"/>
                <a:ea typeface="Arial"/>
                <a:cs typeface="Arial"/>
                <a:sym typeface="Arial"/>
              </a:defRPr>
            </a:pPr>
            <a:r>
              <a:t>Pandas.read_csv looks for the file argument that is given to the function (e.g., “oscar_age_female.csv”) in the current working directory, unless a path is explicitly specified</a:t>
            </a:r>
          </a:p>
          <a:p>
            <a:pPr marL="672998" lvl="1" indent="-252374" defTabSz="420623">
              <a:spcBef>
                <a:spcPts val="1600"/>
              </a:spcBef>
              <a:buClrTx/>
              <a:buSzPct val="100000"/>
              <a:buFontTx/>
              <a:buChar char="▪"/>
              <a:defRPr sz="1656">
                <a:solidFill>
                  <a:srgbClr val="000000"/>
                </a:solidFill>
                <a:latin typeface="Arial"/>
                <a:ea typeface="Arial"/>
                <a:cs typeface="Arial"/>
                <a:sym typeface="Arial"/>
              </a:defRPr>
            </a:pPr>
            <a:r>
              <a:t>The working directory is typically the directory that you started your Jupyter notebook from</a:t>
            </a:r>
          </a:p>
          <a:p>
            <a:pPr marL="252374" indent="-252374" defTabSz="420623">
              <a:spcBef>
                <a:spcPts val="1600"/>
              </a:spcBef>
              <a:buClrTx/>
              <a:buSzPct val="100000"/>
              <a:buFontTx/>
              <a:buChar char="▪"/>
              <a:defRPr sz="1656">
                <a:solidFill>
                  <a:srgbClr val="000000"/>
                </a:solidFill>
                <a:latin typeface="Arial"/>
                <a:ea typeface="Arial"/>
                <a:cs typeface="Arial"/>
                <a:sym typeface="Arial"/>
              </a:defRPr>
            </a:pPr>
            <a:r>
              <a:t>When specifying file names with paths, you can use either absolute or relative paths</a:t>
            </a:r>
          </a:p>
          <a:p>
            <a:pPr marL="672998" lvl="1" indent="-252374" defTabSz="420623">
              <a:spcBef>
                <a:spcPts val="1600"/>
              </a:spcBef>
              <a:buClrTx/>
              <a:buSzPct val="100000"/>
              <a:buFontTx/>
              <a:buChar char="▪"/>
              <a:defRPr sz="1656">
                <a:solidFill>
                  <a:srgbClr val="000000"/>
                </a:solidFill>
                <a:latin typeface="Arial"/>
                <a:ea typeface="Arial"/>
                <a:cs typeface="Arial"/>
                <a:sym typeface="Arial"/>
              </a:defRPr>
            </a:pPr>
            <a:r>
              <a:t>A relative path specifies the path to the file starting from your current working directory, e.g., “data/movies/oscar_age_female.csv” </a:t>
            </a:r>
          </a:p>
          <a:p>
            <a:pPr marL="672998" lvl="1" indent="-252374" defTabSz="420623">
              <a:spcBef>
                <a:spcPts val="1600"/>
              </a:spcBef>
              <a:buClrTx/>
              <a:buSzPct val="100000"/>
              <a:buFontTx/>
              <a:buChar char="▪"/>
              <a:defRPr sz="1656">
                <a:solidFill>
                  <a:srgbClr val="000000"/>
                </a:solidFill>
                <a:latin typeface="Arial"/>
                <a:ea typeface="Arial"/>
                <a:cs typeface="Arial"/>
                <a:sym typeface="Arial"/>
              </a:defRPr>
            </a:pPr>
            <a:r>
              <a:t>An absolute path specifies the complete path from the base of your file system to the file, e.g., “/Users/neville/data/movies/oscar_age_female.csv”</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ANDAS: Accessing data"/>
          <p:cNvSpPr txBox="1">
            <a:spLocks noGrp="1"/>
          </p:cNvSpPr>
          <p:nvPr>
            <p:ph type="title"/>
          </p:nvPr>
        </p:nvSpPr>
        <p:spPr>
          <a:prstGeom prst="rect">
            <a:avLst/>
          </a:prstGeom>
        </p:spPr>
        <p:txBody>
          <a:bodyPr/>
          <a:lstStyle/>
          <a:p>
            <a:r>
              <a:t>PANDAS: Accessing data</a:t>
            </a:r>
          </a:p>
        </p:txBody>
      </p:sp>
      <p:sp>
        <p:nvSpPr>
          <p:cNvPr id="97" name="# get numbers of rows…"/>
          <p:cNvSpPr txBox="1">
            <a:spLocks noGrp="1"/>
          </p:cNvSpPr>
          <p:nvPr>
            <p:ph type="body" idx="4294967295"/>
          </p:nvPr>
        </p:nvSpPr>
        <p:spPr>
          <a:xfrm>
            <a:off x="1112448" y="1930400"/>
            <a:ext cx="10409208" cy="4292600"/>
          </a:xfrm>
          <a:prstGeom prst="rect">
            <a:avLst/>
          </a:prstGeom>
        </p:spPr>
        <p:txBody>
          <a:bodyPr/>
          <a:lstStyle/>
          <a:p>
            <a:pPr marL="0" indent="0">
              <a:spcBef>
                <a:spcPts val="600"/>
              </a:spcBef>
              <a:buClrTx/>
              <a:buSzTx/>
              <a:buFontTx/>
              <a:buNone/>
              <a:defRPr sz="1600" b="1">
                <a:latin typeface="Courier New"/>
                <a:ea typeface="Courier New"/>
                <a:cs typeface="Courier New"/>
                <a:sym typeface="Courier New"/>
              </a:defRPr>
            </a:pPr>
            <a:r>
              <a:t># get numbers of rows</a:t>
            </a:r>
          </a:p>
          <a:p>
            <a:pPr marL="0" indent="0">
              <a:spcBef>
                <a:spcPts val="600"/>
              </a:spcBef>
              <a:buClrTx/>
              <a:buSzTx/>
              <a:buFontTx/>
              <a:buNone/>
              <a:defRPr sz="1600" b="1">
                <a:latin typeface="Courier New"/>
                <a:ea typeface="Courier New"/>
                <a:cs typeface="Courier New"/>
                <a:sym typeface="Courier New"/>
              </a:defRPr>
            </a:pPr>
            <a:r>
              <a:t>len(data)</a:t>
            </a:r>
          </a:p>
          <a:p>
            <a:pPr marL="0" indent="0">
              <a:spcBef>
                <a:spcPts val="600"/>
              </a:spcBef>
              <a:buClrTx/>
              <a:buSzTx/>
              <a:buFontTx/>
              <a:buNone/>
              <a:defRPr sz="1600" b="1">
                <a:solidFill>
                  <a:srgbClr val="34A5DA"/>
                </a:solidFill>
                <a:latin typeface="Courier New"/>
                <a:ea typeface="Courier New"/>
                <a:cs typeface="Courier New"/>
                <a:sym typeface="Courier New"/>
              </a:defRPr>
            </a:pPr>
            <a:r>
              <a:t>89</a:t>
            </a:r>
          </a:p>
          <a:p>
            <a:pPr marL="0" indent="0">
              <a:spcBef>
                <a:spcPts val="600"/>
              </a:spcBef>
              <a:buClrTx/>
              <a:buSzTx/>
              <a:buFontTx/>
              <a:buNone/>
              <a:defRPr sz="1600">
                <a:solidFill>
                  <a:srgbClr val="222222"/>
                </a:solidFill>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get names of columns</a:t>
            </a:r>
          </a:p>
          <a:p>
            <a:pPr marL="0" indent="0">
              <a:spcBef>
                <a:spcPts val="600"/>
              </a:spcBef>
              <a:buClrTx/>
              <a:buSzTx/>
              <a:buFontTx/>
              <a:buNone/>
              <a:defRPr sz="1600" b="1">
                <a:latin typeface="Courier New"/>
                <a:ea typeface="Courier New"/>
                <a:cs typeface="Courier New"/>
                <a:sym typeface="Courier New"/>
              </a:defRPr>
            </a:pPr>
            <a:r>
              <a:t>data.columns</a:t>
            </a:r>
          </a:p>
          <a:p>
            <a:pPr marL="0" indent="0">
              <a:spcBef>
                <a:spcPts val="600"/>
              </a:spcBef>
              <a:buClrTx/>
              <a:buSzTx/>
              <a:buFontTx/>
              <a:buNone/>
              <a:defRPr sz="1600" b="1">
                <a:solidFill>
                  <a:srgbClr val="34A5DA"/>
                </a:solidFill>
                <a:latin typeface="Courier New"/>
                <a:ea typeface="Courier New"/>
                <a:cs typeface="Courier New"/>
                <a:sym typeface="Courier New"/>
              </a:defRPr>
            </a:pPr>
            <a:r>
              <a:t>Index(['Index', 'Year', 'Age', 'Name', 'Movie'], dtype='object')</a:t>
            </a:r>
          </a:p>
          <a:p>
            <a:pPr marL="0" indent="0">
              <a:spcBef>
                <a:spcPts val="600"/>
              </a:spcBef>
              <a:buClrTx/>
              <a:buSzTx/>
              <a:buFontTx/>
              <a:buNone/>
              <a:defRPr sz="1600" b="1">
                <a:latin typeface="Courier New"/>
                <a:ea typeface="Courier New"/>
                <a:cs typeface="Courier New"/>
                <a:sym typeface="Courier New"/>
              </a:defRPr>
            </a:pPr>
            <a:endParaRPr/>
          </a:p>
          <a:p>
            <a:pPr marL="0" indent="0">
              <a:spcBef>
                <a:spcPts val="600"/>
              </a:spcBef>
              <a:buClrTx/>
              <a:buSzTx/>
              <a:buFontTx/>
              <a:buNone/>
              <a:defRPr sz="1600" b="1">
                <a:latin typeface="Courier New"/>
                <a:ea typeface="Courier New"/>
                <a:cs typeface="Courier New"/>
                <a:sym typeface="Courier New"/>
              </a:defRPr>
            </a:pPr>
            <a:r>
              <a:t># columns can be accessed by name</a:t>
            </a:r>
          </a:p>
          <a:p>
            <a:pPr marL="0" indent="0">
              <a:spcBef>
                <a:spcPts val="600"/>
              </a:spcBef>
              <a:buClrTx/>
              <a:buSzTx/>
              <a:buFontTx/>
              <a:buNone/>
              <a:defRPr sz="1600" b="1">
                <a:latin typeface="Courier New"/>
                <a:ea typeface="Courier New"/>
                <a:cs typeface="Courier New"/>
                <a:sym typeface="Courier New"/>
              </a:defRPr>
            </a:pPr>
            <a:r>
              <a:t>data[‘Age']</a:t>
            </a:r>
          </a:p>
          <a:p>
            <a:pPr marL="0" indent="0">
              <a:spcBef>
                <a:spcPts val="600"/>
              </a:spcBef>
              <a:buClrTx/>
              <a:buSzTx/>
              <a:buFontTx/>
              <a:buNone/>
              <a:defRPr sz="1600" b="1">
                <a:latin typeface="Courier New"/>
                <a:ea typeface="Courier New"/>
                <a:cs typeface="Courier New"/>
                <a:sym typeface="Courier New"/>
              </a:defRPr>
            </a:pPr>
            <a:r>
              <a:t>data.Age</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C28E0E"/>
      </a:accent1>
      <a:accent2>
        <a:srgbClr val="98700D"/>
      </a:accent2>
      <a:accent3>
        <a:srgbClr val="5B6870"/>
      </a:accent3>
      <a:accent4>
        <a:srgbClr val="849E2A"/>
      </a:accent4>
      <a:accent5>
        <a:srgbClr val="B36012"/>
      </a:accent5>
      <a:accent6>
        <a:srgbClr val="707070"/>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880</Words>
  <Application>Microsoft Macintosh PowerPoint</Application>
  <PresentationFormat>Widescreen</PresentationFormat>
  <Paragraphs>120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Avenir Next</vt:lpstr>
      <vt:lpstr>Avenir Next Medium</vt:lpstr>
      <vt:lpstr>Calibri</vt:lpstr>
      <vt:lpstr>DIN Alternate</vt:lpstr>
      <vt:lpstr>DIN Condensed</vt:lpstr>
      <vt:lpstr>Helvetica</vt:lpstr>
      <vt:lpstr>Rockwell</vt:lpstr>
      <vt:lpstr>Office Theme</vt:lpstr>
      <vt:lpstr>Reading in data</vt:lpstr>
      <vt:lpstr>Initial data tasks</vt:lpstr>
      <vt:lpstr>Introduction to PANDAS</vt:lpstr>
      <vt:lpstr>Data frames</vt:lpstr>
      <vt:lpstr>PANDAS: Read in data</vt:lpstr>
      <vt:lpstr>Pandas.read_CSV</vt:lpstr>
      <vt:lpstr>Reading in CSV files</vt:lpstr>
      <vt:lpstr>File locations</vt:lpstr>
      <vt:lpstr>PANDAS: Accessing data</vt:lpstr>
      <vt:lpstr>PANDAS: Accessing data</vt:lpstr>
      <vt:lpstr>PANDAS: Accessing data</vt:lpstr>
      <vt:lpstr>PANDAS: Accessing data</vt:lpstr>
      <vt:lpstr>PANDAS: Accessing data in a loop</vt:lpstr>
      <vt:lpstr>PANDAS: Write data out to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JD Weagley</cp:lastModifiedBy>
  <cp:revision>1</cp:revision>
  <dcterms:modified xsi:type="dcterms:W3CDTF">2024-09-09T20:36:55Z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2024-09-09T20:36:55Z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04b71531-ac2f-4acc-a56e-173a17e6f15e</vt:lpwstr>
  </property>
  <property fmtid="{D5CDD505-2E9C-101B-9397-08002B2CF9AE}" pid="8" name="MSIP_Label_4044bd30-2ed7-4c9d-9d12-46200872a97b_ContentBits">
    <vt:lpwstr>0</vt:lpwstr>
  </property>
</Properties>
</file>