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ACA"/>
          </a:solidFill>
        </a:fill>
      </a:tcStyle>
    </a:wholeTbl>
    <a:band2H>
      <a:tcTxStyle/>
      <a:tcStyle>
        <a:tcBdr/>
        <a:fill>
          <a:solidFill>
            <a:srgbClr val="F4ED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2D4"/>
          </a:solidFill>
        </a:fill>
      </a:tcStyle>
    </a:wholeTbl>
    <a:band2H>
      <a:tcTxStyle/>
      <a:tcStyle>
        <a:tcBdr/>
        <a:fill>
          <a:solidFill>
            <a:srgbClr val="E9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0"/>
    <p:restoredTop sz="94712"/>
  </p:normalViewPr>
  <p:slideViewPr>
    <p:cSldViewPr snapToGrid="0">
      <p:cViewPr varScale="1">
        <p:scale>
          <a:sx n="116" d="100"/>
          <a:sy n="116" d="100"/>
        </p:scale>
        <p:origin x="224" y="1032"/>
      </p:cViewPr>
      <p:guideLst/>
    </p:cSldViewPr>
  </p:slideViewPr>
  <p:outlineViewPr>
    <p:cViewPr>
      <p:scale>
        <a:sx n="33" d="100"/>
        <a:sy n="33" d="100"/>
      </p:scale>
      <p:origin x="0" y="-3752"/>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7" d="100"/>
          <a:sy n="127" d="100"/>
        </p:scale>
        <p:origin x="30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1143000" y="685800"/>
            <a:ext cx="4572000" cy="3429000"/>
          </a:xfrm>
          <a:prstGeom prst="rect">
            <a:avLst/>
          </a:prstGeom>
        </p:spPr>
        <p:txBody>
          <a:bodyPr/>
          <a:lstStyle/>
          <a:p>
            <a:endParaRPr/>
          </a:p>
        </p:txBody>
      </p:sp>
      <p:sp>
        <p:nvSpPr>
          <p:cNvPr id="82" name="Shape 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latinLnBrk="0"/>
            <a:endParaRPr lang="en-US"/>
          </a:p>
        </p:txBody>
      </p:sp>
    </p:spTree>
    <p:extLst>
      <p:ext uri="{BB962C8B-B14F-4D97-AF65-F5344CB8AC3E}">
        <p14:creationId xmlns:p14="http://schemas.microsoft.com/office/powerpoint/2010/main" val="3537942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940776" y="3191608"/>
            <a:ext cx="4765432" cy="1505642"/>
          </a:xfrm>
          <a:prstGeom prst="rect">
            <a:avLst/>
          </a:prstGeom>
        </p:spPr>
        <p:txBody>
          <a:bodyPr lIns="0" tIns="0" rIns="0" bIns="0" anchor="ctr"/>
          <a:lstStyle>
            <a:lvl1pPr algn="ctr" defTabSz="457200">
              <a:lnSpc>
                <a:spcPct val="100000"/>
              </a:lnSpc>
              <a:spcBef>
                <a:spcPts val="0"/>
              </a:spcBef>
              <a:defRPr sz="2400" cap="none">
                <a:solidFill>
                  <a:srgbClr val="FFFFFF"/>
                </a:solidFill>
                <a:latin typeface="Rockwell"/>
                <a:ea typeface="Rockwell"/>
                <a:cs typeface="Rockwell"/>
                <a:sym typeface="Rockwell"/>
              </a:defRPr>
            </a:lvl1pPr>
          </a:lstStyle>
          <a:p>
            <a:r>
              <a:t>Title Text</a:t>
            </a:r>
          </a:p>
        </p:txBody>
      </p:sp>
      <p:sp>
        <p:nvSpPr>
          <p:cNvPr id="13" name="Title"/>
          <p:cNvSpPr txBox="1"/>
          <p:nvPr/>
        </p:nvSpPr>
        <p:spPr>
          <a:xfrm>
            <a:off x="940777" y="2307143"/>
            <a:ext cx="4765431" cy="10108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a:defRPr sz="4000" b="1">
                <a:solidFill>
                  <a:srgbClr val="FFFFFF"/>
                </a:solidFill>
                <a:latin typeface="Rockwell"/>
                <a:ea typeface="Rockwell"/>
                <a:cs typeface="Rockwell"/>
                <a:sym typeface="Rockwell"/>
              </a:defRPr>
            </a:pPr>
            <a:r>
              <a:t>Data Science</a:t>
            </a:r>
            <a:br/>
            <a:r>
              <a:rPr sz="3200" b="0"/>
              <a:t>Data Engineering I</a:t>
            </a:r>
          </a:p>
        </p:txBody>
      </p:sp>
      <p:pic>
        <p:nvPicPr>
          <p:cNvPr id="14" name="Picture 12" descr="Picture 12"/>
          <p:cNvPicPr>
            <a:picLocks noChangeAspect="1"/>
          </p:cNvPicPr>
          <p:nvPr/>
        </p:nvPicPr>
        <p:blipFill>
          <a:blip r:embed="rId3"/>
          <a:stretch>
            <a:fillRect/>
          </a:stretch>
        </p:blipFill>
        <p:spPr>
          <a:xfrm>
            <a:off x="4895539" y="5522950"/>
            <a:ext cx="5898436" cy="1078572"/>
          </a:xfrm>
          <a:prstGeom prst="rect">
            <a:avLst/>
          </a:prstGeom>
          <a:ln w="12700">
            <a:miter lim="400000"/>
          </a:ln>
        </p:spPr>
      </p:pic>
      <p:sp>
        <p:nvSpPr>
          <p:cNvPr id="15"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One-Content Slide-1 column">
    <p:spTree>
      <p:nvGrpSpPr>
        <p:cNvPr id="1" name=""/>
        <p:cNvGrpSpPr/>
        <p:nvPr/>
      </p:nvGrpSpPr>
      <p:grpSpPr>
        <a:xfrm>
          <a:off x="0" y="0"/>
          <a:ext cx="0" cy="0"/>
          <a:chOff x="0" y="0"/>
          <a:chExt cx="0" cy="0"/>
        </a:xfrm>
      </p:grpSpPr>
      <p:pic>
        <p:nvPicPr>
          <p:cNvPr id="22"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23"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sp>
        <p:nvSpPr>
          <p:cNvPr id="24" name="Body Level One…"/>
          <p:cNvSpPr txBox="1">
            <a:spLocks noGrp="1"/>
          </p:cNvSpPr>
          <p:nvPr>
            <p:ph type="body" sz="quarter" idx="1"/>
          </p:nvPr>
        </p:nvSpPr>
        <p:spPr>
          <a:xfrm>
            <a:off x="2245404" y="1632494"/>
            <a:ext cx="8138119" cy="421894"/>
          </a:xfrm>
          <a:prstGeom prst="rect">
            <a:avLst/>
          </a:prstGeom>
        </p:spPr>
        <p:txBody>
          <a:bodyPr lIns="0" tIns="0" rIns="0" bIns="0"/>
          <a:lstStyle>
            <a:lvl1pPr marL="0" indent="0" defTabSz="457200">
              <a:spcBef>
                <a:spcPts val="500"/>
              </a:spcBef>
              <a:buClrTx/>
              <a:buSzTx/>
              <a:buFontTx/>
              <a:buNone/>
              <a:defRPr>
                <a:solidFill>
                  <a:srgbClr val="3E4358"/>
                </a:solidFill>
                <a:latin typeface="Rockwell"/>
                <a:ea typeface="Rockwell"/>
                <a:cs typeface="Rockwell"/>
                <a:sym typeface="Rockwell"/>
              </a:defRPr>
            </a:lvl1pPr>
            <a:lvl2pPr marL="0" indent="457200" defTabSz="457200">
              <a:spcBef>
                <a:spcPts val="500"/>
              </a:spcBef>
              <a:buClrTx/>
              <a:buSzTx/>
              <a:buFontTx/>
              <a:buNone/>
              <a:defRPr>
                <a:solidFill>
                  <a:srgbClr val="3E4358"/>
                </a:solidFill>
                <a:latin typeface="Rockwell"/>
                <a:ea typeface="Rockwell"/>
                <a:cs typeface="Rockwell"/>
                <a:sym typeface="Rockwell"/>
              </a:defRPr>
            </a:lvl2pPr>
            <a:lvl3pPr marL="0" indent="914400" defTabSz="457200">
              <a:spcBef>
                <a:spcPts val="500"/>
              </a:spcBef>
              <a:buClrTx/>
              <a:buSzTx/>
              <a:buFontTx/>
              <a:buNone/>
              <a:defRPr>
                <a:solidFill>
                  <a:srgbClr val="3E4358"/>
                </a:solidFill>
                <a:latin typeface="Rockwell"/>
                <a:ea typeface="Rockwell"/>
                <a:cs typeface="Rockwell"/>
                <a:sym typeface="Rockwell"/>
              </a:defRPr>
            </a:lvl3pPr>
            <a:lvl4pPr marL="0" indent="1371600" defTabSz="457200">
              <a:spcBef>
                <a:spcPts val="500"/>
              </a:spcBef>
              <a:buClrTx/>
              <a:buSzTx/>
              <a:buFontTx/>
              <a:buNone/>
              <a:defRPr>
                <a:solidFill>
                  <a:srgbClr val="3E4358"/>
                </a:solidFill>
                <a:latin typeface="Rockwell"/>
                <a:ea typeface="Rockwell"/>
                <a:cs typeface="Rockwell"/>
                <a:sym typeface="Rockwell"/>
              </a:defRPr>
            </a:lvl4pPr>
            <a:lvl5pPr marL="0" indent="1828800" defTabSz="457200">
              <a:spcBef>
                <a:spcPts val="500"/>
              </a:spcBef>
              <a:buClrTx/>
              <a:buSzTx/>
              <a:buFontTx/>
              <a:buNone/>
              <a:defRPr>
                <a:solidFill>
                  <a:srgbClr val="3E4358"/>
                </a:solidFill>
                <a:latin typeface="Rockwell"/>
                <a:ea typeface="Rockwell"/>
                <a:cs typeface="Rockwell"/>
                <a:sym typeface="Rockwell"/>
              </a:defRPr>
            </a:lvl5pPr>
          </a:lstStyle>
          <a:p>
            <a:r>
              <a:t>Body Level One</a:t>
            </a:r>
          </a:p>
          <a:p>
            <a:pPr lvl="1"/>
            <a:r>
              <a:t>Body Level Two</a:t>
            </a:r>
          </a:p>
          <a:p>
            <a:pPr lvl="2"/>
            <a:r>
              <a:t>Body Level Three</a:t>
            </a:r>
          </a:p>
          <a:p>
            <a:pPr lvl="3"/>
            <a:r>
              <a:t>Body Level Four</a:t>
            </a:r>
          </a:p>
          <a:p>
            <a:pPr lvl="4"/>
            <a:r>
              <a:t>Body Level Five</a:t>
            </a:r>
          </a:p>
        </p:txBody>
      </p:sp>
      <p:sp>
        <p:nvSpPr>
          <p:cNvPr id="25" name="Body Text"/>
          <p:cNvSpPr>
            <a:spLocks noGrp="1"/>
          </p:cNvSpPr>
          <p:nvPr>
            <p:ph type="body" sz="half" idx="13"/>
          </p:nvPr>
        </p:nvSpPr>
        <p:spPr>
          <a:xfrm>
            <a:off x="2251287" y="2217739"/>
            <a:ext cx="8132234" cy="3411538"/>
          </a:xfrm>
          <a:prstGeom prst="rect">
            <a:avLst/>
          </a:prstGeom>
        </p:spPr>
        <p:txBody>
          <a:bodyPr lIns="0" tIns="0" rIns="0" bIns="0"/>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endParaRPr/>
          </a:p>
        </p:txBody>
      </p:sp>
      <p:pic>
        <p:nvPicPr>
          <p:cNvPr id="2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2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One-Title Only">
    <p:spTree>
      <p:nvGrpSpPr>
        <p:cNvPr id="1" name=""/>
        <p:cNvGrpSpPr/>
        <p:nvPr/>
      </p:nvGrpSpPr>
      <p:grpSpPr>
        <a:xfrm>
          <a:off x="0" y="0"/>
          <a:ext cx="0" cy="0"/>
          <a:chOff x="0" y="0"/>
          <a:chExt cx="0" cy="0"/>
        </a:xfrm>
      </p:grpSpPr>
      <p:pic>
        <p:nvPicPr>
          <p:cNvPr id="3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35"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pic>
        <p:nvPicPr>
          <p:cNvPr id="3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3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One-Empty">
    <p:spTree>
      <p:nvGrpSpPr>
        <p:cNvPr id="1" name=""/>
        <p:cNvGrpSpPr/>
        <p:nvPr/>
      </p:nvGrpSpPr>
      <p:grpSpPr>
        <a:xfrm>
          <a:off x="0" y="0"/>
          <a:ext cx="0" cy="0"/>
          <a:chOff x="0" y="0"/>
          <a:chExt cx="0" cy="0"/>
        </a:xfrm>
      </p:grpSpPr>
      <p:pic>
        <p:nvPicPr>
          <p:cNvPr id="4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pic>
        <p:nvPicPr>
          <p:cNvPr id="45"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46"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53" name="DAta I/O and Pars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I/O and Parsing</a:t>
            </a: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63" name="data wrangl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wrangling</a:t>
            </a:r>
          </a:p>
        </p:txBody>
      </p:sp>
      <p:sp>
        <p:nvSpPr>
          <p:cNvPr id="64" name="Title Text"/>
          <p:cNvSpPr txBox="1">
            <a:spLocks noGrp="1"/>
          </p:cNvSpPr>
          <p:nvPr>
            <p:ph type="title"/>
          </p:nvPr>
        </p:nvSpPr>
        <p:spPr>
          <a:prstGeom prst="rect">
            <a:avLst/>
          </a:prstGeom>
        </p:spPr>
        <p:txBody>
          <a:bodyPr/>
          <a:lstStyle/>
          <a:p>
            <a:r>
              <a:t>Title Text</a:t>
            </a:r>
          </a:p>
        </p:txBody>
      </p:sp>
      <p:sp>
        <p:nvSpPr>
          <p:cNvPr id="6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73" name="data wrangl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wrangling</a:t>
            </a:r>
          </a:p>
        </p:txBody>
      </p:sp>
      <p:sp>
        <p:nvSpPr>
          <p:cNvPr id="74" name="Title Text"/>
          <p:cNvSpPr txBox="1">
            <a:spLocks noGrp="1"/>
          </p:cNvSpPr>
          <p:nvPr>
            <p:ph type="title"/>
          </p:nvPr>
        </p:nvSpPr>
        <p:spPr>
          <a:prstGeom prst="rect">
            <a:avLst/>
          </a:prstGeom>
        </p:spPr>
        <p:txBody>
          <a:bodyPr/>
          <a:lstStyle/>
          <a:p>
            <a:r>
              <a:t>Title Text</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381000" y="698316"/>
            <a:ext cx="11430000" cy="185"/>
          </a:xfrm>
          <a:prstGeom prst="line">
            <a:avLst/>
          </a:prstGeom>
          <a:ln w="12700">
            <a:solidFill>
              <a:srgbClr val="A6AAA9"/>
            </a:solidFill>
            <a:miter lim="400000"/>
          </a:ln>
        </p:spPr>
        <p:txBody>
          <a:bodyPr lIns="25400" tIns="25400" rIns="25400" bIns="25400" anchor="ctr"/>
          <a:lstStyle/>
          <a:p>
            <a:pPr defTabSz="228600">
              <a:defRPr sz="600">
                <a:latin typeface="+mn-lt"/>
                <a:ea typeface="+mn-ea"/>
                <a:cs typeface="+mn-cs"/>
                <a:sym typeface="Helvetica"/>
              </a:defRPr>
            </a:pPr>
            <a:endParaRPr/>
          </a:p>
        </p:txBody>
      </p:sp>
      <p:sp>
        <p:nvSpPr>
          <p:cNvPr id="3" name="Title Text"/>
          <p:cNvSpPr txBox="1">
            <a:spLocks noGrp="1"/>
          </p:cNvSpPr>
          <p:nvPr>
            <p:ph type="title"/>
          </p:nvPr>
        </p:nvSpPr>
        <p:spPr>
          <a:xfrm>
            <a:off x="381000" y="1079500"/>
            <a:ext cx="11430000" cy="5080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Title Text</a:t>
            </a:r>
          </a:p>
        </p:txBody>
      </p:sp>
      <p:sp>
        <p:nvSpPr>
          <p:cNvPr id="4" name="Body Level One…"/>
          <p:cNvSpPr txBox="1">
            <a:spLocks noGrp="1"/>
          </p:cNvSpPr>
          <p:nvPr>
            <p:ph type="body" idx="1"/>
          </p:nvPr>
        </p:nvSpPr>
        <p:spPr>
          <a:xfrm>
            <a:off x="381000" y="1930400"/>
            <a:ext cx="11430000" cy="42926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23476" y="304800"/>
            <a:ext cx="282948" cy="317500"/>
          </a:xfrm>
          <a:prstGeom prst="rect">
            <a:avLst/>
          </a:prstGeom>
          <a:ln w="12700">
            <a:miter lim="400000"/>
          </a:ln>
        </p:spPr>
        <p:txBody>
          <a:bodyPr wrap="none" lIns="25400" tIns="25400" rIns="25400" bIns="25400">
            <a:spAutoFit/>
          </a:bodyPr>
          <a:lstStyle>
            <a:lvl1pPr algn="r" defTabSz="412750">
              <a:lnSpc>
                <a:spcPct val="80000"/>
              </a:lnSpc>
              <a:defRPr>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1pPr>
      <a:lvl2pPr marL="0" marR="0" indent="228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2pPr>
      <a:lvl3pPr marL="0" marR="0" indent="457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3pPr>
      <a:lvl4pPr marL="0" marR="0" indent="685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4pPr>
      <a:lvl5pPr marL="0" marR="0" indent="9144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5pPr>
      <a:lvl6pPr marL="0" marR="0" indent="11430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6pPr>
      <a:lvl7pPr marL="0" marR="0" indent="1371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7pPr>
      <a:lvl8pPr marL="0" marR="0" indent="1600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8pPr>
      <a:lvl9pPr marL="0" marR="0" indent="1828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9pPr>
    </p:titleStyle>
    <p:bodyStyle>
      <a:lvl1pPr marL="31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1pPr>
      <a:lvl2pPr marL="95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2pPr>
      <a:lvl3pPr marL="158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3pPr>
      <a:lvl4pPr marL="222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4pPr>
      <a:lvl5pPr marL="285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5pPr>
      <a:lvl6pPr marL="349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6pPr>
      <a:lvl7pPr marL="412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7pPr>
      <a:lvl8pPr marL="476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8pPr>
      <a:lvl9pPr marL="539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1pPr>
      <a:lvl2pPr marL="0" marR="0" indent="228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2pPr>
      <a:lvl3pPr marL="0" marR="0" indent="457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3pPr>
      <a:lvl4pPr marL="0" marR="0" indent="685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4pPr>
      <a:lvl5pPr marL="0" marR="0" indent="9144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5pPr>
      <a:lvl6pPr marL="0" marR="0" indent="11430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6pPr>
      <a:lvl7pPr marL="0" marR="0" indent="1371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7pPr>
      <a:lvl8pPr marL="0" marR="0" indent="1600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8pPr>
      <a:lvl9pPr marL="0" marR="0" indent="1828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p:cNvSpPr txBox="1">
            <a:spLocks noGrp="1"/>
          </p:cNvSpPr>
          <p:nvPr>
            <p:ph type="title"/>
          </p:nvPr>
        </p:nvSpPr>
        <p:spPr>
          <a:xfrm>
            <a:off x="942975" y="3076575"/>
            <a:ext cx="4752975" cy="1623445"/>
          </a:xfrm>
          <a:prstGeom prst="rect">
            <a:avLst/>
          </a:prstGeom>
        </p:spPr>
        <p:txBody>
          <a:bodyPr/>
          <a:lstStyle/>
          <a:p>
            <a:r>
              <a:t>Working with data</a:t>
            </a:r>
          </a:p>
        </p:txBody>
      </p:sp>
      <p:sp>
        <p:nvSpPr>
          <p:cNvPr id="85" name="Footer"/>
          <p:cNvSpPr txBox="1">
            <a:spLocks noGrp="1"/>
          </p:cNvSpPr>
          <p:nvPr>
            <p:ph type="body" sz="quarter" idx="4294967295"/>
          </p:nvPr>
        </p:nvSpPr>
        <p:spPr>
          <a:xfrm>
            <a:off x="-1" y="6371914"/>
            <a:ext cx="3521959" cy="486086"/>
          </a:xfrm>
          <a:prstGeom prst="rect">
            <a:avLst/>
          </a:prstGeom>
        </p:spPr>
        <p:txBody>
          <a:bodyPr lIns="45719" tIns="45719" rIns="45719" bIns="45719"/>
          <a:lstStyle>
            <a:lvl1pPr marL="0" indent="0" defTabSz="457200">
              <a:lnSpc>
                <a:spcPct val="80000"/>
              </a:lnSpc>
              <a:spcBef>
                <a:spcPts val="300"/>
              </a:spcBef>
              <a:buClrTx/>
              <a:buSzTx/>
              <a:buFont typeface="Arial"/>
              <a:buNone/>
              <a:defRPr sz="1500">
                <a:solidFill>
                  <a:srgbClr val="FFFFFF"/>
                </a:solidFill>
                <a:latin typeface="+mj-lt"/>
                <a:ea typeface="+mj-ea"/>
                <a:cs typeface="+mj-cs"/>
                <a:sym typeface="Calibri"/>
              </a:defRPr>
            </a:lvl1pPr>
          </a:lstStyle>
          <a:p>
            <a:r>
              <a:t>Copyright McGraw Hill, Rosen, Discrete Mathematics and its Applications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leaning: Find missing values"/>
          <p:cNvSpPr txBox="1">
            <a:spLocks noGrp="1"/>
          </p:cNvSpPr>
          <p:nvPr>
            <p:ph type="title"/>
          </p:nvPr>
        </p:nvSpPr>
        <p:spPr>
          <a:prstGeom prst="rect">
            <a:avLst/>
          </a:prstGeom>
        </p:spPr>
        <p:txBody>
          <a:bodyPr/>
          <a:lstStyle/>
          <a:p>
            <a:r>
              <a:t>Cleaning: Find missing values</a:t>
            </a:r>
          </a:p>
        </p:txBody>
      </p:sp>
      <p:sp>
        <p:nvSpPr>
          <p:cNvPr id="126" name="# read in grades data file…"/>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rPr dirty="0"/>
              <a:t># read in grades data file</a:t>
            </a:r>
          </a:p>
          <a:p>
            <a:pPr marL="0" indent="0">
              <a:spcBef>
                <a:spcPts val="600"/>
              </a:spcBef>
              <a:buClrTx/>
              <a:buSzTx/>
              <a:buFontTx/>
              <a:buNone/>
              <a:defRPr sz="1600" b="1">
                <a:latin typeface="Courier New"/>
                <a:ea typeface="Courier New"/>
                <a:cs typeface="Courier New"/>
                <a:sym typeface="Courier New"/>
              </a:defRPr>
            </a:pPr>
            <a:r>
              <a:rPr dirty="0"/>
              <a:t>data2 = </a:t>
            </a:r>
            <a:r>
              <a:rPr dirty="0" err="1"/>
              <a:t>pd.read_csv</a:t>
            </a:r>
            <a:r>
              <a:rPr dirty="0"/>
              <a:t>("</a:t>
            </a:r>
            <a:r>
              <a:rPr dirty="0" err="1"/>
              <a:t>grades.csv</a:t>
            </a:r>
            <a:r>
              <a:rPr dirty="0"/>
              <a:t>")</a:t>
            </a:r>
          </a:p>
          <a:p>
            <a:pPr marL="0" indent="0">
              <a:spcBef>
                <a:spcPts val="600"/>
              </a:spcBef>
              <a:buClrTx/>
              <a:buSzTx/>
              <a:buFontTx/>
              <a:buNone/>
              <a:defRPr sz="1600" b="1">
                <a:latin typeface="Courier New"/>
                <a:ea typeface="Courier New"/>
                <a:cs typeface="Courier New"/>
                <a:sym typeface="Courier New"/>
              </a:defRPr>
            </a:pPr>
            <a:endParaRPr dirty="0"/>
          </a:p>
          <a:p>
            <a:pPr marL="0" indent="0">
              <a:spcBef>
                <a:spcPts val="600"/>
              </a:spcBef>
              <a:buClrTx/>
              <a:buSzTx/>
              <a:buFontTx/>
              <a:buNone/>
              <a:defRPr sz="1600" b="1">
                <a:latin typeface="Courier New"/>
                <a:ea typeface="Courier New"/>
                <a:cs typeface="Courier New"/>
                <a:sym typeface="Courier New"/>
              </a:defRPr>
            </a:pPr>
            <a:endParaRPr dirty="0"/>
          </a:p>
          <a:p>
            <a:pPr marL="0" indent="0">
              <a:spcBef>
                <a:spcPts val="600"/>
              </a:spcBef>
              <a:buClrTx/>
              <a:buSzTx/>
              <a:buFontTx/>
              <a:buNone/>
              <a:defRPr sz="1600" b="1">
                <a:latin typeface="Courier New"/>
                <a:ea typeface="Courier New"/>
                <a:cs typeface="Courier New"/>
                <a:sym typeface="Courier New"/>
              </a:defRPr>
            </a:pPr>
            <a:endParaRPr dirty="0"/>
          </a:p>
          <a:p>
            <a:pPr marL="0" indent="0">
              <a:spcBef>
                <a:spcPts val="600"/>
              </a:spcBef>
              <a:buClrTx/>
              <a:buSzTx/>
              <a:buFontTx/>
              <a:buNone/>
              <a:defRPr sz="1600" b="1">
                <a:latin typeface="Courier New"/>
                <a:ea typeface="Courier New"/>
                <a:cs typeface="Courier New"/>
                <a:sym typeface="Courier New"/>
              </a:defRPr>
            </a:pPr>
            <a:endParaRPr dirty="0"/>
          </a:p>
          <a:p>
            <a:pPr marL="0" indent="0">
              <a:spcBef>
                <a:spcPts val="600"/>
              </a:spcBef>
              <a:buClrTx/>
              <a:buSzTx/>
              <a:buFontTx/>
              <a:buNone/>
              <a:defRPr sz="1600" b="1">
                <a:latin typeface="Courier New"/>
                <a:ea typeface="Courier New"/>
                <a:cs typeface="Courier New"/>
                <a:sym typeface="Courier New"/>
              </a:defRPr>
            </a:pPr>
            <a:r>
              <a:rPr dirty="0"/>
              <a:t># find missing values via non-null counts</a:t>
            </a:r>
          </a:p>
          <a:p>
            <a:pPr marL="0" indent="0">
              <a:spcBef>
                <a:spcPts val="600"/>
              </a:spcBef>
              <a:buClrTx/>
              <a:buSzTx/>
              <a:buFontTx/>
              <a:buNone/>
              <a:defRPr sz="1600" b="1">
                <a:latin typeface="Courier New"/>
                <a:ea typeface="Courier New"/>
                <a:cs typeface="Courier New"/>
                <a:sym typeface="Courier New"/>
              </a:defRPr>
            </a:pPr>
            <a:r>
              <a:rPr dirty="0"/>
              <a:t>data2.info()</a:t>
            </a:r>
          </a:p>
        </p:txBody>
      </p:sp>
      <p:pic>
        <p:nvPicPr>
          <p:cNvPr id="127" name="Screen Shot 2019-05-09 at 4.19.37 PM.png" descr="A table listing ten students with their last names, first names, social security numbers (SSN), test scores (Test1-Test4), final scores, and grades. The table includes a variety of grades ranging from D- to A+, and some missing values (NaN) in the test scores. Students include names like Aloysius Alfalfa, University Alfred, and Andrew Airpump."/>
          <p:cNvPicPr>
            <a:picLocks noChangeAspect="1"/>
          </p:cNvPicPr>
          <p:nvPr/>
        </p:nvPicPr>
        <p:blipFill>
          <a:blip r:embed="rId2"/>
          <a:srcRect/>
          <a:stretch>
            <a:fillRect/>
          </a:stretch>
        </p:blipFill>
        <p:spPr>
          <a:xfrm>
            <a:off x="6267095" y="1767284"/>
            <a:ext cx="5546577" cy="3323630"/>
          </a:xfrm>
          <a:prstGeom prst="rect">
            <a:avLst/>
          </a:prstGeom>
          <a:ln w="12700">
            <a:miter lim="400000"/>
          </a:ln>
        </p:spPr>
      </p:pic>
      <p:pic>
        <p:nvPicPr>
          <p:cNvPr id="128" name="Screen Shot 2018-01-24 at 7.32.39 PM.png" descr="&#10;An image displaying the summary of a pandas DataFrame, which contains 16 entries (rows) and 9 columns. The columns include &quot;Lastname,&quot; &quot;Firstname,&quot; &quot;SSN,&quot; &quot;Test1,&quot; &quot;Test2,&quot; &quot;Test3,&quot; &quot;Test4,&quot; &quot;Final,&quot; and &quot;Grade.&quot; The non-null count and data types for each column are shown, with five columns having float64 data types and four having object data types. Memory usage is approximately 1.2 KB."/>
          <p:cNvPicPr>
            <a:picLocks noChangeAspect="1"/>
          </p:cNvPicPr>
          <p:nvPr/>
        </p:nvPicPr>
        <p:blipFill>
          <a:blip r:embed="rId3"/>
          <a:srcRect b="2494"/>
          <a:stretch>
            <a:fillRect/>
          </a:stretch>
        </p:blipFill>
        <p:spPr>
          <a:xfrm>
            <a:off x="3108983" y="4284464"/>
            <a:ext cx="3028951" cy="222277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leaning: Drop missing values"/>
          <p:cNvSpPr txBox="1">
            <a:spLocks noGrp="1"/>
          </p:cNvSpPr>
          <p:nvPr>
            <p:ph type="title"/>
          </p:nvPr>
        </p:nvSpPr>
        <p:spPr>
          <a:prstGeom prst="rect">
            <a:avLst/>
          </a:prstGeom>
        </p:spPr>
        <p:txBody>
          <a:bodyPr/>
          <a:lstStyle/>
          <a:p>
            <a:r>
              <a:t>Cleaning: Drop missing values</a:t>
            </a:r>
          </a:p>
        </p:txBody>
      </p:sp>
      <p:sp>
        <p:nvSpPr>
          <p:cNvPr id="131" name="# drop all rows with missing values…"/>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drop all rows with missing values</a:t>
            </a:r>
          </a:p>
          <a:p>
            <a:pPr marL="0" indent="0">
              <a:spcBef>
                <a:spcPts val="600"/>
              </a:spcBef>
              <a:buClrTx/>
              <a:buSzTx/>
              <a:buFontTx/>
              <a:buNone/>
              <a:defRPr sz="1600" b="1">
                <a:latin typeface="Courier New"/>
                <a:ea typeface="Courier New"/>
                <a:cs typeface="Courier New"/>
                <a:sym typeface="Courier New"/>
              </a:defRPr>
            </a:pPr>
            <a:r>
              <a:t>data2.dropna()</a:t>
            </a:r>
          </a:p>
        </p:txBody>
      </p:sp>
      <p:pic>
        <p:nvPicPr>
          <p:cNvPr id="132" name="Screen Shot 2019-05-09 at 4.26.54 PM.png" descr="A table listing twelve students with their last names, first names, social security numbers (SSN), test scores (Test1-Test4), final scores, and grades. The grades range from D- to B+, and students include names like Aloysius Alfalfa, Ima Elephant, and Harvey Heffalump. Some missing rows are visible between entries, such as the absence of rows 6, 8-10, and 14."/>
          <p:cNvPicPr>
            <a:picLocks noChangeAspect="1"/>
          </p:cNvPicPr>
          <p:nvPr/>
        </p:nvPicPr>
        <p:blipFill>
          <a:blip r:embed="rId2"/>
          <a:stretch>
            <a:fillRect/>
          </a:stretch>
        </p:blipFill>
        <p:spPr>
          <a:xfrm>
            <a:off x="3105944" y="2412903"/>
            <a:ext cx="5391887" cy="350577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leaning: Fill in missing values"/>
          <p:cNvSpPr txBox="1">
            <a:spLocks noGrp="1"/>
          </p:cNvSpPr>
          <p:nvPr>
            <p:ph type="title"/>
          </p:nvPr>
        </p:nvSpPr>
        <p:spPr>
          <a:prstGeom prst="rect">
            <a:avLst/>
          </a:prstGeom>
        </p:spPr>
        <p:txBody>
          <a:bodyPr/>
          <a:lstStyle/>
          <a:p>
            <a:r>
              <a:t>Cleaning: Fill in missing values</a:t>
            </a:r>
          </a:p>
        </p:txBody>
      </p:sp>
      <p:sp>
        <p:nvSpPr>
          <p:cNvPr id="135" name="# fill missing values in with a particular value…"/>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fill missing values in with a particular value</a:t>
            </a:r>
          </a:p>
          <a:p>
            <a:pPr marL="0" indent="0">
              <a:spcBef>
                <a:spcPts val="600"/>
              </a:spcBef>
              <a:buClrTx/>
              <a:buSzTx/>
              <a:buFontTx/>
              <a:buNone/>
              <a:defRPr sz="1600" b="1">
                <a:latin typeface="Courier New"/>
                <a:ea typeface="Courier New"/>
                <a:cs typeface="Courier New"/>
                <a:sym typeface="Courier New"/>
              </a:defRPr>
            </a:pPr>
            <a:r>
              <a:t>data2.fillna(0)</a:t>
            </a:r>
          </a:p>
        </p:txBody>
      </p:sp>
      <p:pic>
        <p:nvPicPr>
          <p:cNvPr id="136" name="Screen Shot 2019-05-09 at 4.28.13 PM.png" descr="A table listing twelve students with their last names, first names, social security numbers (SSN), test scores (Test1-Test4), final scores, and grades. Grades range from F to A+, and students include names like Aloysius Alfalfa, Cecil Noshow, and Art Carnivore. Some students have missing or very low test scores in certain columns.&#10;"/>
          <p:cNvPicPr>
            <a:picLocks noChangeAspect="1"/>
          </p:cNvPicPr>
          <p:nvPr/>
        </p:nvPicPr>
        <p:blipFill>
          <a:blip r:embed="rId2"/>
          <a:stretch>
            <a:fillRect/>
          </a:stretch>
        </p:blipFill>
        <p:spPr>
          <a:xfrm>
            <a:off x="3596510" y="2412903"/>
            <a:ext cx="4998980" cy="350577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leaning: Fill in missing values"/>
          <p:cNvSpPr txBox="1">
            <a:spLocks noGrp="1"/>
          </p:cNvSpPr>
          <p:nvPr>
            <p:ph type="title"/>
          </p:nvPr>
        </p:nvSpPr>
        <p:spPr>
          <a:prstGeom prst="rect">
            <a:avLst/>
          </a:prstGeom>
        </p:spPr>
        <p:txBody>
          <a:bodyPr/>
          <a:lstStyle/>
          <a:p>
            <a:r>
              <a:t>Cleaning: Fill in missing values</a:t>
            </a:r>
          </a:p>
        </p:txBody>
      </p:sp>
      <p:sp>
        <p:nvSpPr>
          <p:cNvPr id="139" name="# fill in missing values with average score…"/>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fill in missing values with average score</a:t>
            </a:r>
          </a:p>
          <a:p>
            <a:pPr marL="0" indent="0">
              <a:spcBef>
                <a:spcPts val="600"/>
              </a:spcBef>
              <a:buClrTx/>
              <a:buSzTx/>
              <a:buFontTx/>
              <a:buNone/>
              <a:defRPr sz="1600" b="1">
                <a:latin typeface="Courier New"/>
                <a:ea typeface="Courier New"/>
                <a:cs typeface="Courier New"/>
                <a:sym typeface="Courier New"/>
              </a:defRPr>
            </a:pPr>
            <a:r>
              <a:t>test2avg = data2.Test2.mean()</a:t>
            </a:r>
          </a:p>
          <a:p>
            <a:pPr marL="0" indent="0">
              <a:spcBef>
                <a:spcPts val="600"/>
              </a:spcBef>
              <a:buClrTx/>
              <a:buSzTx/>
              <a:buFontTx/>
              <a:buNone/>
              <a:defRPr sz="1600" b="1">
                <a:latin typeface="Courier New"/>
                <a:ea typeface="Courier New"/>
                <a:cs typeface="Courier New"/>
                <a:sym typeface="Courier New"/>
              </a:defRPr>
            </a:pPr>
            <a:r>
              <a:t>data2.Test2 = data2.Test2.fillna(test2avg)</a:t>
            </a:r>
          </a:p>
        </p:txBody>
      </p:sp>
      <p:pic>
        <p:nvPicPr>
          <p:cNvPr id="140" name="Screen Shot 2019-05-09 at 4.30.45 PM.png" descr="A table listing twelve students with their last names, first names, social security numbers (SSN), test scores (Test1-Test4), final scores, and grades. Grades range from F to A+, and students include names like Aloysius Alfalfa, University Alfred, and Art Carnivore. Some students have detailed floating-point values in their test scores, especially in Test2, while others have missing values (NaN)."/>
          <p:cNvPicPr>
            <a:picLocks noChangeAspect="1"/>
          </p:cNvPicPr>
          <p:nvPr/>
        </p:nvPicPr>
        <p:blipFill>
          <a:blip r:embed="rId2"/>
          <a:stretch>
            <a:fillRect/>
          </a:stretch>
        </p:blipFill>
        <p:spPr>
          <a:xfrm>
            <a:off x="3453634" y="2886325"/>
            <a:ext cx="5284732" cy="350577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Aggregating: Group by"/>
          <p:cNvSpPr txBox="1">
            <a:spLocks noGrp="1"/>
          </p:cNvSpPr>
          <p:nvPr>
            <p:ph type="title"/>
          </p:nvPr>
        </p:nvSpPr>
        <p:spPr>
          <a:prstGeom prst="rect">
            <a:avLst/>
          </a:prstGeom>
        </p:spPr>
        <p:txBody>
          <a:bodyPr/>
          <a:lstStyle/>
          <a:p>
            <a:r>
              <a:t>Aggregating: Group by</a:t>
            </a:r>
          </a:p>
        </p:txBody>
      </p:sp>
      <p:sp>
        <p:nvSpPr>
          <p:cNvPr id="143" name="# drop +/- from grades…"/>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drop +/- from grades</a:t>
            </a:r>
          </a:p>
          <a:p>
            <a:pPr marL="0" indent="0">
              <a:spcBef>
                <a:spcPts val="600"/>
              </a:spcBef>
              <a:buClrTx/>
              <a:buSzTx/>
              <a:buFontTx/>
              <a:buNone/>
              <a:defRPr sz="1600" b="1">
                <a:latin typeface="Courier New"/>
                <a:ea typeface="Courier New"/>
                <a:cs typeface="Courier New"/>
                <a:sym typeface="Courier New"/>
              </a:defRPr>
            </a:pPr>
            <a:r>
              <a:t>tmp = data2.Grade</a:t>
            </a:r>
          </a:p>
          <a:p>
            <a:pPr marL="0" indent="0">
              <a:spcBef>
                <a:spcPts val="600"/>
              </a:spcBef>
              <a:buClrTx/>
              <a:buSzTx/>
              <a:buFontTx/>
              <a:buNone/>
              <a:defRPr sz="1600" b="1">
                <a:latin typeface="Courier New"/>
                <a:ea typeface="Courier New"/>
                <a:cs typeface="Courier New"/>
                <a:sym typeface="Courier New"/>
              </a:defRPr>
            </a:pPr>
            <a:r>
              <a:t>tmp2 = tmp.str.replace('-','')</a:t>
            </a:r>
          </a:p>
          <a:p>
            <a:pPr marL="0" indent="0">
              <a:spcBef>
                <a:spcPts val="600"/>
              </a:spcBef>
              <a:buClrTx/>
              <a:buSzTx/>
              <a:buFontTx/>
              <a:buNone/>
              <a:defRPr sz="1600" b="1">
                <a:latin typeface="Courier New"/>
                <a:ea typeface="Courier New"/>
                <a:cs typeface="Courier New"/>
                <a:sym typeface="Courier New"/>
              </a:defRPr>
            </a:pPr>
            <a:r>
              <a:t>tmp3 = tmp2.str.replace('+','')</a:t>
            </a:r>
          </a:p>
          <a:p>
            <a:pPr marL="0" indent="0">
              <a:spcBef>
                <a:spcPts val="600"/>
              </a:spcBef>
              <a:buClrTx/>
              <a:buSzTx/>
              <a:buFontTx/>
              <a:buNone/>
              <a:defRPr sz="1600" b="1">
                <a:latin typeface="Courier New"/>
                <a:ea typeface="Courier New"/>
                <a:cs typeface="Courier New"/>
                <a:sym typeface="Courier New"/>
              </a:defRPr>
            </a:pPr>
            <a:r>
              <a:t>data2.Grade = tmp3</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find unique values</a:t>
            </a:r>
          </a:p>
          <a:p>
            <a:pPr marL="0" indent="0">
              <a:spcBef>
                <a:spcPts val="600"/>
              </a:spcBef>
              <a:buClrTx/>
              <a:buSzTx/>
              <a:buFontTx/>
              <a:buNone/>
              <a:defRPr sz="1600" b="1">
                <a:latin typeface="Courier New"/>
                <a:ea typeface="Courier New"/>
                <a:cs typeface="Courier New"/>
                <a:sym typeface="Courier New"/>
              </a:defRPr>
            </a:pPr>
            <a:r>
              <a:t>data2.Grade.unique()</a:t>
            </a:r>
          </a:p>
          <a:p>
            <a:pPr marL="0" indent="0">
              <a:spcBef>
                <a:spcPts val="600"/>
              </a:spcBef>
              <a:buClrTx/>
              <a:buSzTx/>
              <a:buFontTx/>
              <a:buNone/>
              <a:defRPr sz="1600" b="1">
                <a:solidFill>
                  <a:srgbClr val="34A5DA"/>
                </a:solidFill>
                <a:latin typeface="Courier New"/>
                <a:ea typeface="Courier New"/>
                <a:cs typeface="Courier New"/>
                <a:sym typeface="Courier New"/>
              </a:defRPr>
            </a:pPr>
            <a:r>
              <a:t>array(['D', 'C', 'B', 'A', 'F'], dtype=object)</a:t>
            </a:r>
          </a:p>
        </p:txBody>
      </p:sp>
      <p:pic>
        <p:nvPicPr>
          <p:cNvPr id="144" name="Screen Shot 2019-05-09 at 4.35.51 PM.png" descr="A table listing twelve students with their last names, first names, social security numbers (SSN), test scores (Test1-Test4), final scores, and grades. Grades range from F to A, and students include names like Aloysius Alfalfa, University Alfred, and Art Carnivore. Some test scores are missing (NaN), particularly in Test2 and Test3, while other students have full scores across all tests."/>
          <p:cNvPicPr>
            <a:picLocks noChangeAspect="1"/>
          </p:cNvPicPr>
          <p:nvPr/>
        </p:nvPicPr>
        <p:blipFill>
          <a:blip r:embed="rId2"/>
          <a:stretch>
            <a:fillRect/>
          </a:stretch>
        </p:blipFill>
        <p:spPr>
          <a:xfrm>
            <a:off x="5553287" y="1989127"/>
            <a:ext cx="5039963" cy="3505779"/>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Aggregating: Group by"/>
          <p:cNvSpPr txBox="1">
            <a:spLocks noGrp="1"/>
          </p:cNvSpPr>
          <p:nvPr>
            <p:ph type="title"/>
          </p:nvPr>
        </p:nvSpPr>
        <p:spPr>
          <a:prstGeom prst="rect">
            <a:avLst/>
          </a:prstGeom>
        </p:spPr>
        <p:txBody>
          <a:bodyPr/>
          <a:lstStyle/>
          <a:p>
            <a:r>
              <a:t>Aggregating: Group by</a:t>
            </a:r>
          </a:p>
        </p:txBody>
      </p:sp>
      <p:sp>
        <p:nvSpPr>
          <p:cNvPr id="147" name="# group by final grade and calculate avg Test1 score…"/>
          <p:cNvSpPr txBox="1">
            <a:spLocks noGrp="1"/>
          </p:cNvSpPr>
          <p:nvPr>
            <p:ph type="body" sz="half" idx="4294967295"/>
          </p:nvPr>
        </p:nvSpPr>
        <p:spPr>
          <a:xfrm>
            <a:off x="1112448" y="3881650"/>
            <a:ext cx="10409208" cy="2625039"/>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group by final grade and calculate avg Test1 score</a:t>
            </a:r>
          </a:p>
          <a:p>
            <a:pPr marL="0" indent="0">
              <a:spcBef>
                <a:spcPts val="600"/>
              </a:spcBef>
              <a:buClrTx/>
              <a:buSzTx/>
              <a:buFontTx/>
              <a:buNone/>
              <a:defRPr sz="1600" b="1">
                <a:latin typeface="Courier New"/>
                <a:ea typeface="Courier New"/>
                <a:cs typeface="Courier New"/>
                <a:sym typeface="Courier New"/>
              </a:defRPr>
            </a:pPr>
            <a:r>
              <a:t>for grade, grade_data in data2.groupby("Grade"):</a:t>
            </a:r>
          </a:p>
          <a:p>
            <a:pPr marL="0" indent="0">
              <a:spcBef>
                <a:spcPts val="600"/>
              </a:spcBef>
              <a:buClrTx/>
              <a:buSzTx/>
              <a:buFontTx/>
              <a:buNone/>
              <a:defRPr sz="1600" b="1">
                <a:latin typeface="Courier New"/>
                <a:ea typeface="Courier New"/>
                <a:cs typeface="Courier New"/>
                <a:sym typeface="Courier New"/>
              </a:defRPr>
            </a:pPr>
            <a:r>
              <a:t>    print(grade, grade_data.Test1.mean())</a:t>
            </a:r>
          </a:p>
          <a:p>
            <a:pPr marL="0" indent="0">
              <a:spcBef>
                <a:spcPts val="600"/>
              </a:spcBef>
              <a:buClrTx/>
              <a:buSzTx/>
              <a:buFontTx/>
              <a:buNone/>
              <a:defRPr sz="1600" b="1">
                <a:solidFill>
                  <a:srgbClr val="34A5DA"/>
                </a:solidFill>
                <a:latin typeface="Courier New"/>
                <a:ea typeface="Courier New"/>
                <a:cs typeface="Courier New"/>
                <a:sym typeface="Courier New"/>
              </a:defRPr>
            </a:pPr>
            <a:r>
              <a:t>A 46.666666666666664</a:t>
            </a:r>
          </a:p>
          <a:p>
            <a:pPr marL="0" indent="0">
              <a:spcBef>
                <a:spcPts val="600"/>
              </a:spcBef>
              <a:buClrTx/>
              <a:buSzTx/>
              <a:buFontTx/>
              <a:buNone/>
              <a:defRPr sz="1600" b="1">
                <a:solidFill>
                  <a:srgbClr val="34A5DA"/>
                </a:solidFill>
                <a:latin typeface="Courier New"/>
                <a:ea typeface="Courier New"/>
                <a:cs typeface="Courier New"/>
                <a:sym typeface="Courier New"/>
              </a:defRPr>
            </a:pPr>
            <a:r>
              <a:t>B 44.6</a:t>
            </a:r>
          </a:p>
          <a:p>
            <a:pPr marL="0" indent="0">
              <a:spcBef>
                <a:spcPts val="600"/>
              </a:spcBef>
              <a:buClrTx/>
              <a:buSzTx/>
              <a:buFontTx/>
              <a:buNone/>
              <a:defRPr sz="1600" b="1">
                <a:solidFill>
                  <a:srgbClr val="34A5DA"/>
                </a:solidFill>
                <a:latin typeface="Courier New"/>
                <a:ea typeface="Courier New"/>
                <a:cs typeface="Courier New"/>
                <a:sym typeface="Courier New"/>
              </a:defRPr>
            </a:pPr>
            <a:r>
              <a:t>C 40.5</a:t>
            </a:r>
          </a:p>
          <a:p>
            <a:pPr marL="0" indent="0">
              <a:spcBef>
                <a:spcPts val="600"/>
              </a:spcBef>
              <a:buClrTx/>
              <a:buSzTx/>
              <a:buFontTx/>
              <a:buNone/>
              <a:defRPr sz="1600" b="1">
                <a:solidFill>
                  <a:srgbClr val="34A5DA"/>
                </a:solidFill>
                <a:latin typeface="Courier New"/>
                <a:ea typeface="Courier New"/>
                <a:cs typeface="Courier New"/>
                <a:sym typeface="Courier New"/>
              </a:defRPr>
            </a:pPr>
            <a:r>
              <a:t>D 41.666666666666664</a:t>
            </a:r>
          </a:p>
          <a:p>
            <a:pPr marL="0" indent="0">
              <a:spcBef>
                <a:spcPts val="600"/>
              </a:spcBef>
              <a:buClrTx/>
              <a:buSzTx/>
              <a:buFontTx/>
              <a:buNone/>
              <a:defRPr sz="1600" b="1">
                <a:solidFill>
                  <a:srgbClr val="34A5DA"/>
                </a:solidFill>
                <a:latin typeface="Courier New"/>
                <a:ea typeface="Courier New"/>
                <a:cs typeface="Courier New"/>
                <a:sym typeface="Courier New"/>
              </a:defRPr>
            </a:pPr>
            <a:r>
              <a:t>F 45.0</a:t>
            </a:r>
          </a:p>
        </p:txBody>
      </p:sp>
      <p:sp>
        <p:nvSpPr>
          <p:cNvPr id="148" name="Body Text"/>
          <p:cNvSpPr/>
          <p:nvPr/>
        </p:nvSpPr>
        <p:spPr>
          <a:xfrm>
            <a:off x="2251287" y="2064737"/>
            <a:ext cx="8132234" cy="42992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274320" indent="-274320">
              <a:spcBef>
                <a:spcPts val="1800"/>
              </a:spcBef>
              <a:buSzPct val="100000"/>
              <a:buChar char="▪"/>
              <a:defRPr>
                <a:latin typeface="Arial"/>
                <a:ea typeface="Arial"/>
                <a:cs typeface="Arial"/>
                <a:sym typeface="Arial"/>
              </a:defRPr>
            </a:pPr>
            <a:r>
              <a:t>When you iterate over the results of a groupby, each result is a tuple: </a:t>
            </a:r>
          </a:p>
          <a:p>
            <a:pPr marL="731519" lvl="1" indent="-274319">
              <a:spcBef>
                <a:spcPts val="1800"/>
              </a:spcBef>
              <a:buSzPct val="100000"/>
              <a:buChar char="▪"/>
              <a:defRPr>
                <a:latin typeface="Arial"/>
                <a:ea typeface="Arial"/>
                <a:cs typeface="Arial"/>
                <a:sym typeface="Arial"/>
              </a:defRPr>
            </a:pPr>
            <a:r>
              <a:t>First element is a unique value</a:t>
            </a:r>
          </a:p>
          <a:p>
            <a:pPr marL="731519" lvl="1" indent="-274319">
              <a:spcBef>
                <a:spcPts val="1800"/>
              </a:spcBef>
              <a:buSzPct val="100000"/>
              <a:buChar char="▪"/>
              <a:defRPr>
                <a:latin typeface="Arial"/>
                <a:ea typeface="Arial"/>
                <a:cs typeface="Arial"/>
                <a:sym typeface="Arial"/>
              </a:defRPr>
            </a:pPr>
            <a:r>
              <a:t>Second element is a DataFrame filtered by that value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Aggregating: Group by"/>
          <p:cNvSpPr txBox="1">
            <a:spLocks noGrp="1"/>
          </p:cNvSpPr>
          <p:nvPr>
            <p:ph type="title"/>
          </p:nvPr>
        </p:nvSpPr>
        <p:spPr>
          <a:prstGeom prst="rect">
            <a:avLst/>
          </a:prstGeom>
        </p:spPr>
        <p:txBody>
          <a:bodyPr/>
          <a:lstStyle/>
          <a:p>
            <a:r>
              <a:t>Aggregating: Group by</a:t>
            </a:r>
          </a:p>
        </p:txBody>
      </p:sp>
      <p:sp>
        <p:nvSpPr>
          <p:cNvPr id="151" name="# group by Test1 scores and count number of students with that score…"/>
          <p:cNvSpPr txBox="1">
            <a:spLocks noGrp="1"/>
          </p:cNvSpPr>
          <p:nvPr>
            <p:ph type="body" idx="4294967295"/>
          </p:nvPr>
        </p:nvSpPr>
        <p:spPr>
          <a:xfrm>
            <a:off x="1112448" y="2025898"/>
            <a:ext cx="10409208" cy="4480791"/>
          </a:xfrm>
          <a:prstGeom prst="rect">
            <a:avLst/>
          </a:prstGeom>
        </p:spPr>
        <p:txBody>
          <a:bodyPr/>
          <a:lstStyle/>
          <a:p>
            <a:pPr marL="0" indent="0" defTabSz="387984">
              <a:spcBef>
                <a:spcPts val="500"/>
              </a:spcBef>
              <a:buClrTx/>
              <a:buSzTx/>
              <a:buFontTx/>
              <a:buNone/>
              <a:defRPr sz="1504" b="1">
                <a:latin typeface="Courier New"/>
                <a:ea typeface="Courier New"/>
                <a:cs typeface="Courier New"/>
                <a:sym typeface="Courier New"/>
              </a:defRPr>
            </a:pPr>
            <a:r>
              <a:t># group by Test1 scores and count number of students with that score</a:t>
            </a:r>
          </a:p>
          <a:p>
            <a:pPr marL="0" indent="0" defTabSz="387984">
              <a:spcBef>
                <a:spcPts val="500"/>
              </a:spcBef>
              <a:buClrTx/>
              <a:buSzTx/>
              <a:buFontTx/>
              <a:buNone/>
              <a:defRPr sz="1504" b="1">
                <a:latin typeface="Courier New"/>
                <a:ea typeface="Courier New"/>
                <a:cs typeface="Courier New"/>
                <a:sym typeface="Courier New"/>
              </a:defRPr>
            </a:pPr>
            <a:r>
              <a:t>for grade, grade_data in data2.groupby("Test1"):</a:t>
            </a:r>
          </a:p>
          <a:p>
            <a:pPr marL="0" indent="0" defTabSz="387984">
              <a:spcBef>
                <a:spcPts val="500"/>
              </a:spcBef>
              <a:buClrTx/>
              <a:buSzTx/>
              <a:buFontTx/>
              <a:buNone/>
              <a:defRPr sz="1504" b="1">
                <a:latin typeface="Courier New"/>
                <a:ea typeface="Courier New"/>
                <a:cs typeface="Courier New"/>
                <a:sym typeface="Courier New"/>
              </a:defRPr>
            </a:pPr>
            <a:r>
              <a:t>    print(grade, grade_data.Lastname.count())</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30.0 1</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40.0 2</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41.0 2</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42.0 1</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43.0 1</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44.0 2</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45.0 2</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46.0 1</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47.0 1</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48.0 1</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49.0 1</a:t>
            </a:r>
          </a:p>
          <a:p>
            <a:pPr marL="0" indent="0" defTabSz="387984">
              <a:spcBef>
                <a:spcPts val="500"/>
              </a:spcBef>
              <a:buClrTx/>
              <a:buSzTx/>
              <a:buFontTx/>
              <a:buNone/>
              <a:defRPr sz="1504" b="1">
                <a:solidFill>
                  <a:srgbClr val="34A5DA"/>
                </a:solidFill>
                <a:latin typeface="Courier New"/>
                <a:ea typeface="Courier New"/>
                <a:cs typeface="Courier New"/>
                <a:sym typeface="Courier New"/>
              </a:defRPr>
            </a:pPr>
            <a:r>
              <a:t>50.0 1</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ggregating: Group by"/>
          <p:cNvSpPr txBox="1">
            <a:spLocks noGrp="1"/>
          </p:cNvSpPr>
          <p:nvPr>
            <p:ph type="title"/>
          </p:nvPr>
        </p:nvSpPr>
        <p:spPr>
          <a:prstGeom prst="rect">
            <a:avLst/>
          </a:prstGeom>
        </p:spPr>
        <p:txBody>
          <a:bodyPr/>
          <a:lstStyle/>
          <a:p>
            <a:r>
              <a:t>Aggregating: Group by</a:t>
            </a:r>
          </a:p>
        </p:txBody>
      </p:sp>
      <p:sp>
        <p:nvSpPr>
          <p:cNvPr id="154" name="# can also aggregate directly over group object…"/>
          <p:cNvSpPr txBox="1">
            <a:spLocks noGrp="1"/>
          </p:cNvSpPr>
          <p:nvPr>
            <p:ph type="body" idx="4294967295"/>
          </p:nvPr>
        </p:nvSpPr>
        <p:spPr>
          <a:xfrm>
            <a:off x="1112448" y="2025898"/>
            <a:ext cx="10409208" cy="4480791"/>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can also aggregate directly over group object</a:t>
            </a:r>
          </a:p>
          <a:p>
            <a:pPr marL="0" indent="0">
              <a:spcBef>
                <a:spcPts val="600"/>
              </a:spcBef>
              <a:buClrTx/>
              <a:buSzTx/>
              <a:buFontTx/>
              <a:buNone/>
              <a:defRPr sz="1600" b="1">
                <a:latin typeface="Courier New"/>
                <a:ea typeface="Courier New"/>
                <a:cs typeface="Courier New"/>
                <a:sym typeface="Courier New"/>
              </a:defRPr>
            </a:pPr>
            <a:r>
              <a:t>groups = data2.groupby("Grade")</a:t>
            </a:r>
          </a:p>
          <a:p>
            <a:pPr marL="0" indent="0">
              <a:spcBef>
                <a:spcPts val="600"/>
              </a:spcBef>
              <a:buClrTx/>
              <a:buSzTx/>
              <a:buFontTx/>
              <a:buNone/>
              <a:defRPr sz="1600" b="1">
                <a:latin typeface="Courier New"/>
                <a:ea typeface="Courier New"/>
                <a:cs typeface="Courier New"/>
                <a:sym typeface="Courier New"/>
              </a:defRPr>
            </a:pPr>
            <a:r>
              <a:t>groups.agg('sum')</a:t>
            </a: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applying multiple aggregators</a:t>
            </a:r>
          </a:p>
          <a:p>
            <a:pPr marL="0" indent="0">
              <a:spcBef>
                <a:spcPts val="600"/>
              </a:spcBef>
              <a:buClrTx/>
              <a:buSzTx/>
              <a:buFontTx/>
              <a:buNone/>
              <a:defRPr sz="1600" b="1">
                <a:latin typeface="Courier New"/>
                <a:ea typeface="Courier New"/>
                <a:cs typeface="Courier New"/>
                <a:sym typeface="Courier New"/>
              </a:defRPr>
            </a:pPr>
            <a:r>
              <a:t>groups.Final.agg(['min', 'max'])</a:t>
            </a:r>
          </a:p>
        </p:txBody>
      </p:sp>
      <p:pic>
        <p:nvPicPr>
          <p:cNvPr id="155" name="Screen Shot 2018-01-25 at 8.41.37 AM.png" descr="&#10;A table listing five students' grades (A, B, C, D, F) along with their cumulative test scores for Test1, Test2, Test3, Test4, and final scores. Some values, like Test2 and Test3, have detailed floating-point numbers. The student with a grade of F has missing values (NaN) in Test3, and their scores are significantly lower compared to other grades."/>
          <p:cNvPicPr>
            <a:picLocks noChangeAspect="1"/>
          </p:cNvPicPr>
          <p:nvPr/>
        </p:nvPicPr>
        <p:blipFill>
          <a:blip r:embed="rId2"/>
          <a:stretch>
            <a:fillRect/>
          </a:stretch>
        </p:blipFill>
        <p:spPr>
          <a:xfrm>
            <a:off x="7260281" y="1794211"/>
            <a:ext cx="3488635" cy="2344821"/>
          </a:xfrm>
          <a:prstGeom prst="rect">
            <a:avLst/>
          </a:prstGeom>
          <a:ln w="12700">
            <a:miter lim="400000"/>
          </a:ln>
        </p:spPr>
      </p:pic>
      <p:pic>
        <p:nvPicPr>
          <p:cNvPr id="156" name="Screen Shot 2018-01-25 at 8.44.34 AM.png" descr="A table listing the minimum and maximum scores for each grade (A, B, C, D, F). The scores range from 4.0 to 97.0, with grade A having the highest maximum of 97.0 and grade B having the lowest minimum of 4.0."/>
          <p:cNvPicPr>
            <a:picLocks noChangeAspect="1"/>
          </p:cNvPicPr>
          <p:nvPr/>
        </p:nvPicPr>
        <p:blipFill>
          <a:blip r:embed="rId3"/>
          <a:stretch>
            <a:fillRect/>
          </a:stretch>
        </p:blipFill>
        <p:spPr>
          <a:xfrm>
            <a:off x="5541528" y="4207309"/>
            <a:ext cx="1551048" cy="2429778"/>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ransforming: Map"/>
          <p:cNvSpPr txBox="1">
            <a:spLocks noGrp="1"/>
          </p:cNvSpPr>
          <p:nvPr>
            <p:ph type="title"/>
          </p:nvPr>
        </p:nvSpPr>
        <p:spPr>
          <a:prstGeom prst="rect">
            <a:avLst/>
          </a:prstGeom>
        </p:spPr>
        <p:txBody>
          <a:bodyPr/>
          <a:lstStyle/>
          <a:p>
            <a:r>
              <a:t>Transforming: Map</a:t>
            </a:r>
          </a:p>
        </p:txBody>
      </p:sp>
      <p:sp>
        <p:nvSpPr>
          <p:cNvPr id="160" name="# map() maps values of Series according to input correspondence (defined by dict) or function…"/>
          <p:cNvSpPr txBox="1">
            <a:spLocks noGrp="1"/>
          </p:cNvSpPr>
          <p:nvPr>
            <p:ph type="body" idx="4294967295"/>
          </p:nvPr>
        </p:nvSpPr>
        <p:spPr>
          <a:xfrm>
            <a:off x="1112448" y="2025898"/>
            <a:ext cx="9753681" cy="4480791"/>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map() maps values of Series according to input correspondence (defined by dict) or function</a:t>
            </a:r>
          </a:p>
          <a:p>
            <a:pPr marL="0" indent="0">
              <a:spcBef>
                <a:spcPts val="600"/>
              </a:spcBef>
              <a:buClrTx/>
              <a:buSzTx/>
              <a:buFontTx/>
              <a:buNone/>
              <a:defRPr sz="1600" b="1">
                <a:latin typeface="Courier New"/>
                <a:ea typeface="Courier New"/>
                <a:cs typeface="Courier New"/>
                <a:sym typeface="Courier New"/>
              </a:defRPr>
            </a:pPr>
            <a:r>
              <a:t>data2['gpa'] = data2.Grade.map({'A':4.0, 'B':3.0, 'C':2.0, 'D':1.0, 'F':0.0})</a:t>
            </a:r>
          </a:p>
          <a:p>
            <a:pPr marL="0" indent="0">
              <a:spcBef>
                <a:spcPts val="600"/>
              </a:spcBef>
              <a:buClrTx/>
              <a:buSzTx/>
              <a:buFontTx/>
              <a:buNone/>
              <a:defRPr sz="1600" b="1">
                <a:latin typeface="Courier New"/>
                <a:ea typeface="Courier New"/>
                <a:cs typeface="Courier New"/>
                <a:sym typeface="Courier New"/>
              </a:defRPr>
            </a:pPr>
            <a:endParaRPr/>
          </a:p>
        </p:txBody>
      </p:sp>
      <p:pic>
        <p:nvPicPr>
          <p:cNvPr id="161" name="Screen Shot 2019-05-09 at 5.19.53 PM.png" descr="A table listing twelve students with their last names, first names, social security numbers (SSN), test scores (Test1-Test4), final scores, grades, and GPAs. GPAs range from 0.0 (F) to 4.0 (A), and some students have missing (NaN) values in the Test2 and Test3 columns. Students include names like Aloysius Alfalfa, University Alfred, and Art Carnivore."/>
          <p:cNvPicPr>
            <a:picLocks noChangeAspect="1"/>
          </p:cNvPicPr>
          <p:nvPr/>
        </p:nvPicPr>
        <p:blipFill>
          <a:blip r:embed="rId2"/>
          <a:stretch>
            <a:fillRect/>
          </a:stretch>
        </p:blipFill>
        <p:spPr>
          <a:xfrm>
            <a:off x="3439227" y="3000911"/>
            <a:ext cx="5313546" cy="3505778"/>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LAMBDA functions"/>
          <p:cNvSpPr txBox="1">
            <a:spLocks noGrp="1"/>
          </p:cNvSpPr>
          <p:nvPr>
            <p:ph type="title"/>
          </p:nvPr>
        </p:nvSpPr>
        <p:spPr>
          <a:prstGeom prst="rect">
            <a:avLst/>
          </a:prstGeom>
        </p:spPr>
        <p:txBody>
          <a:bodyPr/>
          <a:lstStyle/>
          <a:p>
            <a:r>
              <a:t>LAMBDA functions</a:t>
            </a:r>
          </a:p>
        </p:txBody>
      </p:sp>
      <p:sp>
        <p:nvSpPr>
          <p:cNvPr id="164" name="Body"/>
          <p:cNvSpPr txBox="1">
            <a:spLocks noGrp="1"/>
          </p:cNvSpPr>
          <p:nvPr>
            <p:ph type="body" sz="quarter" idx="1"/>
          </p:nvPr>
        </p:nvSpPr>
        <p:spPr>
          <a:prstGeom prst="rect">
            <a:avLst/>
          </a:prstGeom>
        </p:spPr>
        <p:txBody>
          <a:bodyPr/>
          <a:lstStyle/>
          <a:p>
            <a:endParaRPr/>
          </a:p>
        </p:txBody>
      </p:sp>
      <p:sp>
        <p:nvSpPr>
          <p:cNvPr id="165"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Lambda functions are functions without names, for use in situations where the function will be discarded and not used again</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Example: </a:t>
            </a:r>
            <a:br/>
            <a:r>
              <a:rPr b="1">
                <a:latin typeface="Courier New"/>
                <a:ea typeface="Courier New"/>
                <a:cs typeface="Courier New"/>
                <a:sym typeface="Courier New"/>
              </a:rPr>
              <a:t>lambda x: x &gt; 0</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The term lambda makes the temporary function, x is the parameter name, and the code after </a:t>
            </a:r>
            <a:r>
              <a:rPr b="1">
                <a:latin typeface="Courier New"/>
                <a:ea typeface="Courier New"/>
                <a:cs typeface="Courier New"/>
                <a:sym typeface="Courier New"/>
              </a:rPr>
              <a:t>:</a:t>
            </a:r>
            <a:r>
              <a:t> denotes what to do</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Often used in map( ) or apply( ) when transforming data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ata wrangling"/>
          <p:cNvSpPr txBox="1">
            <a:spLocks noGrp="1"/>
          </p:cNvSpPr>
          <p:nvPr>
            <p:ph type="title"/>
          </p:nvPr>
        </p:nvSpPr>
        <p:spPr>
          <a:prstGeom prst="rect">
            <a:avLst/>
          </a:prstGeom>
        </p:spPr>
        <p:txBody>
          <a:bodyPr/>
          <a:lstStyle/>
          <a:p>
            <a:r>
              <a:t>Data wrangling</a:t>
            </a:r>
          </a:p>
        </p:txBody>
      </p:sp>
      <p:sp>
        <p:nvSpPr>
          <p:cNvPr id="88" name="Loosely refers to the tasks needed to preprocess data, including:"/>
          <p:cNvSpPr txBox="1">
            <a:spLocks noGrp="1"/>
          </p:cNvSpPr>
          <p:nvPr>
            <p:ph type="body" sz="quarter" idx="1"/>
          </p:nvPr>
        </p:nvSpPr>
        <p:spPr>
          <a:prstGeom prst="rect">
            <a:avLst/>
          </a:prstGeom>
        </p:spPr>
        <p:txBody>
          <a:bodyPr/>
          <a:lstStyle>
            <a:lvl1pPr defTabSz="361188">
              <a:spcBef>
                <a:spcPts val="400"/>
              </a:spcBef>
              <a:defRPr sz="1896"/>
            </a:lvl1pPr>
          </a:lstStyle>
          <a:p>
            <a:r>
              <a:t>Loosely refers to the tasks needed to preprocess data, including:</a:t>
            </a:r>
          </a:p>
        </p:txBody>
      </p:sp>
      <p:sp>
        <p:nvSpPr>
          <p:cNvPr id="89"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Augmentation (e.g., adding features/rows)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Subsetting (e.g., filtering and selecting)</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Cleaning (e.g., find missing values/errors to correct)</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Aggregating (e.g., grouping by values and summarizing)</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Transforming (e.g., scaling attribute values)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ransforming: Map"/>
          <p:cNvSpPr txBox="1">
            <a:spLocks noGrp="1"/>
          </p:cNvSpPr>
          <p:nvPr>
            <p:ph type="title"/>
          </p:nvPr>
        </p:nvSpPr>
        <p:spPr>
          <a:prstGeom prst="rect">
            <a:avLst/>
          </a:prstGeom>
        </p:spPr>
        <p:txBody>
          <a:bodyPr/>
          <a:lstStyle/>
          <a:p>
            <a:r>
              <a:t>Transforming: Map</a:t>
            </a:r>
          </a:p>
        </p:txBody>
      </p:sp>
      <p:sp>
        <p:nvSpPr>
          <p:cNvPr id="168" name="# create a rounding function, apply to each value in Final…"/>
          <p:cNvSpPr txBox="1">
            <a:spLocks noGrp="1"/>
          </p:cNvSpPr>
          <p:nvPr>
            <p:ph type="body" idx="4294967295"/>
          </p:nvPr>
        </p:nvSpPr>
        <p:spPr>
          <a:xfrm>
            <a:off x="1112448" y="2025898"/>
            <a:ext cx="10409208" cy="4480791"/>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create a rounding function, apply to each value in Final</a:t>
            </a:r>
          </a:p>
          <a:p>
            <a:pPr marL="0" indent="0">
              <a:spcBef>
                <a:spcPts val="600"/>
              </a:spcBef>
              <a:buClrTx/>
              <a:buSzTx/>
              <a:buFontTx/>
              <a:buNone/>
              <a:defRPr sz="1600" b="1">
                <a:latin typeface="Courier New"/>
                <a:ea typeface="Courier New"/>
                <a:cs typeface="Courier New"/>
                <a:sym typeface="Courier New"/>
              </a:defRPr>
            </a:pPr>
            <a:r>
              <a:t>rndGrade = lambda x: int(x / 10) * 10</a:t>
            </a:r>
          </a:p>
          <a:p>
            <a:pPr marL="0" indent="0">
              <a:spcBef>
                <a:spcPts val="600"/>
              </a:spcBef>
              <a:buClrTx/>
              <a:buSzTx/>
              <a:buFontTx/>
              <a:buNone/>
              <a:defRPr sz="1600" b="1">
                <a:latin typeface="Courier New"/>
                <a:ea typeface="Courier New"/>
                <a:cs typeface="Courier New"/>
                <a:sym typeface="Courier New"/>
              </a:defRPr>
            </a:pPr>
            <a:r>
              <a:t>data2.Final.map(rndGrade)</a:t>
            </a:r>
          </a:p>
        </p:txBody>
      </p:sp>
      <p:pic>
        <p:nvPicPr>
          <p:cNvPr id="169" name="Screen Shot 2019-05-09 at 5.24.46 PM.png" descr="A table listing twelve students with their last names, first names, social security numbers (SSN), test scores (Test1-Test4), final scores, grades, and GPAs. GPAs range from 0.0 (F) to 4.0 (A), with some missing test scores (NaN) in Test2 and Test3. Students include names like Aloysius Alfalfa, University Alfred, and Art Carnivore, and most students have a final score of 40."/>
          <p:cNvPicPr>
            <a:picLocks noChangeAspect="1"/>
          </p:cNvPicPr>
          <p:nvPr/>
        </p:nvPicPr>
        <p:blipFill>
          <a:blip r:embed="rId2"/>
          <a:stretch>
            <a:fillRect/>
          </a:stretch>
        </p:blipFill>
        <p:spPr>
          <a:xfrm>
            <a:off x="3395959" y="3064938"/>
            <a:ext cx="5400082" cy="3505779"/>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ransforming: Apply"/>
          <p:cNvSpPr txBox="1">
            <a:spLocks noGrp="1"/>
          </p:cNvSpPr>
          <p:nvPr>
            <p:ph type="title"/>
          </p:nvPr>
        </p:nvSpPr>
        <p:spPr>
          <a:prstGeom prst="rect">
            <a:avLst/>
          </a:prstGeom>
        </p:spPr>
        <p:txBody>
          <a:bodyPr/>
          <a:lstStyle/>
          <a:p>
            <a:r>
              <a:t>Transforming: Apply</a:t>
            </a:r>
          </a:p>
        </p:txBody>
      </p:sp>
      <p:sp>
        <p:nvSpPr>
          <p:cNvPr id="172" name="# apply() is used to apply a function to every row in given dataframe…"/>
          <p:cNvSpPr txBox="1">
            <a:spLocks noGrp="1"/>
          </p:cNvSpPr>
          <p:nvPr>
            <p:ph type="body" idx="4294967295"/>
          </p:nvPr>
        </p:nvSpPr>
        <p:spPr>
          <a:xfrm>
            <a:off x="1112448" y="2025898"/>
            <a:ext cx="9753681" cy="4480791"/>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apply() is used to apply a function to every row in given dataframe</a:t>
            </a:r>
          </a:p>
          <a:p>
            <a:pPr marL="0" indent="0">
              <a:spcBef>
                <a:spcPts val="600"/>
              </a:spcBef>
              <a:buClrTx/>
              <a:buSzTx/>
              <a:buFontTx/>
              <a:buNone/>
              <a:defRPr sz="1600" b="1">
                <a:latin typeface="Courier New"/>
                <a:ea typeface="Courier New"/>
                <a:cs typeface="Courier New"/>
                <a:sym typeface="Courier New"/>
              </a:defRPr>
            </a:pPr>
            <a:r>
              <a:t>data2.Test4.apply(‘sum')</a:t>
            </a:r>
          </a:p>
          <a:p>
            <a:pPr marL="0" indent="0">
              <a:spcBef>
                <a:spcPts val="600"/>
              </a:spcBef>
              <a:buClrTx/>
              <a:buSzTx/>
              <a:buFontTx/>
              <a:buNone/>
              <a:defRPr sz="1600" b="1">
                <a:solidFill>
                  <a:srgbClr val="34A5DA"/>
                </a:solidFill>
                <a:latin typeface="Courier New"/>
                <a:ea typeface="Courier New"/>
                <a:cs typeface="Courier New"/>
                <a:sym typeface="Courier New"/>
              </a:defRPr>
            </a:pPr>
            <a:r>
              <a:t>966.0</a:t>
            </a: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use apply() with axis=1 to send entire row to function</a:t>
            </a:r>
          </a:p>
          <a:p>
            <a:pPr marL="0" indent="0">
              <a:spcBef>
                <a:spcPts val="600"/>
              </a:spcBef>
              <a:buClrTx/>
              <a:buSzTx/>
              <a:buFontTx/>
              <a:buNone/>
              <a:defRPr sz="1600" b="1">
                <a:latin typeface="Courier New"/>
                <a:ea typeface="Courier New"/>
                <a:cs typeface="Courier New"/>
                <a:sym typeface="Courier New"/>
              </a:defRPr>
            </a:pPr>
            <a:r>
              <a:t>data2.fillna(0).apply(lambda row: row[3] + row[4] + row[5] + row[6], axis=1)</a:t>
            </a:r>
          </a:p>
          <a:p>
            <a:pPr marL="0" indent="0">
              <a:spcBef>
                <a:spcPts val="600"/>
              </a:spcBef>
              <a:buClrTx/>
              <a:buSzTx/>
              <a:buFontTx/>
              <a:buNone/>
              <a:defRPr sz="1600" b="1">
                <a:solidFill>
                  <a:srgbClr val="34A5DA"/>
                </a:solidFill>
                <a:latin typeface="Courier New"/>
                <a:ea typeface="Courier New"/>
                <a:cs typeface="Courier New"/>
                <a:sym typeface="Courier New"/>
              </a:defRPr>
            </a:pPr>
            <a:r>
              <a:t>0     313.0</a:t>
            </a:r>
          </a:p>
          <a:p>
            <a:pPr marL="0" indent="0">
              <a:spcBef>
                <a:spcPts val="600"/>
              </a:spcBef>
              <a:buClrTx/>
              <a:buSzTx/>
              <a:buFontTx/>
              <a:buNone/>
              <a:defRPr sz="1600" b="1">
                <a:solidFill>
                  <a:srgbClr val="34A5DA"/>
                </a:solidFill>
                <a:latin typeface="Courier New"/>
                <a:ea typeface="Courier New"/>
                <a:cs typeface="Courier New"/>
                <a:sym typeface="Courier New"/>
              </a:defRPr>
            </a:pPr>
            <a:r>
              <a:t>1     331.0</a:t>
            </a:r>
          </a:p>
          <a:p>
            <a:pPr marL="0" indent="0">
              <a:spcBef>
                <a:spcPts val="600"/>
              </a:spcBef>
              <a:buClrTx/>
              <a:buSzTx/>
              <a:buFontTx/>
              <a:buNone/>
              <a:defRPr sz="1600" b="1">
                <a:solidFill>
                  <a:srgbClr val="34A5DA"/>
                </a:solidFill>
                <a:latin typeface="Courier New"/>
                <a:ea typeface="Courier New"/>
                <a:cs typeface="Courier New"/>
                <a:sym typeface="Courier New"/>
              </a:defRPr>
            </a:pPr>
            <a:r>
              <a:t>2     221.0</a:t>
            </a:r>
          </a:p>
          <a:p>
            <a:pPr marL="0" indent="0">
              <a:spcBef>
                <a:spcPts val="600"/>
              </a:spcBef>
              <a:buClrTx/>
              <a:buSzTx/>
              <a:buFontTx/>
              <a:buNone/>
              <a:defRPr sz="1600" b="1">
                <a:solidFill>
                  <a:srgbClr val="34A5DA"/>
                </a:solidFill>
                <a:latin typeface="Courier New"/>
                <a:ea typeface="Courier New"/>
                <a:cs typeface="Courier New"/>
                <a:sym typeface="Courier New"/>
              </a:defRPr>
            </a:pPr>
            <a:r>
              <a:t>3     146.0</a:t>
            </a:r>
          </a:p>
          <a:p>
            <a:pPr marL="0" indent="0">
              <a:spcBef>
                <a:spcPts val="600"/>
              </a:spcBef>
              <a:buClrTx/>
              <a:buSzTx/>
              <a:buFontTx/>
              <a:buNone/>
              <a:defRPr sz="1600" b="1">
                <a:solidFill>
                  <a:srgbClr val="34A5DA"/>
                </a:solidFill>
                <a:latin typeface="Courier New"/>
                <a:ea typeface="Courier New"/>
                <a:cs typeface="Courier New"/>
                <a:sym typeface="Courier New"/>
              </a:defRPr>
            </a:pPr>
            <a:r>
              <a:t>4     286.0</a:t>
            </a:r>
          </a:p>
          <a:p>
            <a:pPr marL="0" indent="0">
              <a:spcBef>
                <a:spcPts val="600"/>
              </a:spcBef>
              <a:buClrTx/>
              <a:buSzTx/>
              <a:buFontTx/>
              <a:buNone/>
              <a:defRPr sz="1600" b="1">
                <a:solidFill>
                  <a:srgbClr val="34A5DA"/>
                </a:solidFill>
                <a:latin typeface="Courier New"/>
                <a:ea typeface="Courier New"/>
                <a:cs typeface="Courier New"/>
                <a:sym typeface="Courier New"/>
              </a:defRPr>
            </a:pPr>
            <a:r>
              <a:t>5     304.0</a:t>
            </a:r>
          </a:p>
          <a:p>
            <a:pPr marL="0" indent="0">
              <a:spcBef>
                <a:spcPts val="600"/>
              </a:spcBef>
              <a:buClrTx/>
              <a:buSzTx/>
              <a:buFontTx/>
              <a:buNone/>
              <a:defRPr sz="1600" b="1">
                <a:solidFill>
                  <a:srgbClr val="34A5DA"/>
                </a:solidFill>
                <a:latin typeface="Courier New"/>
                <a:ea typeface="Courier New"/>
                <a:cs typeface="Courier New"/>
                <a:sym typeface="Courier New"/>
              </a:defRPr>
            </a:pPr>
            <a:r>
              <a:t>6      60.0</a:t>
            </a:r>
          </a:p>
          <a:p>
            <a:pPr marL="0" indent="0">
              <a:spcBef>
                <a:spcPts val="600"/>
              </a:spcBef>
              <a:buClrTx/>
              <a:buSzTx/>
              <a:buFontTx/>
              <a:buNone/>
              <a:defRPr sz="1600" b="1">
                <a:solidFill>
                  <a:srgbClr val="34A5DA"/>
                </a:solidFill>
                <a:latin typeface="Courier New"/>
                <a:ea typeface="Courier New"/>
                <a:cs typeface="Courier New"/>
                <a:sym typeface="Courier New"/>
              </a:defRPr>
            </a:pPr>
            <a:r>
              <a:t>. .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ransforming: Scaling attribute values"/>
          <p:cNvSpPr txBox="1">
            <a:spLocks noGrp="1"/>
          </p:cNvSpPr>
          <p:nvPr>
            <p:ph type="title"/>
          </p:nvPr>
        </p:nvSpPr>
        <p:spPr>
          <a:prstGeom prst="rect">
            <a:avLst/>
          </a:prstGeom>
        </p:spPr>
        <p:txBody>
          <a:bodyPr/>
          <a:lstStyle/>
          <a:p>
            <a:r>
              <a:t>Transforming: Scaling attribute values</a:t>
            </a:r>
          </a:p>
        </p:txBody>
      </p:sp>
      <p:sp>
        <p:nvSpPr>
          <p:cNvPr id="175" name="# standardize Final grade by subtracting mean and dividing by stdev…"/>
          <p:cNvSpPr txBox="1">
            <a:spLocks noGrp="1"/>
          </p:cNvSpPr>
          <p:nvPr>
            <p:ph type="body" idx="4294967295"/>
          </p:nvPr>
        </p:nvSpPr>
        <p:spPr>
          <a:xfrm>
            <a:off x="1112448" y="2025898"/>
            <a:ext cx="9753681" cy="4480791"/>
          </a:xfrm>
          <a:prstGeom prst="rect">
            <a:avLst/>
          </a:prstGeom>
        </p:spPr>
        <p:txBody>
          <a:bodyPr/>
          <a:lstStyle/>
          <a:p>
            <a:pPr marL="0" indent="0">
              <a:spcBef>
                <a:spcPts val="600"/>
              </a:spcBef>
              <a:buClrTx/>
              <a:buSzTx/>
              <a:buFontTx/>
              <a:buNone/>
              <a:defRPr sz="1700" b="1">
                <a:latin typeface="Courier New"/>
                <a:ea typeface="Courier New"/>
                <a:cs typeface="Courier New"/>
                <a:sym typeface="Courier New"/>
              </a:defRPr>
            </a:pPr>
            <a:r>
              <a:t># standardize Final grade by subtracting mean and dividing by stdev</a:t>
            </a:r>
          </a:p>
          <a:p>
            <a:pPr marL="0" indent="0">
              <a:spcBef>
                <a:spcPts val="600"/>
              </a:spcBef>
              <a:buClrTx/>
              <a:buSzTx/>
              <a:buFontTx/>
              <a:buNone/>
              <a:defRPr sz="1700" b="1">
                <a:latin typeface="Courier New"/>
                <a:ea typeface="Courier New"/>
                <a:cs typeface="Courier New"/>
                <a:sym typeface="Courier New"/>
              </a:defRPr>
            </a:pPr>
            <a:r>
              <a:t>avgFinal = data2.Final.mean()</a:t>
            </a:r>
          </a:p>
          <a:p>
            <a:pPr marL="0" indent="0">
              <a:spcBef>
                <a:spcPts val="600"/>
              </a:spcBef>
              <a:buClrTx/>
              <a:buSzTx/>
              <a:buFontTx/>
              <a:buNone/>
              <a:defRPr sz="1700" b="1">
                <a:latin typeface="Courier New"/>
                <a:ea typeface="Courier New"/>
                <a:cs typeface="Courier New"/>
                <a:sym typeface="Courier New"/>
              </a:defRPr>
            </a:pPr>
            <a:r>
              <a:t>stdFinal = data2.Final.std()</a:t>
            </a:r>
          </a:p>
          <a:p>
            <a:pPr marL="0" indent="0">
              <a:spcBef>
                <a:spcPts val="600"/>
              </a:spcBef>
              <a:buClrTx/>
              <a:buSzTx/>
              <a:buFontTx/>
              <a:buNone/>
              <a:defRPr sz="1700" b="1">
                <a:latin typeface="Courier New"/>
                <a:ea typeface="Courier New"/>
                <a:cs typeface="Courier New"/>
                <a:sym typeface="Courier New"/>
              </a:defRPr>
            </a:pPr>
            <a:r>
              <a:t>data2.Final.map(lambda x: (x - avgFinal)/stdFinal)</a:t>
            </a:r>
          </a:p>
          <a:p>
            <a:pPr marL="0" indent="0">
              <a:spcBef>
                <a:spcPts val="600"/>
              </a:spcBef>
              <a:buClrTx/>
              <a:buSzTx/>
              <a:buFontTx/>
              <a:buNone/>
              <a:defRPr sz="1700" b="1">
                <a:solidFill>
                  <a:srgbClr val="34A5DA"/>
                </a:solidFill>
                <a:latin typeface="Courier New"/>
                <a:ea typeface="Courier New"/>
                <a:cs typeface="Courier New"/>
                <a:sym typeface="Courier New"/>
              </a:defRPr>
            </a:pPr>
            <a:r>
              <a:t>0    -0.379480</a:t>
            </a:r>
          </a:p>
          <a:p>
            <a:pPr marL="0" indent="0">
              <a:spcBef>
                <a:spcPts val="600"/>
              </a:spcBef>
              <a:buClrTx/>
              <a:buSzTx/>
              <a:buFontTx/>
              <a:buNone/>
              <a:defRPr sz="1700" b="1">
                <a:solidFill>
                  <a:srgbClr val="34A5DA"/>
                </a:solidFill>
                <a:latin typeface="Courier New"/>
                <a:ea typeface="Courier New"/>
                <a:cs typeface="Courier New"/>
                <a:sym typeface="Courier New"/>
              </a:defRPr>
            </a:pPr>
            <a:r>
              <a:t>1    -0.379480</a:t>
            </a:r>
          </a:p>
          <a:p>
            <a:pPr marL="0" indent="0">
              <a:spcBef>
                <a:spcPts val="600"/>
              </a:spcBef>
              <a:buClrTx/>
              <a:buSzTx/>
              <a:buFontTx/>
              <a:buNone/>
              <a:defRPr sz="1700" b="1">
                <a:solidFill>
                  <a:srgbClr val="34A5DA"/>
                </a:solidFill>
                <a:latin typeface="Courier New"/>
                <a:ea typeface="Courier New"/>
                <a:cs typeface="Courier New"/>
                <a:sym typeface="Courier New"/>
              </a:defRPr>
            </a:pPr>
            <a:r>
              <a:t>2    -0.379480</a:t>
            </a:r>
          </a:p>
          <a:p>
            <a:pPr marL="0" indent="0">
              <a:spcBef>
                <a:spcPts val="600"/>
              </a:spcBef>
              <a:buClrTx/>
              <a:buSzTx/>
              <a:buFontTx/>
              <a:buNone/>
              <a:defRPr sz="1700" b="1">
                <a:solidFill>
                  <a:srgbClr val="34A5DA"/>
                </a:solidFill>
                <a:latin typeface="Courier New"/>
                <a:ea typeface="Courier New"/>
                <a:cs typeface="Courier New"/>
                <a:sym typeface="Courier New"/>
              </a:defRPr>
            </a:pPr>
            <a:r>
              <a:t>3    -0.379480</a:t>
            </a:r>
          </a:p>
          <a:p>
            <a:pPr marL="0" indent="0">
              <a:spcBef>
                <a:spcPts val="600"/>
              </a:spcBef>
              <a:buClrTx/>
              <a:buSzTx/>
              <a:buFontTx/>
              <a:buNone/>
              <a:defRPr sz="1700" b="1">
                <a:solidFill>
                  <a:srgbClr val="34A5DA"/>
                </a:solidFill>
                <a:latin typeface="Courier New"/>
                <a:ea typeface="Courier New"/>
                <a:cs typeface="Courier New"/>
                <a:sym typeface="Courier New"/>
              </a:defRPr>
            </a:pPr>
            <a:r>
              <a:t>4    -0.379480</a:t>
            </a:r>
          </a:p>
          <a:p>
            <a:pPr marL="0" indent="0">
              <a:spcBef>
                <a:spcPts val="600"/>
              </a:spcBef>
              <a:buClrTx/>
              <a:buSzTx/>
              <a:buFontTx/>
              <a:buNone/>
              <a:defRPr sz="1700" b="1">
                <a:solidFill>
                  <a:srgbClr val="34A5DA"/>
                </a:solidFill>
                <a:latin typeface="Courier New"/>
                <a:ea typeface="Courier New"/>
                <a:cs typeface="Courier New"/>
                <a:sym typeface="Courier New"/>
              </a:defRPr>
            </a:pPr>
            <a:r>
              <a:t>5    -0.379480</a:t>
            </a:r>
          </a:p>
          <a:p>
            <a:pPr marL="0" indent="0">
              <a:spcBef>
                <a:spcPts val="600"/>
              </a:spcBef>
              <a:buClrTx/>
              <a:buSzTx/>
              <a:buFontTx/>
              <a:buNone/>
              <a:defRPr sz="1700" b="1">
                <a:solidFill>
                  <a:srgbClr val="34A5DA"/>
                </a:solidFill>
                <a:latin typeface="Courier New"/>
                <a:ea typeface="Courier New"/>
                <a:cs typeface="Courier New"/>
                <a:sym typeface="Courier New"/>
              </a:defRPr>
            </a:pPr>
            <a:r>
              <a:t>6    -0.379480</a:t>
            </a:r>
          </a:p>
          <a:p>
            <a:pPr marL="0" indent="0">
              <a:spcBef>
                <a:spcPts val="600"/>
              </a:spcBef>
              <a:buClrTx/>
              <a:buSzTx/>
              <a:buFontTx/>
              <a:buNone/>
              <a:defRPr sz="1700" b="1">
                <a:solidFill>
                  <a:srgbClr val="34A5DA"/>
                </a:solidFill>
                <a:latin typeface="Courier New"/>
                <a:ea typeface="Courier New"/>
                <a:cs typeface="Courier New"/>
                <a:sym typeface="Courier New"/>
              </a:defRPr>
            </a:pPr>
            <a:r>
              <a:t>7     0.054211</a:t>
            </a:r>
          </a:p>
          <a:p>
            <a:pPr marL="0" indent="0">
              <a:spcBef>
                <a:spcPts val="600"/>
              </a:spcBef>
              <a:buClrTx/>
              <a:buSzTx/>
              <a:buFontTx/>
              <a:buNone/>
              <a:defRPr sz="1700" b="1">
                <a:solidFill>
                  <a:srgbClr val="34A5DA"/>
                </a:solidFill>
                <a:latin typeface="Courier New"/>
                <a:ea typeface="Courier New"/>
                <a:cs typeface="Courier New"/>
                <a:sym typeface="Courier New"/>
              </a:defRPr>
            </a:pPr>
            <a:r>
              <a:t>8     1.355284</a:t>
            </a:r>
          </a:p>
          <a:p>
            <a:pPr marL="0" indent="0">
              <a:spcBef>
                <a:spcPts val="600"/>
              </a:spcBef>
              <a:buClrTx/>
              <a:buSzTx/>
              <a:buFontTx/>
              <a:buNone/>
              <a:defRPr sz="1700" b="1">
                <a:solidFill>
                  <a:srgbClr val="34A5DA"/>
                </a:solidFill>
                <a:latin typeface="Courier New"/>
                <a:ea typeface="Courier New"/>
                <a:cs typeface="Courier New"/>
                <a:sym typeface="Courier New"/>
              </a:defRPr>
            </a:pPr>
            <a:r>
              <a:t>. .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Augmenting: Adding columns"/>
          <p:cNvSpPr txBox="1">
            <a:spLocks noGrp="1"/>
          </p:cNvSpPr>
          <p:nvPr>
            <p:ph type="title"/>
          </p:nvPr>
        </p:nvSpPr>
        <p:spPr>
          <a:prstGeom prst="rect">
            <a:avLst/>
          </a:prstGeom>
        </p:spPr>
        <p:txBody>
          <a:bodyPr/>
          <a:lstStyle/>
          <a:p>
            <a:r>
              <a:t>Augmenting: Adding columns</a:t>
            </a:r>
          </a:p>
        </p:txBody>
      </p:sp>
      <p:sp>
        <p:nvSpPr>
          <p:cNvPr id="92" name="# add a column to a data frame with a constant value…"/>
          <p:cNvSpPr txBox="1">
            <a:spLocks noGrp="1"/>
          </p:cNvSpPr>
          <p:nvPr>
            <p:ph type="body" idx="4294967295"/>
          </p:nvPr>
        </p:nvSpPr>
        <p:spPr>
          <a:xfrm>
            <a:off x="1112448" y="1930400"/>
            <a:ext cx="10409208" cy="4656210"/>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add a column to a data frame with a constant value</a:t>
            </a:r>
          </a:p>
          <a:p>
            <a:pPr marL="0" indent="0">
              <a:spcBef>
                <a:spcPts val="600"/>
              </a:spcBef>
              <a:buClrTx/>
              <a:buSzTx/>
              <a:buFontTx/>
              <a:buNone/>
              <a:defRPr sz="1600" b="1">
                <a:latin typeface="Courier New"/>
                <a:ea typeface="Courier New"/>
                <a:cs typeface="Courier New"/>
                <a:sym typeface="Courier New"/>
              </a:defRPr>
            </a:pPr>
            <a:r>
              <a:t>data['Tmp'] = 'testing'</a:t>
            </a: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solidFill>
                  <a:srgbClr val="34A5DA"/>
                </a:solidFill>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add a column with a value calculated from other column</a:t>
            </a:r>
          </a:p>
          <a:p>
            <a:pPr marL="0" indent="0">
              <a:spcBef>
                <a:spcPts val="600"/>
              </a:spcBef>
              <a:buClrTx/>
              <a:buSzTx/>
              <a:buFontTx/>
              <a:buNone/>
              <a:defRPr sz="1600" b="1">
                <a:latin typeface="Courier New"/>
                <a:ea typeface="Courier New"/>
                <a:cs typeface="Courier New"/>
                <a:sym typeface="Courier New"/>
              </a:defRPr>
            </a:pPr>
            <a:r>
              <a:t>data['Tmp2']=data.Year+1</a:t>
            </a:r>
          </a:p>
          <a:p>
            <a:pPr marL="0" indent="0">
              <a:spcBef>
                <a:spcPts val="600"/>
              </a:spcBef>
              <a:buClrTx/>
              <a:buSzTx/>
              <a:buFontTx/>
              <a:buNone/>
              <a:defRPr sz="1600" b="1">
                <a:latin typeface="Courier New"/>
                <a:ea typeface="Courier New"/>
                <a:cs typeface="Courier New"/>
                <a:sym typeface="Courier New"/>
              </a:defRPr>
            </a:pPr>
            <a:r>
              <a:t>data.head()</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p:txBody>
      </p:sp>
      <p:pic>
        <p:nvPicPr>
          <p:cNvPr id="93" name="Screen Shot 2018-01-24 at 5.08.39 PM.png" descr="A table listing five actresses with their award years (1928-1932), ages, names, movies, and a &quot;Tmp&quot; column showing &quot;testing.&quot;"/>
          <p:cNvPicPr>
            <a:picLocks noChangeAspect="1"/>
          </p:cNvPicPr>
          <p:nvPr/>
        </p:nvPicPr>
        <p:blipFill>
          <a:blip r:embed="rId2"/>
          <a:stretch>
            <a:fillRect/>
          </a:stretch>
        </p:blipFill>
        <p:spPr>
          <a:xfrm>
            <a:off x="4197323" y="2262483"/>
            <a:ext cx="6064251" cy="1962151"/>
          </a:xfrm>
          <a:prstGeom prst="rect">
            <a:avLst/>
          </a:prstGeom>
          <a:ln w="12700">
            <a:miter lim="400000"/>
          </a:ln>
        </p:spPr>
      </p:pic>
      <p:pic>
        <p:nvPicPr>
          <p:cNvPr id="94" name="Screen Shot 2018-01-24 at 5.10.52 PM.png" descr="A table listing five actresses with their award years (1928-1932), ages, names, movies, and two &quot;Tmp&quot; columns showing &quot;testing&quot; and a year ranging from 1929 to 1933."/>
          <p:cNvPicPr>
            <a:picLocks noChangeAspect="1"/>
          </p:cNvPicPr>
          <p:nvPr/>
        </p:nvPicPr>
        <p:blipFill>
          <a:blip r:embed="rId3"/>
          <a:stretch>
            <a:fillRect/>
          </a:stretch>
        </p:blipFill>
        <p:spPr>
          <a:xfrm>
            <a:off x="4197323" y="4711679"/>
            <a:ext cx="6455980" cy="1911723"/>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quare">
            <a:extLst>
              <a:ext uri="{C183D7F6-B498-43B3-948B-1728B52AA6E4}">
                <adec:decorative xmlns:adec="http://schemas.microsoft.com/office/drawing/2017/decorative" val="1"/>
              </a:ext>
            </a:extLst>
          </p:cNvPr>
          <p:cNvSpPr/>
          <p:nvPr/>
        </p:nvSpPr>
        <p:spPr>
          <a:xfrm>
            <a:off x="10805994" y="5615408"/>
            <a:ext cx="1270001" cy="1270001"/>
          </a:xfrm>
          <a:prstGeom prst="rect">
            <a:avLst/>
          </a:prstGeom>
          <a:solidFill>
            <a:srgbClr val="FFFFFF"/>
          </a:solidFill>
          <a:ln w="12700">
            <a:miter lim="400000"/>
          </a:ln>
        </p:spPr>
        <p:txBody>
          <a:bodyPr lIns="45719" rIns="45719" anchor="ctr"/>
          <a:lstStyle/>
          <a:p>
            <a:endParaRPr/>
          </a:p>
        </p:txBody>
      </p:sp>
      <p:sp>
        <p:nvSpPr>
          <p:cNvPr id="97" name="Augmenting: Adding rows"/>
          <p:cNvSpPr txBox="1">
            <a:spLocks noGrp="1"/>
          </p:cNvSpPr>
          <p:nvPr>
            <p:ph type="title"/>
          </p:nvPr>
        </p:nvSpPr>
        <p:spPr>
          <a:prstGeom prst="rect">
            <a:avLst/>
          </a:prstGeom>
        </p:spPr>
        <p:txBody>
          <a:bodyPr/>
          <a:lstStyle/>
          <a:p>
            <a:r>
              <a:t>Augmenting: Adding rows</a:t>
            </a:r>
          </a:p>
        </p:txBody>
      </p:sp>
      <p:sp>
        <p:nvSpPr>
          <p:cNvPr id="98" name="# construct new example as a Series object (labeled array able to hold any type of data)…"/>
          <p:cNvSpPr txBox="1">
            <a:spLocks noGrp="1"/>
          </p:cNvSpPr>
          <p:nvPr>
            <p:ph type="body" idx="4294967295"/>
          </p:nvPr>
        </p:nvSpPr>
        <p:spPr>
          <a:xfrm>
            <a:off x="1112448" y="1930400"/>
            <a:ext cx="10409208" cy="4379499"/>
          </a:xfrm>
          <a:prstGeom prst="rect">
            <a:avLst/>
          </a:prstGeom>
        </p:spPr>
        <p:txBody>
          <a:bodyPr/>
          <a:lstStyle/>
          <a:p>
            <a:pPr marL="0" indent="0" defTabSz="383857">
              <a:spcBef>
                <a:spcPts val="500"/>
              </a:spcBef>
              <a:buClrTx/>
              <a:buSzTx/>
              <a:buFontTx/>
              <a:buNone/>
              <a:defRPr sz="1488" b="1">
                <a:latin typeface="Courier New"/>
                <a:ea typeface="Courier New"/>
                <a:cs typeface="Courier New"/>
                <a:sym typeface="Courier New"/>
              </a:defRPr>
            </a:pPr>
            <a:r>
              <a:t># construct new example as a Series object (labeled array able to hold any type of data)</a:t>
            </a:r>
          </a:p>
          <a:p>
            <a:pPr marL="0" indent="0" defTabSz="383857">
              <a:spcBef>
                <a:spcPts val="500"/>
              </a:spcBef>
              <a:buClrTx/>
              <a:buSzTx/>
              <a:buFontTx/>
              <a:buNone/>
              <a:defRPr sz="1488" b="1">
                <a:latin typeface="Courier New"/>
                <a:ea typeface="Courier New"/>
                <a:cs typeface="Courier New"/>
                <a:sym typeface="Courier New"/>
              </a:defRPr>
            </a:pPr>
            <a:r>
              <a:t>newData = [89, 2017, 29, 'Emma Stone', 'La La Land']</a:t>
            </a:r>
          </a:p>
          <a:p>
            <a:pPr marL="0" indent="0" defTabSz="383857">
              <a:spcBef>
                <a:spcPts val="500"/>
              </a:spcBef>
              <a:buClrTx/>
              <a:buSzTx/>
              <a:buFontTx/>
              <a:buNone/>
              <a:defRPr sz="1488" b="1">
                <a:latin typeface="Courier New"/>
                <a:ea typeface="Courier New"/>
                <a:cs typeface="Courier New"/>
                <a:sym typeface="Courier New"/>
              </a:defRPr>
            </a:pPr>
            <a:r>
              <a:t>newExample = pd.Series(newData, index=list(data.columns))</a:t>
            </a:r>
          </a:p>
          <a:p>
            <a:pPr marL="0" indent="0" defTabSz="383857">
              <a:spcBef>
                <a:spcPts val="500"/>
              </a:spcBef>
              <a:buClrTx/>
              <a:buSzTx/>
              <a:buFontTx/>
              <a:buNone/>
              <a:defRPr sz="1488" b="1">
                <a:latin typeface="Courier New"/>
                <a:ea typeface="Courier New"/>
                <a:cs typeface="Courier New"/>
                <a:sym typeface="Courier New"/>
              </a:defRPr>
            </a:pPr>
            <a:r>
              <a:t>print(newExample)</a:t>
            </a:r>
          </a:p>
          <a:p>
            <a:pPr marL="0" indent="0" defTabSz="383857">
              <a:spcBef>
                <a:spcPts val="500"/>
              </a:spcBef>
              <a:buClrTx/>
              <a:buSzTx/>
              <a:buFontTx/>
              <a:buNone/>
              <a:defRPr sz="1488" b="1">
                <a:solidFill>
                  <a:srgbClr val="34A5DA"/>
                </a:solidFill>
                <a:latin typeface="Courier New"/>
                <a:ea typeface="Courier New"/>
                <a:cs typeface="Courier New"/>
                <a:sym typeface="Courier New"/>
              </a:defRPr>
            </a:pPr>
            <a:r>
              <a:t>Index            89</a:t>
            </a:r>
          </a:p>
          <a:p>
            <a:pPr marL="0" indent="0" defTabSz="383857">
              <a:spcBef>
                <a:spcPts val="500"/>
              </a:spcBef>
              <a:buClrTx/>
              <a:buSzTx/>
              <a:buFontTx/>
              <a:buNone/>
              <a:defRPr sz="1488" b="1">
                <a:solidFill>
                  <a:srgbClr val="34A5DA"/>
                </a:solidFill>
                <a:latin typeface="Courier New"/>
                <a:ea typeface="Courier New"/>
                <a:cs typeface="Courier New"/>
                <a:sym typeface="Courier New"/>
              </a:defRPr>
            </a:pPr>
            <a:r>
              <a:t>Year           2017</a:t>
            </a:r>
          </a:p>
          <a:p>
            <a:pPr marL="0" indent="0" defTabSz="383857">
              <a:spcBef>
                <a:spcPts val="500"/>
              </a:spcBef>
              <a:buClrTx/>
              <a:buSzTx/>
              <a:buFontTx/>
              <a:buNone/>
              <a:defRPr sz="1488" b="1">
                <a:solidFill>
                  <a:srgbClr val="34A5DA"/>
                </a:solidFill>
                <a:latin typeface="Courier New"/>
                <a:ea typeface="Courier New"/>
                <a:cs typeface="Courier New"/>
                <a:sym typeface="Courier New"/>
              </a:defRPr>
            </a:pPr>
            <a:r>
              <a:t>Age              29</a:t>
            </a:r>
          </a:p>
          <a:p>
            <a:pPr marL="0" indent="0" defTabSz="383857">
              <a:spcBef>
                <a:spcPts val="500"/>
              </a:spcBef>
              <a:buClrTx/>
              <a:buSzTx/>
              <a:buFontTx/>
              <a:buNone/>
              <a:defRPr sz="1488" b="1">
                <a:solidFill>
                  <a:srgbClr val="34A5DA"/>
                </a:solidFill>
                <a:latin typeface="Courier New"/>
                <a:ea typeface="Courier New"/>
                <a:cs typeface="Courier New"/>
                <a:sym typeface="Courier New"/>
              </a:defRPr>
            </a:pPr>
            <a:r>
              <a:t>Name     Emma Stone</a:t>
            </a:r>
          </a:p>
          <a:p>
            <a:pPr marL="0" indent="0" defTabSz="383857">
              <a:spcBef>
                <a:spcPts val="500"/>
              </a:spcBef>
              <a:buClrTx/>
              <a:buSzTx/>
              <a:buFontTx/>
              <a:buNone/>
              <a:defRPr sz="1488" b="1">
                <a:solidFill>
                  <a:srgbClr val="34A5DA"/>
                </a:solidFill>
                <a:latin typeface="Courier New"/>
                <a:ea typeface="Courier New"/>
                <a:cs typeface="Courier New"/>
                <a:sym typeface="Courier New"/>
              </a:defRPr>
            </a:pPr>
            <a:r>
              <a:t>Movie    La La Land</a:t>
            </a:r>
          </a:p>
          <a:p>
            <a:pPr marL="0" indent="0" defTabSz="383857">
              <a:spcBef>
                <a:spcPts val="500"/>
              </a:spcBef>
              <a:buClrTx/>
              <a:buSzTx/>
              <a:buFontTx/>
              <a:buNone/>
              <a:defRPr sz="1488" b="1">
                <a:solidFill>
                  <a:srgbClr val="34A5DA"/>
                </a:solidFill>
                <a:latin typeface="Courier New"/>
                <a:ea typeface="Courier New"/>
                <a:cs typeface="Courier New"/>
                <a:sym typeface="Courier New"/>
              </a:defRPr>
            </a:pPr>
            <a:r>
              <a:t>dtype: object</a:t>
            </a: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r>
              <a:t># add rows by appending Data Frame or Data Series</a:t>
            </a:r>
          </a:p>
          <a:p>
            <a:pPr marL="0" indent="0" defTabSz="383857">
              <a:spcBef>
                <a:spcPts val="500"/>
              </a:spcBef>
              <a:buClrTx/>
              <a:buSzTx/>
              <a:buFontTx/>
              <a:buNone/>
              <a:defRPr sz="1488" b="1">
                <a:latin typeface="Courier New"/>
                <a:ea typeface="Courier New"/>
                <a:cs typeface="Courier New"/>
                <a:sym typeface="Courier New"/>
              </a:defRPr>
            </a:pPr>
            <a:r>
              <a:t># returns new object</a:t>
            </a:r>
          </a:p>
          <a:p>
            <a:pPr marL="0" indent="0" defTabSz="383857">
              <a:spcBef>
                <a:spcPts val="500"/>
              </a:spcBef>
              <a:buClrTx/>
              <a:buSzTx/>
              <a:buFontTx/>
              <a:buNone/>
              <a:defRPr sz="1488" b="1">
                <a:latin typeface="Courier New"/>
                <a:ea typeface="Courier New"/>
                <a:cs typeface="Courier New"/>
                <a:sym typeface="Courier New"/>
              </a:defRPr>
            </a:pPr>
            <a:r>
              <a:t>data2 = data.append(newExample, ignore_index=True)</a:t>
            </a:r>
          </a:p>
          <a:p>
            <a:pPr marL="0" indent="0" defTabSz="383857">
              <a:spcBef>
                <a:spcPts val="500"/>
              </a:spcBef>
              <a:buClrTx/>
              <a:buSzTx/>
              <a:buFontTx/>
              <a:buNone/>
              <a:defRPr sz="1488" b="1">
                <a:latin typeface="Courier New"/>
                <a:ea typeface="Courier New"/>
                <a:cs typeface="Courier New"/>
                <a:sym typeface="Courier New"/>
              </a:defRPr>
            </a:pPr>
            <a:r>
              <a:t>data2.tail()</a:t>
            </a:r>
          </a:p>
        </p:txBody>
      </p:sp>
      <p:pic>
        <p:nvPicPr>
          <p:cNvPr id="99" name="Screen Shot 2018-01-24 at 5.35.31 PM.png" descr="A table listing five actresses with their award years (2013-2017), ages, names, and movies. Actresses include Jennifer Lawrence, Cate Blanchett, Julianne Moore, Brie Larson, and Emma Stone."/>
          <p:cNvPicPr>
            <a:picLocks noChangeAspect="1"/>
          </p:cNvPicPr>
          <p:nvPr/>
        </p:nvPicPr>
        <p:blipFill>
          <a:blip r:embed="rId2"/>
          <a:stretch>
            <a:fillRect/>
          </a:stretch>
        </p:blipFill>
        <p:spPr>
          <a:xfrm>
            <a:off x="7052176" y="4533240"/>
            <a:ext cx="4572776" cy="2016396"/>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Screen Shot 2019-05-09 at 3.42.46 PM.png" descr="A table listing five actresses with their award years (1928-1932) and names. The actresses include Janet Gaynor, Mary Pickford, Norma Shearer, Marie Dressler, and Helen Hayes."/>
          <p:cNvPicPr>
            <a:picLocks noChangeAspect="1"/>
          </p:cNvPicPr>
          <p:nvPr/>
        </p:nvPicPr>
        <p:blipFill>
          <a:blip r:embed="rId3"/>
          <a:stretch>
            <a:fillRect/>
          </a:stretch>
        </p:blipFill>
        <p:spPr>
          <a:xfrm>
            <a:off x="5155410" y="4741829"/>
            <a:ext cx="1881179" cy="1953254"/>
          </a:xfrm>
          <a:prstGeom prst="rect">
            <a:avLst/>
          </a:prstGeom>
          <a:ln w="12700">
            <a:miter lim="400000"/>
          </a:ln>
        </p:spPr>
      </p:pic>
      <p:pic>
        <p:nvPicPr>
          <p:cNvPr id="104" name="Screen Shot 2018-01-24 at 6.50.20 PM.png" descr="A table listing five actresses with their ages (22-63) and movies. The movies include Seventh Heaven, Coquette, The Divorcee, Min and Bill, and The Sin of Madelon Claudet."/>
          <p:cNvPicPr>
            <a:picLocks noChangeAspect="1"/>
          </p:cNvPicPr>
          <p:nvPr/>
        </p:nvPicPr>
        <p:blipFill>
          <a:blip r:embed="rId4"/>
          <a:stretch>
            <a:fillRect/>
          </a:stretch>
        </p:blipFill>
        <p:spPr>
          <a:xfrm>
            <a:off x="4235450" y="2252162"/>
            <a:ext cx="3721100" cy="1854201"/>
          </a:xfrm>
          <a:prstGeom prst="rect">
            <a:avLst/>
          </a:prstGeom>
          <a:ln w="12700">
            <a:miter lim="400000"/>
          </a:ln>
        </p:spPr>
      </p:pic>
      <p:sp>
        <p:nvSpPr>
          <p:cNvPr id="103" name="# select a subset of columns by name…"/>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select a subset of columns by name</a:t>
            </a:r>
          </a:p>
          <a:p>
            <a:pPr marL="0" indent="0">
              <a:spcBef>
                <a:spcPts val="600"/>
              </a:spcBef>
              <a:buClrTx/>
              <a:buSzTx/>
              <a:buFontTx/>
              <a:buNone/>
              <a:defRPr sz="1600" b="1">
                <a:latin typeface="Courier New"/>
                <a:ea typeface="Courier New"/>
                <a:cs typeface="Courier New"/>
                <a:sym typeface="Courier New"/>
              </a:defRPr>
            </a:pPr>
            <a:r>
              <a:t>data[['Age','Movie']]</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another way to select columns by name</a:t>
            </a:r>
          </a:p>
          <a:p>
            <a:pPr marL="0" indent="0">
              <a:spcBef>
                <a:spcPts val="600"/>
              </a:spcBef>
              <a:buClrTx/>
              <a:buSzTx/>
              <a:buFontTx/>
              <a:buNone/>
              <a:defRPr sz="1600" b="1">
                <a:latin typeface="Courier New"/>
                <a:ea typeface="Courier New"/>
                <a:cs typeface="Courier New"/>
                <a:sym typeface="Courier New"/>
              </a:defRPr>
            </a:pPr>
            <a:r>
              <a:t>data.filter(items=['Year', 'Name'])</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p:txBody>
      </p:sp>
      <p:sp>
        <p:nvSpPr>
          <p:cNvPr id="102" name="Subsetting: Selecting columns by name"/>
          <p:cNvSpPr txBox="1">
            <a:spLocks noGrp="1"/>
          </p:cNvSpPr>
          <p:nvPr>
            <p:ph type="title"/>
          </p:nvPr>
        </p:nvSpPr>
        <p:spPr>
          <a:prstGeom prst="rect">
            <a:avLst/>
          </a:prstGeom>
        </p:spPr>
        <p:txBody>
          <a:bodyPr/>
          <a:lstStyle/>
          <a:p>
            <a:r>
              <a:rPr dirty="0" err="1"/>
              <a:t>Subsetting</a:t>
            </a:r>
            <a:r>
              <a:rPr dirty="0"/>
              <a:t>: Selecting columns by name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ubsetting: Filtering by condition"/>
          <p:cNvSpPr txBox="1">
            <a:spLocks noGrp="1"/>
          </p:cNvSpPr>
          <p:nvPr>
            <p:ph type="title"/>
          </p:nvPr>
        </p:nvSpPr>
        <p:spPr>
          <a:prstGeom prst="rect">
            <a:avLst/>
          </a:prstGeom>
        </p:spPr>
        <p:txBody>
          <a:bodyPr/>
          <a:lstStyle/>
          <a:p>
            <a:r>
              <a:t>Subsetting: Filtering by condition</a:t>
            </a:r>
          </a:p>
        </p:txBody>
      </p:sp>
      <p:sp>
        <p:nvSpPr>
          <p:cNvPr id="107" name="# select rows that match condition in []…"/>
          <p:cNvSpPr txBox="1">
            <a:spLocks noGrp="1"/>
          </p:cNvSpPr>
          <p:nvPr>
            <p:ph type="body" idx="4294967295"/>
          </p:nvPr>
        </p:nvSpPr>
        <p:spPr>
          <a:xfrm>
            <a:off x="1112448" y="1930400"/>
            <a:ext cx="10409208" cy="4656210"/>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select rows that match condition in [] </a:t>
            </a:r>
          </a:p>
          <a:p>
            <a:pPr marL="0" indent="0">
              <a:spcBef>
                <a:spcPts val="600"/>
              </a:spcBef>
              <a:buClrTx/>
              <a:buSzTx/>
              <a:buFontTx/>
              <a:buNone/>
              <a:defRPr sz="1600" b="1">
                <a:latin typeface="Courier New"/>
                <a:ea typeface="Courier New"/>
                <a:cs typeface="Courier New"/>
                <a:sym typeface="Courier New"/>
              </a:defRPr>
            </a:pPr>
            <a:r>
              <a:t>data[data.Year &gt; 2010]</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p:txBody>
      </p:sp>
      <p:pic>
        <p:nvPicPr>
          <p:cNvPr id="108" name="Screen Shot 2019-05-09 at 3.32.40 PM.png" descr="A table listing six actresses with their award years (2011-2016), ages (22-62), names, and movies. Actresses include Natalie Portman, Meryl Streep, Jennifer Lawrence, Cate Blanchett, Julianne Moore, and Brie Larson."/>
          <p:cNvPicPr>
            <a:picLocks noChangeAspect="1"/>
          </p:cNvPicPr>
          <p:nvPr/>
        </p:nvPicPr>
        <p:blipFill>
          <a:blip r:embed="rId2"/>
          <a:stretch>
            <a:fillRect/>
          </a:stretch>
        </p:blipFill>
        <p:spPr>
          <a:xfrm>
            <a:off x="3777870" y="2781194"/>
            <a:ext cx="4636260" cy="232970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quare">
            <a:extLst>
              <a:ext uri="{C183D7F6-B498-43B3-948B-1728B52AA6E4}">
                <adec:decorative xmlns:adec="http://schemas.microsoft.com/office/drawing/2017/decorative" val="1"/>
              </a:ext>
            </a:extLst>
          </p:cNvPr>
          <p:cNvSpPr/>
          <p:nvPr/>
        </p:nvSpPr>
        <p:spPr>
          <a:xfrm>
            <a:off x="9148611" y="5615408"/>
            <a:ext cx="1270001" cy="1270001"/>
          </a:xfrm>
          <a:prstGeom prst="rect">
            <a:avLst/>
          </a:prstGeom>
          <a:solidFill>
            <a:srgbClr val="FFFFFF"/>
          </a:solidFill>
          <a:ln w="12700">
            <a:miter lim="400000"/>
          </a:ln>
        </p:spPr>
        <p:txBody>
          <a:bodyPr lIns="45719" rIns="45719" anchor="ctr"/>
          <a:lstStyle/>
          <a:p>
            <a:endParaRPr/>
          </a:p>
        </p:txBody>
      </p:sp>
      <p:sp>
        <p:nvSpPr>
          <p:cNvPr id="111" name="Subsetting: Filtering by condition"/>
          <p:cNvSpPr txBox="1">
            <a:spLocks noGrp="1"/>
          </p:cNvSpPr>
          <p:nvPr>
            <p:ph type="title"/>
          </p:nvPr>
        </p:nvSpPr>
        <p:spPr>
          <a:prstGeom prst="rect">
            <a:avLst/>
          </a:prstGeom>
        </p:spPr>
        <p:txBody>
          <a:bodyPr/>
          <a:lstStyle/>
          <a:p>
            <a:r>
              <a:t>Subsetting: Filtering by condition</a:t>
            </a:r>
          </a:p>
        </p:txBody>
      </p:sp>
      <p:sp>
        <p:nvSpPr>
          <p:cNvPr id="112" name="# select rows that match condition in []…"/>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select rows that match condition in [] </a:t>
            </a:r>
          </a:p>
          <a:p>
            <a:pPr marL="0" indent="0">
              <a:spcBef>
                <a:spcPts val="600"/>
              </a:spcBef>
              <a:buClrTx/>
              <a:buSzTx/>
              <a:buFontTx/>
              <a:buNone/>
              <a:defRPr sz="1600" b="1">
                <a:latin typeface="Courier New"/>
                <a:ea typeface="Courier New"/>
                <a:cs typeface="Courier New"/>
                <a:sym typeface="Courier New"/>
              </a:defRPr>
            </a:pPr>
            <a:r>
              <a:t>data[(data.Year &gt; 2010) &amp; (data.Age &lt; 30)]</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data[(data.Age &lt; 25) | (data.Age &gt; 70)]</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p:txBody>
      </p:sp>
      <p:pic>
        <p:nvPicPr>
          <p:cNvPr id="113" name="Screen Shot 2019-05-09 at 3.33.36 PM.png" descr="A table listing three actresses with their award years (2011, 2013, 2016), ages (22-29), names, and movies. Actresses include Natalie Portman, Jennifer Lawrence, and Brie Larson."/>
          <p:cNvPicPr>
            <a:picLocks noChangeAspect="1"/>
          </p:cNvPicPr>
          <p:nvPr/>
        </p:nvPicPr>
        <p:blipFill>
          <a:blip r:embed="rId2"/>
          <a:stretch>
            <a:fillRect/>
          </a:stretch>
        </p:blipFill>
        <p:spPr>
          <a:xfrm>
            <a:off x="3765152" y="2524897"/>
            <a:ext cx="4661696" cy="1423770"/>
          </a:xfrm>
          <a:prstGeom prst="rect">
            <a:avLst/>
          </a:prstGeom>
          <a:ln w="12700">
            <a:miter lim="400000"/>
          </a:ln>
        </p:spPr>
      </p:pic>
      <p:pic>
        <p:nvPicPr>
          <p:cNvPr id="114" name="Screen Shot 2019-05-09 at 3.37.33 PM.png" descr="A table listing five actresses with their award years (1928-2013), ages (21-80), names, and movies. Actresses include Janet Gaynor, Katharine Hepburn, Marlee Matlin, Jessica Tandy, and Jennifer Lawrence.&#10;&#10;"/>
          <p:cNvPicPr>
            <a:picLocks noChangeAspect="1"/>
          </p:cNvPicPr>
          <p:nvPr/>
        </p:nvPicPr>
        <p:blipFill>
          <a:blip r:embed="rId3"/>
          <a:srcRect t="5812"/>
          <a:stretch>
            <a:fillRect/>
          </a:stretch>
        </p:blipFill>
        <p:spPr>
          <a:xfrm>
            <a:off x="3185311" y="4726147"/>
            <a:ext cx="6263445" cy="1891185"/>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ubsetting: Filtering by condition"/>
          <p:cNvSpPr txBox="1">
            <a:spLocks noGrp="1"/>
          </p:cNvSpPr>
          <p:nvPr>
            <p:ph type="title"/>
          </p:nvPr>
        </p:nvSpPr>
        <p:spPr>
          <a:prstGeom prst="rect">
            <a:avLst/>
          </a:prstGeom>
        </p:spPr>
        <p:txBody>
          <a:bodyPr/>
          <a:lstStyle/>
          <a:p>
            <a:r>
              <a:t>Subsetting: Filtering by condition</a:t>
            </a:r>
          </a:p>
        </p:txBody>
      </p:sp>
      <p:sp>
        <p:nvSpPr>
          <p:cNvPr id="117" name="# make new attribute that is True for all movies in even years…"/>
          <p:cNvSpPr txBox="1">
            <a:spLocks noGrp="1"/>
          </p:cNvSpPr>
          <p:nvPr>
            <p:ph type="body" idx="4294967295"/>
          </p:nvPr>
        </p:nvSpPr>
        <p:spPr>
          <a:xfrm>
            <a:off x="1112448" y="1824895"/>
            <a:ext cx="10409208" cy="4681794"/>
          </a:xfrm>
          <a:prstGeom prst="rect">
            <a:avLst/>
          </a:prstGeom>
        </p:spPr>
        <p:txBody>
          <a:bodyPr/>
          <a:lstStyle/>
          <a:p>
            <a:pPr marL="0" indent="0" defTabSz="383857">
              <a:spcBef>
                <a:spcPts val="500"/>
              </a:spcBef>
              <a:buClrTx/>
              <a:buSzTx/>
              <a:buFontTx/>
              <a:buNone/>
              <a:defRPr sz="1488" b="1">
                <a:latin typeface="Courier New"/>
                <a:ea typeface="Courier New"/>
                <a:cs typeface="Courier New"/>
                <a:sym typeface="Courier New"/>
              </a:defRPr>
            </a:pPr>
            <a:r>
              <a:t># make new attribute that is True for all movies in even years</a:t>
            </a:r>
          </a:p>
          <a:p>
            <a:pPr marL="0" indent="0" defTabSz="383857">
              <a:spcBef>
                <a:spcPts val="500"/>
              </a:spcBef>
              <a:buClrTx/>
              <a:buSzTx/>
              <a:buFontTx/>
              <a:buNone/>
              <a:defRPr sz="1488" b="1">
                <a:latin typeface="Courier New"/>
                <a:ea typeface="Courier New"/>
                <a:cs typeface="Courier New"/>
                <a:sym typeface="Courier New"/>
              </a:defRPr>
            </a:pPr>
            <a:r>
              <a:t>data['IsOddYr'] = data.Year%2==1</a:t>
            </a:r>
          </a:p>
          <a:p>
            <a:pPr marL="0" indent="0" defTabSz="383857">
              <a:spcBef>
                <a:spcPts val="500"/>
              </a:spcBef>
              <a:buClrTx/>
              <a:buSzTx/>
              <a:buFontTx/>
              <a:buNone/>
              <a:defRPr sz="1488" b="1">
                <a:latin typeface="Courier New"/>
                <a:ea typeface="Courier New"/>
                <a:cs typeface="Courier New"/>
                <a:sym typeface="Courier New"/>
              </a:defRPr>
            </a:pPr>
            <a:r>
              <a:t>data.head()</a:t>
            </a: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r>
              <a:t># select based on Boolean conditions</a:t>
            </a:r>
          </a:p>
          <a:p>
            <a:pPr marL="0" indent="0" defTabSz="383857">
              <a:spcBef>
                <a:spcPts val="500"/>
              </a:spcBef>
              <a:buClrTx/>
              <a:buSzTx/>
              <a:buFontTx/>
              <a:buNone/>
              <a:defRPr sz="1488" b="1">
                <a:latin typeface="Courier New"/>
                <a:ea typeface="Courier New"/>
                <a:cs typeface="Courier New"/>
                <a:sym typeface="Courier New"/>
              </a:defRPr>
            </a:pPr>
            <a:r>
              <a:t>data[(data.IsOddYr) &amp; ((data.Age==29)|(data.Age==42))]</a:t>
            </a: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a:p>
            <a:pPr marL="0" indent="0" defTabSz="383857">
              <a:spcBef>
                <a:spcPts val="500"/>
              </a:spcBef>
              <a:buClrTx/>
              <a:buSzTx/>
              <a:buFontTx/>
              <a:buNone/>
              <a:defRPr sz="1488" b="1">
                <a:latin typeface="Courier New"/>
                <a:ea typeface="Courier New"/>
                <a:cs typeface="Courier New"/>
                <a:sym typeface="Courier New"/>
              </a:defRPr>
            </a:pPr>
            <a:endParaRPr/>
          </a:p>
        </p:txBody>
      </p:sp>
      <p:pic>
        <p:nvPicPr>
          <p:cNvPr id="118" name="Screen Shot 2018-01-24 at 7.04.48 PM.png" descr="A table listing five actresses with their award years (1928-1932), ages (22-63), names, movies, and an &quot;IsOddYr&quot; column indicating whether the year is odd (True/False). Actresses include Janet Gaynor, Mary Pickford, Norma Shearer, Marie Dressler, and Helen Hayes.&#10;"/>
          <p:cNvPicPr>
            <a:picLocks noChangeAspect="1"/>
          </p:cNvPicPr>
          <p:nvPr/>
        </p:nvPicPr>
        <p:blipFill>
          <a:blip r:embed="rId2"/>
          <a:stretch>
            <a:fillRect/>
          </a:stretch>
        </p:blipFill>
        <p:spPr>
          <a:xfrm>
            <a:off x="2890077" y="2420177"/>
            <a:ext cx="6411846" cy="1890841"/>
          </a:xfrm>
          <a:prstGeom prst="rect">
            <a:avLst/>
          </a:prstGeom>
          <a:ln w="12700">
            <a:miter lim="400000"/>
          </a:ln>
        </p:spPr>
      </p:pic>
      <p:pic>
        <p:nvPicPr>
          <p:cNvPr id="119" name="Screen Shot 2019-05-09 at 3.47.19 PM.png" descr="A table listing three actresses with their award years (1975, 1991, 2011), ages (29-42), names, movies, and an &quot;IsOddYr&quot; column indicating whether the year is odd (True). Actresses include Ellen Burstyn, Kathy Bates, and Natalie Portman.&#10;"/>
          <p:cNvPicPr>
            <a:picLocks noChangeAspect="1"/>
          </p:cNvPicPr>
          <p:nvPr/>
        </p:nvPicPr>
        <p:blipFill>
          <a:blip r:embed="rId3"/>
          <a:stretch>
            <a:fillRect/>
          </a:stretch>
        </p:blipFill>
        <p:spPr>
          <a:xfrm>
            <a:off x="3470462" y="5241499"/>
            <a:ext cx="5251076" cy="129526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ubsetting: Selecting rows"/>
          <p:cNvSpPr txBox="1">
            <a:spLocks noGrp="1"/>
          </p:cNvSpPr>
          <p:nvPr>
            <p:ph type="title"/>
          </p:nvPr>
        </p:nvSpPr>
        <p:spPr>
          <a:prstGeom prst="rect">
            <a:avLst/>
          </a:prstGeom>
        </p:spPr>
        <p:txBody>
          <a:bodyPr/>
          <a:lstStyle/>
          <a:p>
            <a:r>
              <a:t>Subsetting: Selecting rows</a:t>
            </a:r>
          </a:p>
        </p:txBody>
      </p:sp>
      <p:sp>
        <p:nvSpPr>
          <p:cNvPr id="122" name="# get a random sample of ten rows…"/>
          <p:cNvSpPr txBox="1">
            <a:spLocks noGrp="1"/>
          </p:cNvSpPr>
          <p:nvPr>
            <p:ph type="body" idx="4294967295"/>
          </p:nvPr>
        </p:nvSpPr>
        <p:spPr>
          <a:xfrm>
            <a:off x="1112448" y="1824895"/>
            <a:ext cx="10409208" cy="4681794"/>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get a random sample of ten rows</a:t>
            </a:r>
          </a:p>
          <a:p>
            <a:pPr marL="0" indent="0">
              <a:spcBef>
                <a:spcPts val="600"/>
              </a:spcBef>
              <a:buClrTx/>
              <a:buSzTx/>
              <a:buFontTx/>
              <a:buNone/>
              <a:defRPr sz="1600" b="1">
                <a:latin typeface="Courier New"/>
                <a:ea typeface="Courier New"/>
                <a:cs typeface="Courier New"/>
                <a:sym typeface="Courier New"/>
              </a:defRPr>
            </a:pPr>
            <a:r>
              <a:t>data.sample(10)</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p:txBody>
      </p:sp>
      <p:pic>
        <p:nvPicPr>
          <p:cNvPr id="123" name="Screen Shot 2019-05-09 at 3.49.43 PM.png" descr="A table listing ten actresses with their award years (1932-1993), ages (25-54), names, movies, and an &quot;IsOddYr&quot; column indicating whether the year is odd (True/False). Actresses include Joanne Woodward, Shirley Booth, Jodie Foster, Glenda Jackson, Julie Christie, Ingrid Bergman, Emma Thompson, Faye Dunaway, Helen Hayes, and Elizabeth Taylor."/>
          <p:cNvPicPr>
            <a:picLocks noChangeAspect="1"/>
          </p:cNvPicPr>
          <p:nvPr/>
        </p:nvPicPr>
        <p:blipFill>
          <a:blip r:embed="rId2"/>
          <a:stretch>
            <a:fillRect/>
          </a:stretch>
        </p:blipFill>
        <p:spPr>
          <a:xfrm>
            <a:off x="3189293" y="2359233"/>
            <a:ext cx="5813414" cy="361311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1099</Words>
  <Application>Microsoft Macintosh PowerPoint</Application>
  <PresentationFormat>Widescreen</PresentationFormat>
  <Paragraphs>214</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Avenir Next</vt:lpstr>
      <vt:lpstr>Avenir Next Medium</vt:lpstr>
      <vt:lpstr>Calibri</vt:lpstr>
      <vt:lpstr>Courier New</vt:lpstr>
      <vt:lpstr>DIN Alternate</vt:lpstr>
      <vt:lpstr>DIN Condensed</vt:lpstr>
      <vt:lpstr>Helvetica</vt:lpstr>
      <vt:lpstr>Rockwell</vt:lpstr>
      <vt:lpstr>Office Theme</vt:lpstr>
      <vt:lpstr>Working with data</vt:lpstr>
      <vt:lpstr>Data wrangling</vt:lpstr>
      <vt:lpstr>Augmenting: Adding columns</vt:lpstr>
      <vt:lpstr>Augmenting: Adding rows</vt:lpstr>
      <vt:lpstr>Subsetting: Selecting columns by name</vt:lpstr>
      <vt:lpstr>Subsetting: Filtering by condition</vt:lpstr>
      <vt:lpstr>Subsetting: Filtering by condition</vt:lpstr>
      <vt:lpstr>Subsetting: Filtering by condition</vt:lpstr>
      <vt:lpstr>Subsetting: Selecting rows</vt:lpstr>
      <vt:lpstr>Cleaning: Find missing values</vt:lpstr>
      <vt:lpstr>Cleaning: Drop missing values</vt:lpstr>
      <vt:lpstr>Cleaning: Fill in missing values</vt:lpstr>
      <vt:lpstr>Cleaning: Fill in missing values</vt:lpstr>
      <vt:lpstr>Aggregating: Group by</vt:lpstr>
      <vt:lpstr>Aggregating: Group by</vt:lpstr>
      <vt:lpstr>Aggregating: Group by</vt:lpstr>
      <vt:lpstr>Aggregating: Group by</vt:lpstr>
      <vt:lpstr>Transforming: Map</vt:lpstr>
      <vt:lpstr>LAMBDA functions</vt:lpstr>
      <vt:lpstr>Transforming: Map</vt:lpstr>
      <vt:lpstr>Transforming: Apply</vt:lpstr>
      <vt:lpstr>Transforming: Scaling attribute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JD Weagley</cp:lastModifiedBy>
  <cp:revision>1</cp:revision>
  <dcterms:modified xsi:type="dcterms:W3CDTF">2024-09-10T14:48:27Z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2024-09-10T14:48:27Z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4dceb4ab-7e52-41eb-b198-839dcfc07244</vt:lpwstr>
  </property>
  <property fmtid="{D5CDD505-2E9C-101B-9397-08002B2CF9AE}" pid="8" name="MSIP_Label_4044bd30-2ed7-4c9d-9d12-46200872a97b_ContentBits">
    <vt:lpwstr>0</vt:lpwstr>
  </property>
</Properties>
</file>