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ACA"/>
          </a:solidFill>
        </a:fill>
      </a:tcStyle>
    </a:wholeTbl>
    <a:band2H>
      <a:tcTxStyle/>
      <a:tcStyle>
        <a:tcBdr/>
        <a:fill>
          <a:solidFill>
            <a:srgbClr val="F4ED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2D4"/>
          </a:solidFill>
        </a:fill>
      </a:tcStyle>
    </a:wholeTbl>
    <a:band2H>
      <a:tcTxStyle/>
      <a:tcStyle>
        <a:tcBdr/>
        <a:fill>
          <a:solidFill>
            <a:srgbClr val="E9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94712"/>
  </p:normalViewPr>
  <p:slideViewPr>
    <p:cSldViewPr snapToGrid="0">
      <p:cViewPr varScale="1">
        <p:scale>
          <a:sx n="118" d="100"/>
          <a:sy n="118" d="100"/>
        </p:scale>
        <p:origin x="224"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1143000" y="685800"/>
            <a:ext cx="4572000" cy="3429000"/>
          </a:xfrm>
          <a:prstGeom prst="rect">
            <a:avLst/>
          </a:prstGeom>
        </p:spPr>
        <p:txBody>
          <a:bodyPr/>
          <a:lstStyle/>
          <a:p>
            <a:endParaRPr/>
          </a:p>
        </p:txBody>
      </p:sp>
      <p:sp>
        <p:nvSpPr>
          <p:cNvPr id="82" name="Shape 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940776" y="3191608"/>
            <a:ext cx="4765432" cy="1505642"/>
          </a:xfrm>
          <a:prstGeom prst="rect">
            <a:avLst/>
          </a:prstGeom>
        </p:spPr>
        <p:txBody>
          <a:bodyPr lIns="0" tIns="0" rIns="0" bIns="0" anchor="ctr"/>
          <a:lstStyle>
            <a:lvl1pPr algn="ctr" defTabSz="457200">
              <a:lnSpc>
                <a:spcPct val="100000"/>
              </a:lnSpc>
              <a:spcBef>
                <a:spcPts val="0"/>
              </a:spcBef>
              <a:defRPr sz="2400" cap="none">
                <a:solidFill>
                  <a:srgbClr val="FFFFFF"/>
                </a:solidFill>
                <a:latin typeface="Rockwell"/>
                <a:ea typeface="Rockwell"/>
                <a:cs typeface="Rockwell"/>
                <a:sym typeface="Rockwell"/>
              </a:defRPr>
            </a:lvl1pPr>
          </a:lstStyle>
          <a:p>
            <a:r>
              <a:t>Title Text</a:t>
            </a:r>
          </a:p>
        </p:txBody>
      </p:sp>
      <p:sp>
        <p:nvSpPr>
          <p:cNvPr id="13" name="Title"/>
          <p:cNvSpPr txBox="1"/>
          <p:nvPr/>
        </p:nvSpPr>
        <p:spPr>
          <a:xfrm>
            <a:off x="940777" y="2307143"/>
            <a:ext cx="4765431" cy="10108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a:defRPr sz="4000" b="1">
                <a:solidFill>
                  <a:srgbClr val="FFFFFF"/>
                </a:solidFill>
                <a:latin typeface="Rockwell"/>
                <a:ea typeface="Rockwell"/>
                <a:cs typeface="Rockwell"/>
                <a:sym typeface="Rockwell"/>
              </a:defRPr>
            </a:pPr>
            <a:r>
              <a:t>Data Science</a:t>
            </a:r>
            <a:br/>
            <a:r>
              <a:rPr sz="3200" b="0"/>
              <a:t>Data Engineering I</a:t>
            </a:r>
          </a:p>
        </p:txBody>
      </p:sp>
      <p:pic>
        <p:nvPicPr>
          <p:cNvPr id="14" name="Picture 12" descr="Picture 12"/>
          <p:cNvPicPr>
            <a:picLocks noChangeAspect="1"/>
          </p:cNvPicPr>
          <p:nvPr/>
        </p:nvPicPr>
        <p:blipFill>
          <a:blip r:embed="rId3"/>
          <a:stretch>
            <a:fillRect/>
          </a:stretch>
        </p:blipFill>
        <p:spPr>
          <a:xfrm>
            <a:off x="4895539" y="5522950"/>
            <a:ext cx="5898436" cy="1078572"/>
          </a:xfrm>
          <a:prstGeom prst="rect">
            <a:avLst/>
          </a:prstGeom>
          <a:ln w="12700">
            <a:miter lim="400000"/>
          </a:ln>
        </p:spPr>
      </p:pic>
      <p:sp>
        <p:nvSpPr>
          <p:cNvPr id="15"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One-Content Slide-1 column">
    <p:spTree>
      <p:nvGrpSpPr>
        <p:cNvPr id="1" name=""/>
        <p:cNvGrpSpPr/>
        <p:nvPr/>
      </p:nvGrpSpPr>
      <p:grpSpPr>
        <a:xfrm>
          <a:off x="0" y="0"/>
          <a:ext cx="0" cy="0"/>
          <a:chOff x="0" y="0"/>
          <a:chExt cx="0" cy="0"/>
        </a:xfrm>
      </p:grpSpPr>
      <p:pic>
        <p:nvPicPr>
          <p:cNvPr id="22"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23"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sp>
        <p:nvSpPr>
          <p:cNvPr id="24" name="Body Level One…"/>
          <p:cNvSpPr txBox="1">
            <a:spLocks noGrp="1"/>
          </p:cNvSpPr>
          <p:nvPr>
            <p:ph type="body" sz="quarter" idx="1"/>
          </p:nvPr>
        </p:nvSpPr>
        <p:spPr>
          <a:xfrm>
            <a:off x="2245404" y="1632494"/>
            <a:ext cx="8138119" cy="421894"/>
          </a:xfrm>
          <a:prstGeom prst="rect">
            <a:avLst/>
          </a:prstGeom>
        </p:spPr>
        <p:txBody>
          <a:bodyPr lIns="0" tIns="0" rIns="0" bIns="0"/>
          <a:lstStyle>
            <a:lvl1pPr marL="0" indent="0" defTabSz="457200">
              <a:spcBef>
                <a:spcPts val="500"/>
              </a:spcBef>
              <a:buClrTx/>
              <a:buSzTx/>
              <a:buFontTx/>
              <a:buNone/>
              <a:defRPr>
                <a:solidFill>
                  <a:srgbClr val="3E4358"/>
                </a:solidFill>
                <a:latin typeface="Rockwell"/>
                <a:ea typeface="Rockwell"/>
                <a:cs typeface="Rockwell"/>
                <a:sym typeface="Rockwell"/>
              </a:defRPr>
            </a:lvl1pPr>
            <a:lvl2pPr marL="0" indent="457200" defTabSz="457200">
              <a:spcBef>
                <a:spcPts val="500"/>
              </a:spcBef>
              <a:buClrTx/>
              <a:buSzTx/>
              <a:buFontTx/>
              <a:buNone/>
              <a:defRPr>
                <a:solidFill>
                  <a:srgbClr val="3E4358"/>
                </a:solidFill>
                <a:latin typeface="Rockwell"/>
                <a:ea typeface="Rockwell"/>
                <a:cs typeface="Rockwell"/>
                <a:sym typeface="Rockwell"/>
              </a:defRPr>
            </a:lvl2pPr>
            <a:lvl3pPr marL="0" indent="914400" defTabSz="457200">
              <a:spcBef>
                <a:spcPts val="500"/>
              </a:spcBef>
              <a:buClrTx/>
              <a:buSzTx/>
              <a:buFontTx/>
              <a:buNone/>
              <a:defRPr>
                <a:solidFill>
                  <a:srgbClr val="3E4358"/>
                </a:solidFill>
                <a:latin typeface="Rockwell"/>
                <a:ea typeface="Rockwell"/>
                <a:cs typeface="Rockwell"/>
                <a:sym typeface="Rockwell"/>
              </a:defRPr>
            </a:lvl3pPr>
            <a:lvl4pPr marL="0" indent="1371600" defTabSz="457200">
              <a:spcBef>
                <a:spcPts val="500"/>
              </a:spcBef>
              <a:buClrTx/>
              <a:buSzTx/>
              <a:buFontTx/>
              <a:buNone/>
              <a:defRPr>
                <a:solidFill>
                  <a:srgbClr val="3E4358"/>
                </a:solidFill>
                <a:latin typeface="Rockwell"/>
                <a:ea typeface="Rockwell"/>
                <a:cs typeface="Rockwell"/>
                <a:sym typeface="Rockwell"/>
              </a:defRPr>
            </a:lvl4pPr>
            <a:lvl5pPr marL="0" indent="1828800" defTabSz="457200">
              <a:spcBef>
                <a:spcPts val="500"/>
              </a:spcBef>
              <a:buClrTx/>
              <a:buSzTx/>
              <a:buFontTx/>
              <a:buNone/>
              <a:defRPr>
                <a:solidFill>
                  <a:srgbClr val="3E4358"/>
                </a:solidFill>
                <a:latin typeface="Rockwell"/>
                <a:ea typeface="Rockwell"/>
                <a:cs typeface="Rockwell"/>
                <a:sym typeface="Rockwell"/>
              </a:defRPr>
            </a:lvl5pPr>
          </a:lstStyle>
          <a:p>
            <a:r>
              <a:t>Body Level One</a:t>
            </a:r>
          </a:p>
          <a:p>
            <a:pPr lvl="1"/>
            <a:r>
              <a:t>Body Level Two</a:t>
            </a:r>
          </a:p>
          <a:p>
            <a:pPr lvl="2"/>
            <a:r>
              <a:t>Body Level Three</a:t>
            </a:r>
          </a:p>
          <a:p>
            <a:pPr lvl="3"/>
            <a:r>
              <a:t>Body Level Four</a:t>
            </a:r>
          </a:p>
          <a:p>
            <a:pPr lvl="4"/>
            <a:r>
              <a:t>Body Level Five</a:t>
            </a:r>
          </a:p>
        </p:txBody>
      </p:sp>
      <p:sp>
        <p:nvSpPr>
          <p:cNvPr id="25" name="Body Text"/>
          <p:cNvSpPr>
            <a:spLocks noGrp="1"/>
          </p:cNvSpPr>
          <p:nvPr>
            <p:ph type="body" sz="half" idx="13"/>
          </p:nvPr>
        </p:nvSpPr>
        <p:spPr>
          <a:xfrm>
            <a:off x="2251287" y="2217739"/>
            <a:ext cx="8132234" cy="3411538"/>
          </a:xfrm>
          <a:prstGeom prst="rect">
            <a:avLst/>
          </a:prstGeom>
        </p:spPr>
        <p:txBody>
          <a:bodyPr lIns="0" tIns="0" rIns="0" bIns="0"/>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endParaRPr/>
          </a:p>
        </p:txBody>
      </p:sp>
      <p:pic>
        <p:nvPicPr>
          <p:cNvPr id="2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2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One-Title Only">
    <p:spTree>
      <p:nvGrpSpPr>
        <p:cNvPr id="1" name=""/>
        <p:cNvGrpSpPr/>
        <p:nvPr/>
      </p:nvGrpSpPr>
      <p:grpSpPr>
        <a:xfrm>
          <a:off x="0" y="0"/>
          <a:ext cx="0" cy="0"/>
          <a:chOff x="0" y="0"/>
          <a:chExt cx="0" cy="0"/>
        </a:xfrm>
      </p:grpSpPr>
      <p:pic>
        <p:nvPicPr>
          <p:cNvPr id="3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35"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pic>
        <p:nvPicPr>
          <p:cNvPr id="3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3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One-Empty">
    <p:spTree>
      <p:nvGrpSpPr>
        <p:cNvPr id="1" name=""/>
        <p:cNvGrpSpPr/>
        <p:nvPr/>
      </p:nvGrpSpPr>
      <p:grpSpPr>
        <a:xfrm>
          <a:off x="0" y="0"/>
          <a:ext cx="0" cy="0"/>
          <a:chOff x="0" y="0"/>
          <a:chExt cx="0" cy="0"/>
        </a:xfrm>
      </p:grpSpPr>
      <p:pic>
        <p:nvPicPr>
          <p:cNvPr id="4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pic>
        <p:nvPicPr>
          <p:cNvPr id="45"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46"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53" name="DAta I/O and Pars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I/O and Parsing</a:t>
            </a: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63" name="data wrangl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wrangling</a:t>
            </a:r>
          </a:p>
        </p:txBody>
      </p:sp>
      <p:sp>
        <p:nvSpPr>
          <p:cNvPr id="64" name="Title Text"/>
          <p:cNvSpPr txBox="1">
            <a:spLocks noGrp="1"/>
          </p:cNvSpPr>
          <p:nvPr>
            <p:ph type="title"/>
          </p:nvPr>
        </p:nvSpPr>
        <p:spPr>
          <a:prstGeom prst="rect">
            <a:avLst/>
          </a:prstGeom>
        </p:spPr>
        <p:txBody>
          <a:bodyPr/>
          <a:lstStyle/>
          <a:p>
            <a:r>
              <a:t>Title Text</a:t>
            </a:r>
          </a:p>
        </p:txBody>
      </p:sp>
      <p:sp>
        <p:nvSpPr>
          <p:cNvPr id="6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73" name="data wrangl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wrangling</a:t>
            </a:r>
          </a:p>
        </p:txBody>
      </p:sp>
      <p:sp>
        <p:nvSpPr>
          <p:cNvPr id="74" name="Title Text"/>
          <p:cNvSpPr txBox="1">
            <a:spLocks noGrp="1"/>
          </p:cNvSpPr>
          <p:nvPr>
            <p:ph type="title"/>
          </p:nvPr>
        </p:nvSpPr>
        <p:spPr>
          <a:prstGeom prst="rect">
            <a:avLst/>
          </a:prstGeom>
        </p:spPr>
        <p:txBody>
          <a:bodyPr/>
          <a:lstStyle/>
          <a:p>
            <a:r>
              <a:t>Title Text</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381000" y="698316"/>
            <a:ext cx="11430000" cy="185"/>
          </a:xfrm>
          <a:prstGeom prst="line">
            <a:avLst/>
          </a:prstGeom>
          <a:ln w="12700">
            <a:solidFill>
              <a:srgbClr val="A6AAA9"/>
            </a:solidFill>
            <a:miter lim="400000"/>
          </a:ln>
        </p:spPr>
        <p:txBody>
          <a:bodyPr lIns="25400" tIns="25400" rIns="25400" bIns="25400" anchor="ctr"/>
          <a:lstStyle/>
          <a:p>
            <a:pPr defTabSz="228600">
              <a:defRPr sz="600">
                <a:latin typeface="+mn-lt"/>
                <a:ea typeface="+mn-ea"/>
                <a:cs typeface="+mn-cs"/>
                <a:sym typeface="Helvetica"/>
              </a:defRPr>
            </a:pPr>
            <a:endParaRPr/>
          </a:p>
        </p:txBody>
      </p:sp>
      <p:sp>
        <p:nvSpPr>
          <p:cNvPr id="3" name="Title Text"/>
          <p:cNvSpPr txBox="1">
            <a:spLocks noGrp="1"/>
          </p:cNvSpPr>
          <p:nvPr>
            <p:ph type="title"/>
          </p:nvPr>
        </p:nvSpPr>
        <p:spPr>
          <a:xfrm>
            <a:off x="381000" y="1079500"/>
            <a:ext cx="11430000" cy="5080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Title Text</a:t>
            </a:r>
          </a:p>
        </p:txBody>
      </p:sp>
      <p:sp>
        <p:nvSpPr>
          <p:cNvPr id="4" name="Body Level One…"/>
          <p:cNvSpPr txBox="1">
            <a:spLocks noGrp="1"/>
          </p:cNvSpPr>
          <p:nvPr>
            <p:ph type="body" idx="1"/>
          </p:nvPr>
        </p:nvSpPr>
        <p:spPr>
          <a:xfrm>
            <a:off x="381000" y="1930400"/>
            <a:ext cx="11430000" cy="42926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23476" y="304800"/>
            <a:ext cx="282948" cy="317500"/>
          </a:xfrm>
          <a:prstGeom prst="rect">
            <a:avLst/>
          </a:prstGeom>
          <a:ln w="12700">
            <a:miter lim="400000"/>
          </a:ln>
        </p:spPr>
        <p:txBody>
          <a:bodyPr wrap="none" lIns="25400" tIns="25400" rIns="25400" bIns="25400">
            <a:spAutoFit/>
          </a:bodyPr>
          <a:lstStyle>
            <a:lvl1pPr algn="r" defTabSz="412750">
              <a:lnSpc>
                <a:spcPct val="80000"/>
              </a:lnSpc>
              <a:defRPr>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1pPr>
      <a:lvl2pPr marL="0" marR="0" indent="228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2pPr>
      <a:lvl3pPr marL="0" marR="0" indent="457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3pPr>
      <a:lvl4pPr marL="0" marR="0" indent="685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4pPr>
      <a:lvl5pPr marL="0" marR="0" indent="9144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5pPr>
      <a:lvl6pPr marL="0" marR="0" indent="11430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6pPr>
      <a:lvl7pPr marL="0" marR="0" indent="1371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7pPr>
      <a:lvl8pPr marL="0" marR="0" indent="1600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8pPr>
      <a:lvl9pPr marL="0" marR="0" indent="1828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9pPr>
    </p:titleStyle>
    <p:bodyStyle>
      <a:lvl1pPr marL="31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1pPr>
      <a:lvl2pPr marL="95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2pPr>
      <a:lvl3pPr marL="158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3pPr>
      <a:lvl4pPr marL="222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4pPr>
      <a:lvl5pPr marL="285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5pPr>
      <a:lvl6pPr marL="349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6pPr>
      <a:lvl7pPr marL="412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7pPr>
      <a:lvl8pPr marL="476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8pPr>
      <a:lvl9pPr marL="539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1pPr>
      <a:lvl2pPr marL="0" marR="0" indent="228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2pPr>
      <a:lvl3pPr marL="0" marR="0" indent="457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3pPr>
      <a:lvl4pPr marL="0" marR="0" indent="685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4pPr>
      <a:lvl5pPr marL="0" marR="0" indent="9144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5pPr>
      <a:lvl6pPr marL="0" marR="0" indent="11430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6pPr>
      <a:lvl7pPr marL="0" marR="0" indent="1371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7pPr>
      <a:lvl8pPr marL="0" marR="0" indent="1600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8pPr>
      <a:lvl9pPr marL="0" marR="0" indent="1828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p:cNvSpPr txBox="1">
            <a:spLocks noGrp="1"/>
          </p:cNvSpPr>
          <p:nvPr>
            <p:ph type="title"/>
          </p:nvPr>
        </p:nvSpPr>
        <p:spPr>
          <a:xfrm>
            <a:off x="942975" y="3076575"/>
            <a:ext cx="4752975" cy="1623445"/>
          </a:xfrm>
          <a:prstGeom prst="rect">
            <a:avLst/>
          </a:prstGeom>
        </p:spPr>
        <p:txBody>
          <a:bodyPr/>
          <a:lstStyle/>
          <a:p>
            <a:r>
              <a:t>Visualizing data</a:t>
            </a:r>
          </a:p>
        </p:txBody>
      </p:sp>
      <p:sp>
        <p:nvSpPr>
          <p:cNvPr id="85" name="Footer"/>
          <p:cNvSpPr txBox="1">
            <a:spLocks noGrp="1"/>
          </p:cNvSpPr>
          <p:nvPr>
            <p:ph type="body" sz="quarter" idx="4294967295"/>
          </p:nvPr>
        </p:nvSpPr>
        <p:spPr>
          <a:xfrm>
            <a:off x="-1" y="6371914"/>
            <a:ext cx="3521959" cy="486086"/>
          </a:xfrm>
          <a:prstGeom prst="rect">
            <a:avLst/>
          </a:prstGeom>
        </p:spPr>
        <p:txBody>
          <a:bodyPr lIns="45719" tIns="45719" rIns="45719" bIns="45719"/>
          <a:lstStyle>
            <a:lvl1pPr marL="0" indent="0" defTabSz="457200">
              <a:lnSpc>
                <a:spcPct val="80000"/>
              </a:lnSpc>
              <a:spcBef>
                <a:spcPts val="300"/>
              </a:spcBef>
              <a:buClrTx/>
              <a:buSzTx/>
              <a:buFont typeface="Arial"/>
              <a:buNone/>
              <a:defRPr sz="1500">
                <a:solidFill>
                  <a:srgbClr val="FFFFFF"/>
                </a:solidFill>
                <a:latin typeface="+mj-lt"/>
                <a:ea typeface="+mj-ea"/>
                <a:cs typeface="+mj-cs"/>
                <a:sym typeface="Calibri"/>
              </a:defRPr>
            </a:lvl1pPr>
          </a:lstStyle>
          <a:p>
            <a:r>
              <a:t>Copyright McGraw Hill, Rosen, Discrete Mathematics and its Applications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Box plots (2D)"/>
          <p:cNvSpPr txBox="1">
            <a:spLocks noGrp="1"/>
          </p:cNvSpPr>
          <p:nvPr>
            <p:ph type="title"/>
          </p:nvPr>
        </p:nvSpPr>
        <p:spPr>
          <a:prstGeom prst="rect">
            <a:avLst/>
          </a:prstGeom>
        </p:spPr>
        <p:txBody>
          <a:bodyPr/>
          <a:lstStyle/>
          <a:p>
            <a:r>
              <a:t>Box plots (2D)</a:t>
            </a:r>
          </a:p>
        </p:txBody>
      </p:sp>
      <p:sp>
        <p:nvSpPr>
          <p:cNvPr id="130" name="Body Text"/>
          <p:cNvSpPr>
            <a:spLocks noGrp="1"/>
          </p:cNvSpPr>
          <p:nvPr>
            <p:ph type="body" idx="13"/>
          </p:nvPr>
        </p:nvSpPr>
        <p:spPr>
          <a:xfrm>
            <a:off x="2251287" y="2195814"/>
            <a:ext cx="4468059" cy="3121525"/>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Display relationship between discrete and continuous variables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For each discrete value X, calculate quartiles and range of associated Y values</a:t>
            </a:r>
            <a:br/>
            <a:endParaRPr/>
          </a:p>
        </p:txBody>
      </p:sp>
      <p:sp>
        <p:nvSpPr>
          <p:cNvPr id="131" name="# boxplot takes a list of data vectors # the distribution of values in vector # is summarized by a box in the plot…"/>
          <p:cNvSpPr txBox="1"/>
          <p:nvPr/>
        </p:nvSpPr>
        <p:spPr>
          <a:xfrm>
            <a:off x="1776131" y="4124843"/>
            <a:ext cx="5151603" cy="225416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700" b="1">
                <a:solidFill>
                  <a:srgbClr val="838787"/>
                </a:solidFill>
                <a:latin typeface="Courier New"/>
                <a:ea typeface="Courier New"/>
                <a:cs typeface="Courier New"/>
                <a:sym typeface="Courier New"/>
              </a:defRPr>
            </a:pPr>
            <a:r>
              <a:t># boxplot takes a list of data vectors</a:t>
            </a:r>
            <a:br/>
            <a:r>
              <a:t># the distribution of values in vector # is summarized by a box in the plot</a:t>
            </a:r>
          </a:p>
          <a:p>
            <a:pPr defTabSz="412750">
              <a:spcBef>
                <a:spcPts val="600"/>
              </a:spcBef>
              <a:defRPr sz="1700" b="1">
                <a:solidFill>
                  <a:srgbClr val="838787"/>
                </a:solidFill>
                <a:latin typeface="Courier New"/>
                <a:ea typeface="Courier New"/>
                <a:cs typeface="Courier New"/>
                <a:sym typeface="Courier New"/>
              </a:defRPr>
            </a:pPr>
            <a:r>
              <a:t>plt.boxplot(dataGrps)</a:t>
            </a:r>
          </a:p>
        </p:txBody>
      </p:sp>
      <p:grpSp>
        <p:nvGrpSpPr>
          <p:cNvPr id="2" name="Group 1" descr="The image is a box plot comparing the petal length of three Iris species: Iris-setosa, Iris-versicolor, and Iris-virginica. The plot highlights:&#10;&#10;Median: the middle line in each box.&#10;IQR (Interquartile Range): the box's height, representing the middle 50% of data.&#10;Min and Max: the whiskers extending from the box, showing the range excluding outliers.&#10;Outliers: data points outside 1.5 times the IQR, represented as individual circles.&#10;This chart visually compares the spread and distribution of petal lengths among the species.">
            <a:extLst>
              <a:ext uri="{FF2B5EF4-FFF2-40B4-BE49-F238E27FC236}">
                <a16:creationId xmlns:a16="http://schemas.microsoft.com/office/drawing/2014/main" id="{F251B935-27F3-3A00-8487-3F5D5AA1820D}"/>
              </a:ext>
            </a:extLst>
          </p:cNvPr>
          <p:cNvGrpSpPr/>
          <p:nvPr/>
        </p:nvGrpSpPr>
        <p:grpSpPr>
          <a:xfrm>
            <a:off x="7128333" y="1994884"/>
            <a:ext cx="4171348" cy="3893259"/>
            <a:chOff x="7128333" y="1994884"/>
            <a:chExt cx="4171348" cy="3893259"/>
          </a:xfrm>
        </p:grpSpPr>
        <p:pic>
          <p:nvPicPr>
            <p:cNvPr id="132" name="Picture 7.png" descr="Picture 7.png"/>
            <p:cNvPicPr>
              <a:picLocks noChangeAspect="1"/>
            </p:cNvPicPr>
            <p:nvPr/>
          </p:nvPicPr>
          <p:blipFill>
            <a:blip r:embed="rId2"/>
            <a:stretch>
              <a:fillRect/>
            </a:stretch>
          </p:blipFill>
          <p:spPr>
            <a:xfrm>
              <a:off x="7128333" y="1994884"/>
              <a:ext cx="4171348" cy="3893259"/>
            </a:xfrm>
            <a:prstGeom prst="rect">
              <a:avLst/>
            </a:prstGeom>
            <a:ln w="12700">
              <a:miter lim="400000"/>
            </a:ln>
          </p:spPr>
        </p:pic>
        <p:sp>
          <p:nvSpPr>
            <p:cNvPr id="133" name="Median"/>
            <p:cNvSpPr txBox="1"/>
            <p:nvPr/>
          </p:nvSpPr>
          <p:spPr>
            <a:xfrm>
              <a:off x="7658136" y="3573905"/>
              <a:ext cx="723095" cy="29622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defTabSz="825500">
                <a:spcBef>
                  <a:spcPts val="3400"/>
                </a:spcBef>
                <a:defRPr sz="1200" b="1">
                  <a:solidFill>
                    <a:srgbClr val="AA1728"/>
                  </a:solidFill>
                  <a:latin typeface="Avenir Next"/>
                  <a:ea typeface="Avenir Next"/>
                  <a:cs typeface="Avenir Next"/>
                  <a:sym typeface="Avenir Next"/>
                </a:defRPr>
              </a:lvl1pPr>
            </a:lstStyle>
            <a:p>
              <a:r>
                <a:t>Median</a:t>
              </a:r>
            </a:p>
          </p:txBody>
        </p:sp>
        <p:sp>
          <p:nvSpPr>
            <p:cNvPr id="134" name="Line"/>
            <p:cNvSpPr/>
            <p:nvPr/>
          </p:nvSpPr>
          <p:spPr>
            <a:xfrm>
              <a:off x="8423057" y="3722018"/>
              <a:ext cx="414553" cy="1"/>
            </a:xfrm>
            <a:prstGeom prst="line">
              <a:avLst/>
            </a:prstGeom>
            <a:ln w="25400">
              <a:solidFill>
                <a:srgbClr val="AA1728"/>
              </a:solidFill>
              <a:miter lim="400000"/>
              <a:tailEnd type="triangle"/>
            </a:ln>
          </p:spPr>
          <p:txBody>
            <a:bodyPr lIns="50800" tIns="50800" rIns="50800" bIns="50800" anchor="ctr"/>
            <a:lstStyle/>
            <a:p>
              <a:pPr algn="ctr" defTabSz="825500">
                <a:lnSpc>
                  <a:spcPct val="80000"/>
                </a:lnSpc>
                <a:defRPr sz="4000" cap="all">
                  <a:solidFill>
                    <a:srgbClr val="838787"/>
                  </a:solidFill>
                  <a:latin typeface="DIN Condensed"/>
                  <a:ea typeface="DIN Condensed"/>
                  <a:cs typeface="DIN Condensed"/>
                  <a:sym typeface="DIN Condensed"/>
                </a:defRPr>
              </a:pPr>
              <a:endParaRPr/>
            </a:p>
          </p:txBody>
        </p:sp>
        <p:sp>
          <p:nvSpPr>
            <p:cNvPr id="135" name="IQR"/>
            <p:cNvSpPr txBox="1"/>
            <p:nvPr/>
          </p:nvSpPr>
          <p:spPr>
            <a:xfrm>
              <a:off x="9928428" y="3781309"/>
              <a:ext cx="387755" cy="29622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defTabSz="825500">
                <a:spcBef>
                  <a:spcPts val="3400"/>
                </a:spcBef>
                <a:defRPr sz="1200" b="1">
                  <a:solidFill>
                    <a:srgbClr val="AA1728"/>
                  </a:solidFill>
                  <a:latin typeface="Avenir Next"/>
                  <a:ea typeface="Avenir Next"/>
                  <a:cs typeface="Avenir Next"/>
                  <a:sym typeface="Avenir Next"/>
                </a:defRPr>
              </a:lvl1pPr>
            </a:lstStyle>
            <a:p>
              <a:r>
                <a:t>IQR</a:t>
              </a:r>
            </a:p>
          </p:txBody>
        </p:sp>
        <p:sp>
          <p:nvSpPr>
            <p:cNvPr id="136" name="}"/>
            <p:cNvSpPr txBox="1"/>
            <p:nvPr/>
          </p:nvSpPr>
          <p:spPr>
            <a:xfrm>
              <a:off x="9775432" y="3449973"/>
              <a:ext cx="178462" cy="5440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defTabSz="825500">
                <a:spcBef>
                  <a:spcPts val="3400"/>
                </a:spcBef>
                <a:defRPr sz="2600" b="1">
                  <a:solidFill>
                    <a:srgbClr val="AA1728"/>
                  </a:solidFill>
                  <a:latin typeface="Avenir Next"/>
                  <a:ea typeface="Avenir Next"/>
                  <a:cs typeface="Avenir Next"/>
                  <a:sym typeface="Avenir Next"/>
                </a:defRPr>
              </a:lvl1pPr>
            </a:lstStyle>
            <a:p>
              <a:r>
                <a:t>}</a:t>
              </a:r>
            </a:p>
          </p:txBody>
        </p:sp>
        <p:sp>
          <p:nvSpPr>
            <p:cNvPr id="137" name="Max"/>
            <p:cNvSpPr txBox="1"/>
            <p:nvPr/>
          </p:nvSpPr>
          <p:spPr>
            <a:xfrm>
              <a:off x="8155393" y="3176766"/>
              <a:ext cx="437992" cy="29622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defTabSz="825500">
                <a:spcBef>
                  <a:spcPts val="3400"/>
                </a:spcBef>
                <a:defRPr sz="1200" b="1">
                  <a:solidFill>
                    <a:srgbClr val="AA1728"/>
                  </a:solidFill>
                  <a:latin typeface="Avenir Next"/>
                  <a:ea typeface="Avenir Next"/>
                  <a:cs typeface="Avenir Next"/>
                  <a:sym typeface="Avenir Next"/>
                </a:defRPr>
              </a:lvl1pPr>
            </a:lstStyle>
            <a:p>
              <a:r>
                <a:t>Max</a:t>
              </a:r>
            </a:p>
          </p:txBody>
        </p:sp>
        <p:sp>
          <p:nvSpPr>
            <p:cNvPr id="138" name="Line"/>
            <p:cNvSpPr/>
            <p:nvPr/>
          </p:nvSpPr>
          <p:spPr>
            <a:xfrm>
              <a:off x="8624087" y="3324879"/>
              <a:ext cx="414553" cy="1"/>
            </a:xfrm>
            <a:prstGeom prst="line">
              <a:avLst/>
            </a:prstGeom>
            <a:ln w="25400">
              <a:solidFill>
                <a:srgbClr val="AA1728"/>
              </a:solidFill>
              <a:miter lim="400000"/>
              <a:tailEnd type="triangle"/>
            </a:ln>
          </p:spPr>
          <p:txBody>
            <a:bodyPr lIns="50800" tIns="50800" rIns="50800" bIns="50800" anchor="ctr"/>
            <a:lstStyle/>
            <a:p>
              <a:pPr algn="ctr" defTabSz="825500">
                <a:lnSpc>
                  <a:spcPct val="80000"/>
                </a:lnSpc>
                <a:defRPr sz="4000" cap="all">
                  <a:solidFill>
                    <a:srgbClr val="838787"/>
                  </a:solidFill>
                  <a:latin typeface="DIN Condensed"/>
                  <a:ea typeface="DIN Condensed"/>
                  <a:cs typeface="DIN Condensed"/>
                  <a:sym typeface="DIN Condensed"/>
                </a:defRPr>
              </a:pPr>
              <a:endParaRPr/>
            </a:p>
          </p:txBody>
        </p:sp>
        <p:sp>
          <p:nvSpPr>
            <p:cNvPr id="139" name="Min"/>
            <p:cNvSpPr txBox="1"/>
            <p:nvPr/>
          </p:nvSpPr>
          <p:spPr>
            <a:xfrm>
              <a:off x="8218937" y="4090138"/>
              <a:ext cx="393014" cy="29622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defTabSz="825500">
                <a:spcBef>
                  <a:spcPts val="3400"/>
                </a:spcBef>
                <a:defRPr sz="1200" b="1">
                  <a:solidFill>
                    <a:srgbClr val="AA1728"/>
                  </a:solidFill>
                  <a:latin typeface="Avenir Next"/>
                  <a:ea typeface="Avenir Next"/>
                  <a:cs typeface="Avenir Next"/>
                  <a:sym typeface="Avenir Next"/>
                </a:defRPr>
              </a:lvl1pPr>
            </a:lstStyle>
            <a:p>
              <a:r>
                <a:t>Min</a:t>
              </a:r>
            </a:p>
          </p:txBody>
        </p:sp>
        <p:sp>
          <p:nvSpPr>
            <p:cNvPr id="140" name="Line"/>
            <p:cNvSpPr/>
            <p:nvPr/>
          </p:nvSpPr>
          <p:spPr>
            <a:xfrm>
              <a:off x="8627177" y="4238251"/>
              <a:ext cx="414553" cy="1"/>
            </a:xfrm>
            <a:prstGeom prst="line">
              <a:avLst/>
            </a:prstGeom>
            <a:ln w="25400">
              <a:solidFill>
                <a:srgbClr val="AA1728"/>
              </a:solidFill>
              <a:miter lim="400000"/>
              <a:tailEnd type="triangle"/>
            </a:ln>
          </p:spPr>
          <p:txBody>
            <a:bodyPr lIns="50800" tIns="50800" rIns="50800" bIns="50800" anchor="ctr"/>
            <a:lstStyle/>
            <a:p>
              <a:pPr algn="ctr" defTabSz="825500">
                <a:lnSpc>
                  <a:spcPct val="80000"/>
                </a:lnSpc>
                <a:defRPr sz="4000" cap="all">
                  <a:solidFill>
                    <a:srgbClr val="838787"/>
                  </a:solidFill>
                  <a:latin typeface="DIN Condensed"/>
                  <a:ea typeface="DIN Condensed"/>
                  <a:cs typeface="DIN Condensed"/>
                  <a:sym typeface="DIN Condensed"/>
                </a:defRPr>
              </a:pPr>
              <a:endParaRPr/>
            </a:p>
          </p:txBody>
        </p:sp>
        <p:sp>
          <p:nvSpPr>
            <p:cNvPr id="141" name="Outlier more than  1.5 IQR above /below box"/>
            <p:cNvSpPr txBox="1"/>
            <p:nvPr/>
          </p:nvSpPr>
          <p:spPr>
            <a:xfrm>
              <a:off x="9841512" y="4267990"/>
              <a:ext cx="1083319" cy="10639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defTabSz="825500">
                <a:lnSpc>
                  <a:spcPct val="90000"/>
                </a:lnSpc>
                <a:defRPr sz="1200" b="1">
                  <a:solidFill>
                    <a:srgbClr val="AA1728"/>
                  </a:solidFill>
                  <a:latin typeface="Avenir Next"/>
                  <a:ea typeface="Avenir Next"/>
                  <a:cs typeface="Avenir Next"/>
                  <a:sym typeface="Avenir Next"/>
                </a:defRPr>
              </a:pPr>
              <a:r>
                <a:t>Outlier</a:t>
              </a:r>
              <a:br/>
              <a:r>
                <a:rPr b="0">
                  <a:latin typeface="Avenir Next Medium"/>
                  <a:ea typeface="Avenir Next Medium"/>
                  <a:cs typeface="Avenir Next Medium"/>
                  <a:sym typeface="Avenir Next Medium"/>
                </a:rPr>
                <a:t>more than </a:t>
              </a:r>
              <a:br>
                <a:rPr b="0">
                  <a:latin typeface="Avenir Next Medium"/>
                  <a:ea typeface="Avenir Next Medium"/>
                  <a:cs typeface="Avenir Next Medium"/>
                  <a:sym typeface="Avenir Next Medium"/>
                </a:rPr>
              </a:br>
              <a:r>
                <a:rPr b="0">
                  <a:latin typeface="Avenir Next Medium"/>
                  <a:ea typeface="Avenir Next Medium"/>
                  <a:cs typeface="Avenir Next Medium"/>
                  <a:sym typeface="Avenir Next Medium"/>
                </a:rPr>
                <a:t>1.5 IQR above</a:t>
              </a:r>
              <a:br>
                <a:rPr b="0">
                  <a:latin typeface="Avenir Next Medium"/>
                  <a:ea typeface="Avenir Next Medium"/>
                  <a:cs typeface="Avenir Next Medium"/>
                  <a:sym typeface="Avenir Next Medium"/>
                </a:rPr>
              </a:br>
              <a:r>
                <a:rPr b="0">
                  <a:latin typeface="Avenir Next Medium"/>
                  <a:ea typeface="Avenir Next Medium"/>
                  <a:cs typeface="Avenir Next Medium"/>
                  <a:sym typeface="Avenir Next Medium"/>
                </a:rPr>
                <a:t>/below box</a:t>
              </a:r>
            </a:p>
          </p:txBody>
        </p:sp>
        <p:sp>
          <p:nvSpPr>
            <p:cNvPr id="142" name="Line"/>
            <p:cNvSpPr/>
            <p:nvPr/>
          </p:nvSpPr>
          <p:spPr>
            <a:xfrm>
              <a:off x="9390907" y="4407058"/>
              <a:ext cx="414553" cy="1"/>
            </a:xfrm>
            <a:prstGeom prst="line">
              <a:avLst/>
            </a:prstGeom>
            <a:ln w="25400">
              <a:solidFill>
                <a:srgbClr val="AA1728"/>
              </a:solidFill>
              <a:miter lim="400000"/>
              <a:headEnd type="triangle"/>
            </a:ln>
          </p:spPr>
          <p:txBody>
            <a:bodyPr lIns="50800" tIns="50800" rIns="50800" bIns="50800" anchor="ctr"/>
            <a:lstStyle/>
            <a:p>
              <a:pPr algn="ctr" defTabSz="825500">
                <a:lnSpc>
                  <a:spcPct val="80000"/>
                </a:lnSpc>
                <a:defRPr sz="4000" cap="all">
                  <a:solidFill>
                    <a:srgbClr val="838787"/>
                  </a:solidFill>
                  <a:latin typeface="DIN Condensed"/>
                  <a:ea typeface="DIN Condensed"/>
                  <a:cs typeface="DIN Condensed"/>
                  <a:sym typeface="DIN Condensed"/>
                </a:defRPr>
              </a:pPr>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catterplot (2D)"/>
          <p:cNvSpPr txBox="1">
            <a:spLocks noGrp="1"/>
          </p:cNvSpPr>
          <p:nvPr>
            <p:ph type="title"/>
          </p:nvPr>
        </p:nvSpPr>
        <p:spPr>
          <a:prstGeom prst="rect">
            <a:avLst/>
          </a:prstGeom>
        </p:spPr>
        <p:txBody>
          <a:bodyPr/>
          <a:lstStyle/>
          <a:p>
            <a:r>
              <a:t>Scatterplot (2D)</a:t>
            </a:r>
          </a:p>
        </p:txBody>
      </p:sp>
      <p:sp>
        <p:nvSpPr>
          <p:cNvPr id="145" name="Body"/>
          <p:cNvSpPr txBox="1">
            <a:spLocks noGrp="1"/>
          </p:cNvSpPr>
          <p:nvPr>
            <p:ph type="body" sz="quarter" idx="1"/>
          </p:nvPr>
        </p:nvSpPr>
        <p:spPr>
          <a:prstGeom prst="rect">
            <a:avLst/>
          </a:prstGeom>
        </p:spPr>
        <p:txBody>
          <a:bodyPr/>
          <a:lstStyle/>
          <a:p>
            <a:endParaRPr/>
          </a:p>
        </p:txBody>
      </p:sp>
      <p:sp>
        <p:nvSpPr>
          <p:cNvPr id="146"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49631" indent="-249631" defTabSz="416052">
              <a:spcBef>
                <a:spcPts val="1600"/>
              </a:spcBef>
              <a:buClrTx/>
              <a:buSzPct val="100000"/>
              <a:buFontTx/>
              <a:buChar char="▪"/>
              <a:defRPr sz="1638">
                <a:solidFill>
                  <a:srgbClr val="000000"/>
                </a:solidFill>
                <a:latin typeface="Arial"/>
                <a:ea typeface="Arial"/>
                <a:cs typeface="Arial"/>
                <a:sym typeface="Arial"/>
              </a:defRPr>
            </a:pPr>
            <a:r>
              <a:t>Most common plot for bivariate data</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Horizontal X axis: the suspected </a:t>
            </a:r>
            <a:r>
              <a:rPr>
                <a:solidFill>
                  <a:srgbClr val="941100"/>
                </a:solidFill>
              </a:rPr>
              <a:t>independent</a:t>
            </a:r>
            <a:r>
              <a:t> variable</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Vertical Y axis: the suspected </a:t>
            </a:r>
            <a:r>
              <a:rPr>
                <a:solidFill>
                  <a:srgbClr val="941100"/>
                </a:solidFill>
              </a:rPr>
              <a:t>dependent</a:t>
            </a:r>
            <a:r>
              <a:t> variable</a:t>
            </a:r>
          </a:p>
          <a:p>
            <a:pPr marL="249631" indent="-249631" defTabSz="416052">
              <a:spcBef>
                <a:spcPts val="1600"/>
              </a:spcBef>
              <a:buClrTx/>
              <a:buSzPct val="100000"/>
              <a:buFontTx/>
              <a:buChar char="▪"/>
              <a:defRPr sz="1638">
                <a:solidFill>
                  <a:srgbClr val="000000"/>
                </a:solidFill>
                <a:latin typeface="Arial"/>
                <a:ea typeface="Arial"/>
                <a:cs typeface="Arial"/>
                <a:sym typeface="Arial"/>
              </a:defRPr>
            </a:pPr>
            <a:r>
              <a:t>Graphically shows:</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If X and Y are related; Linear or non-linear relationship</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If the variation in Y depends on X</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Outliers</a:t>
            </a:r>
          </a:p>
        </p:txBody>
      </p:sp>
      <p:sp>
        <p:nvSpPr>
          <p:cNvPr id="147" name="plt.scatter(data[‘sepal-length'],data['sepal-width'])"/>
          <p:cNvSpPr txBox="1"/>
          <p:nvPr/>
        </p:nvSpPr>
        <p:spPr>
          <a:xfrm>
            <a:off x="1776131" y="5608083"/>
            <a:ext cx="10222953" cy="72372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lvl1pPr defTabSz="412750">
              <a:spcBef>
                <a:spcPts val="600"/>
              </a:spcBef>
              <a:defRPr sz="1700" b="1">
                <a:solidFill>
                  <a:srgbClr val="838787"/>
                </a:solidFill>
                <a:latin typeface="Courier New"/>
                <a:ea typeface="Courier New"/>
                <a:cs typeface="Courier New"/>
                <a:sym typeface="Courier New"/>
              </a:defRPr>
            </a:lvl1pPr>
          </a:lstStyle>
          <a:p>
            <a:r>
              <a:t>plt.scatter(data[‘sepal-length'],data['sepal-width'])</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No relationship"/>
          <p:cNvSpPr txBox="1">
            <a:spLocks noGrp="1"/>
          </p:cNvSpPr>
          <p:nvPr>
            <p:ph type="title"/>
          </p:nvPr>
        </p:nvSpPr>
        <p:spPr>
          <a:prstGeom prst="rect">
            <a:avLst/>
          </a:prstGeom>
        </p:spPr>
        <p:txBody>
          <a:bodyPr/>
          <a:lstStyle/>
          <a:p>
            <a:r>
              <a:t>No relationship</a:t>
            </a:r>
          </a:p>
        </p:txBody>
      </p:sp>
      <p:pic>
        <p:nvPicPr>
          <p:cNvPr id="150" name="Picture 8.png" descr="A scatter plot comparing sepal width (y-axis) and sepal length (x-axis) of a dataset. Data points are spread between sepal lengths of 4.5 to 8.0 and sepal widths of 2.0 to 4.0. The plot shows no clear linear relationship, with points scattered across the chart. The variation in sepal width is somewhat clustered around 3.0, while sepal length shows more spread."/>
          <p:cNvPicPr>
            <a:picLocks noChangeAspect="1"/>
          </p:cNvPicPr>
          <p:nvPr/>
        </p:nvPicPr>
        <p:blipFill>
          <a:blip r:embed="rId2"/>
          <a:stretch>
            <a:fillRect/>
          </a:stretch>
        </p:blipFill>
        <p:spPr>
          <a:xfrm>
            <a:off x="3523879" y="1751679"/>
            <a:ext cx="5144242" cy="473160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Linear relationship"/>
          <p:cNvSpPr txBox="1">
            <a:spLocks noGrp="1"/>
          </p:cNvSpPr>
          <p:nvPr>
            <p:ph type="title"/>
          </p:nvPr>
        </p:nvSpPr>
        <p:spPr>
          <a:prstGeom prst="rect">
            <a:avLst/>
          </a:prstGeom>
        </p:spPr>
        <p:txBody>
          <a:bodyPr/>
          <a:lstStyle/>
          <a:p>
            <a:r>
              <a:t>Linear relationship</a:t>
            </a:r>
          </a:p>
        </p:txBody>
      </p:sp>
      <p:pic>
        <p:nvPicPr>
          <p:cNvPr id="153" name="Picture 9.png" descr="A scatter plot comparing petal width (y-axis) and petal length (x-axis). The data points show a clear upward trend, indicating a positive correlation between petal width and petal length. As petal length increases from 1 to 7, petal width also increases from around 0.5 to 2.5. The data forms distinct clusters, particularly at shorter petal lengths and widths, with more spread at larger values."/>
          <p:cNvPicPr>
            <a:picLocks noChangeAspect="1"/>
          </p:cNvPicPr>
          <p:nvPr/>
        </p:nvPicPr>
        <p:blipFill>
          <a:blip r:embed="rId2"/>
          <a:stretch>
            <a:fillRect/>
          </a:stretch>
        </p:blipFill>
        <p:spPr>
          <a:xfrm>
            <a:off x="3536884" y="1694963"/>
            <a:ext cx="5118232" cy="473160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Non-linear relationship"/>
          <p:cNvSpPr txBox="1">
            <a:spLocks noGrp="1"/>
          </p:cNvSpPr>
          <p:nvPr>
            <p:ph type="title"/>
          </p:nvPr>
        </p:nvSpPr>
        <p:spPr>
          <a:prstGeom prst="rect">
            <a:avLst/>
          </a:prstGeom>
        </p:spPr>
        <p:txBody>
          <a:bodyPr/>
          <a:lstStyle/>
          <a:p>
            <a:r>
              <a:t>Non-linear relationship</a:t>
            </a:r>
          </a:p>
        </p:txBody>
      </p:sp>
      <p:pic>
        <p:nvPicPr>
          <p:cNvPr id="156" name="Picture 10.png" descr="This scatter plot displays data points with x values ranging from 0 to 100 and y values from 0 to 10,000. A fitted curve shows a clear upward trend, indicating an exponential or quadratic relationship between x and y. The curve demonstrates that as x increases, y increases at an accelerating rate. The data points are scattered around the curve, with a relatively good fit along the trend line."/>
          <p:cNvPicPr>
            <a:picLocks noChangeAspect="1"/>
          </p:cNvPicPr>
          <p:nvPr/>
        </p:nvPicPr>
        <p:blipFill>
          <a:blip r:embed="rId2"/>
          <a:stretch>
            <a:fillRect/>
          </a:stretch>
        </p:blipFill>
        <p:spPr>
          <a:xfrm>
            <a:off x="3506218" y="1723320"/>
            <a:ext cx="5179564" cy="4731603"/>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Line graph (2D)"/>
          <p:cNvSpPr txBox="1">
            <a:spLocks noGrp="1"/>
          </p:cNvSpPr>
          <p:nvPr>
            <p:ph type="title"/>
          </p:nvPr>
        </p:nvSpPr>
        <p:spPr>
          <a:prstGeom prst="rect">
            <a:avLst/>
          </a:prstGeom>
        </p:spPr>
        <p:txBody>
          <a:bodyPr/>
          <a:lstStyle/>
          <a:p>
            <a:r>
              <a:t>Line graph (2D)</a:t>
            </a:r>
          </a:p>
        </p:txBody>
      </p:sp>
      <p:sp>
        <p:nvSpPr>
          <p:cNvPr id="159" name="Body Text"/>
          <p:cNvSpPr>
            <a:spLocks noGrp="1"/>
          </p:cNvSpPr>
          <p:nvPr>
            <p:ph type="body" idx="13"/>
          </p:nvPr>
        </p:nvSpPr>
        <p:spPr>
          <a:xfrm>
            <a:off x="2251287" y="2060132"/>
            <a:ext cx="4529966" cy="770666"/>
          </a:xfrm>
          <a:prstGeom prst="rect">
            <a:avLst/>
          </a:prstGeom>
          <a:extLst>
            <a:ext uri="{C572A759-6A51-4108-AA02-DFA0A04FC94B}">
              <ma14:wrappingTextBoxFlag xmlns:ma14="http://schemas.microsoft.com/office/mac/drawingml/2011/main" xmlns="" val="1"/>
            </a:ext>
          </a:extLst>
        </p:spPr>
        <p:txBody>
          <a:bodyPr/>
          <a:lstStyle>
            <a:lvl1pPr marL="274320" indent="-274320" defTabSz="457200">
              <a:spcBef>
                <a:spcPts val="1800"/>
              </a:spcBef>
              <a:buClrTx/>
              <a:buSzPct val="100000"/>
              <a:buFontTx/>
              <a:buChar char="▪"/>
              <a:defRPr sz="1800">
                <a:solidFill>
                  <a:srgbClr val="000000"/>
                </a:solidFill>
                <a:latin typeface="Arial"/>
                <a:ea typeface="Arial"/>
                <a:cs typeface="Arial"/>
                <a:sym typeface="Arial"/>
              </a:defRPr>
            </a:lvl1pPr>
          </a:lstStyle>
          <a:p>
            <a:r>
              <a:t>Plot command can be used to make line graphs as well</a:t>
            </a:r>
          </a:p>
        </p:txBody>
      </p:sp>
      <p:sp>
        <p:nvSpPr>
          <p:cNvPr id="160" name="# create data…"/>
          <p:cNvSpPr txBox="1"/>
          <p:nvPr/>
        </p:nvSpPr>
        <p:spPr>
          <a:xfrm>
            <a:off x="1014131" y="2916406"/>
            <a:ext cx="10222953" cy="341539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lnSpcReduction="10000"/>
          </a:bodyPr>
          <a:lstStyle/>
          <a:p>
            <a:pPr defTabSz="363220">
              <a:spcBef>
                <a:spcPts val="500"/>
              </a:spcBef>
              <a:defRPr sz="1496" b="1">
                <a:solidFill>
                  <a:srgbClr val="838787"/>
                </a:solidFill>
                <a:latin typeface="Courier New"/>
                <a:ea typeface="Courier New"/>
                <a:cs typeface="Courier New"/>
                <a:sym typeface="Courier New"/>
              </a:defRPr>
            </a:pPr>
            <a:r>
              <a:t># create data</a:t>
            </a:r>
          </a:p>
          <a:p>
            <a:pPr defTabSz="363220">
              <a:spcBef>
                <a:spcPts val="500"/>
              </a:spcBef>
              <a:defRPr sz="1496" b="1">
                <a:solidFill>
                  <a:srgbClr val="838787"/>
                </a:solidFill>
                <a:latin typeface="Courier New"/>
                <a:ea typeface="Courier New"/>
                <a:cs typeface="Courier New"/>
                <a:sym typeface="Courier New"/>
              </a:defRPr>
            </a:pPr>
            <a:r>
              <a:t>import numpy as np</a:t>
            </a:r>
          </a:p>
          <a:p>
            <a:pPr defTabSz="363220">
              <a:spcBef>
                <a:spcPts val="500"/>
              </a:spcBef>
              <a:defRPr sz="1496" b="1">
                <a:solidFill>
                  <a:srgbClr val="838787"/>
                </a:solidFill>
                <a:latin typeface="Courier New"/>
                <a:ea typeface="Courier New"/>
                <a:cs typeface="Courier New"/>
                <a:sym typeface="Courier New"/>
              </a:defRPr>
            </a:pPr>
            <a:r>
              <a:t>x = []</a:t>
            </a:r>
          </a:p>
          <a:p>
            <a:pPr defTabSz="363220">
              <a:spcBef>
                <a:spcPts val="500"/>
              </a:spcBef>
              <a:defRPr sz="1496" b="1">
                <a:solidFill>
                  <a:srgbClr val="838787"/>
                </a:solidFill>
                <a:latin typeface="Courier New"/>
                <a:ea typeface="Courier New"/>
                <a:cs typeface="Courier New"/>
                <a:sym typeface="Courier New"/>
              </a:defRPr>
            </a:pPr>
            <a:r>
              <a:t>for i in range(25):</a:t>
            </a:r>
          </a:p>
          <a:p>
            <a:pPr defTabSz="363220">
              <a:spcBef>
                <a:spcPts val="500"/>
              </a:spcBef>
              <a:defRPr sz="1496" b="1">
                <a:solidFill>
                  <a:srgbClr val="838787"/>
                </a:solidFill>
                <a:latin typeface="Courier New"/>
                <a:ea typeface="Courier New"/>
                <a:cs typeface="Courier New"/>
                <a:sym typeface="Courier New"/>
              </a:defRPr>
            </a:pPr>
            <a:r>
              <a:t>    x.append(i)</a:t>
            </a:r>
          </a:p>
          <a:p>
            <a:pPr defTabSz="363220">
              <a:spcBef>
                <a:spcPts val="500"/>
              </a:spcBef>
              <a:defRPr sz="1496" b="1">
                <a:solidFill>
                  <a:srgbClr val="838787"/>
                </a:solidFill>
                <a:latin typeface="Courier New"/>
                <a:ea typeface="Courier New"/>
                <a:cs typeface="Courier New"/>
                <a:sym typeface="Courier New"/>
              </a:defRPr>
            </a:pPr>
            <a:r>
              <a:t>y = np.add(np.power(x,1.25),np.random.normal(0,10,25))</a:t>
            </a:r>
          </a:p>
          <a:p>
            <a:pPr defTabSz="363220">
              <a:spcBef>
                <a:spcPts val="500"/>
              </a:spcBef>
              <a:defRPr sz="1496" b="1">
                <a:solidFill>
                  <a:srgbClr val="838787"/>
                </a:solidFill>
                <a:latin typeface="Courier New"/>
                <a:ea typeface="Courier New"/>
                <a:cs typeface="Courier New"/>
                <a:sym typeface="Courier New"/>
              </a:defRPr>
            </a:pPr>
            <a:r>
              <a:t>y2 = np.add(np.power(x,1.1) + 20,np.random.normal(0,3,25))</a:t>
            </a:r>
          </a:p>
          <a:p>
            <a:pPr defTabSz="363220">
              <a:spcBef>
                <a:spcPts val="500"/>
              </a:spcBef>
              <a:defRPr sz="1496" b="1">
                <a:solidFill>
                  <a:srgbClr val="838787"/>
                </a:solidFill>
                <a:latin typeface="Courier New"/>
                <a:ea typeface="Courier New"/>
                <a:cs typeface="Courier New"/>
                <a:sym typeface="Courier New"/>
              </a:defRPr>
            </a:pPr>
            <a:endParaRPr/>
          </a:p>
          <a:p>
            <a:pPr defTabSz="363220">
              <a:spcBef>
                <a:spcPts val="500"/>
              </a:spcBef>
              <a:defRPr sz="1496" b="1">
                <a:solidFill>
                  <a:srgbClr val="838787"/>
                </a:solidFill>
                <a:latin typeface="Courier New"/>
                <a:ea typeface="Courier New"/>
                <a:cs typeface="Courier New"/>
                <a:sym typeface="Courier New"/>
              </a:defRPr>
            </a:pPr>
            <a:r>
              <a:t># plot line chart</a:t>
            </a:r>
          </a:p>
          <a:p>
            <a:pPr defTabSz="363220">
              <a:spcBef>
                <a:spcPts val="500"/>
              </a:spcBef>
              <a:defRPr sz="1496" b="1">
                <a:solidFill>
                  <a:srgbClr val="838787"/>
                </a:solidFill>
                <a:latin typeface="Courier New"/>
                <a:ea typeface="Courier New"/>
                <a:cs typeface="Courier New"/>
                <a:sym typeface="Courier New"/>
              </a:defRPr>
            </a:pPr>
            <a:r>
              <a:t>plt.plot(x,y)</a:t>
            </a:r>
          </a:p>
          <a:p>
            <a:pPr defTabSz="363220">
              <a:spcBef>
                <a:spcPts val="500"/>
              </a:spcBef>
              <a:defRPr sz="1496" b="1">
                <a:solidFill>
                  <a:srgbClr val="838787"/>
                </a:solidFill>
                <a:latin typeface="Courier New"/>
                <a:ea typeface="Courier New"/>
                <a:cs typeface="Courier New"/>
                <a:sym typeface="Courier New"/>
              </a:defRPr>
            </a:pPr>
            <a:r>
              <a:t># overlay second line on same plot</a:t>
            </a:r>
          </a:p>
          <a:p>
            <a:pPr defTabSz="363220">
              <a:spcBef>
                <a:spcPts val="500"/>
              </a:spcBef>
              <a:defRPr sz="1496" b="1">
                <a:solidFill>
                  <a:srgbClr val="838787"/>
                </a:solidFill>
                <a:latin typeface="Courier New"/>
                <a:ea typeface="Courier New"/>
                <a:cs typeface="Courier New"/>
                <a:sym typeface="Courier New"/>
              </a:defRPr>
            </a:pPr>
            <a:r>
              <a:t>plt.plot(x,y2)</a:t>
            </a:r>
          </a:p>
        </p:txBody>
      </p:sp>
      <p:pic>
        <p:nvPicPr>
          <p:cNvPr id="161" name="Screen Shot 2019-05-16 at 8.22.13 AM.png" descr="This graph displays two line plots over the same x-axis (0 to 25) with y-values ranging from approximately -10 to 60. The blue line plot shows a more erratic or jagged pattern, fluctuating between positive and negative values. In contrast, the orange line shows a smoother trend that remains mostly positive, tracking an upward trend with smaller variations than the blue line. Both lines show some correlation, but the blue line is more volatile."/>
          <p:cNvPicPr>
            <a:picLocks noChangeAspect="1"/>
          </p:cNvPicPr>
          <p:nvPr/>
        </p:nvPicPr>
        <p:blipFill>
          <a:blip r:embed="rId2"/>
          <a:stretch>
            <a:fillRect/>
          </a:stretch>
        </p:blipFill>
        <p:spPr>
          <a:xfrm>
            <a:off x="7725289" y="2178396"/>
            <a:ext cx="3846910" cy="36972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angle">
            <a:extLst>
              <a:ext uri="{C183D7F6-B498-43B3-948B-1728B52AA6E4}">
                <adec:decorative xmlns:adec="http://schemas.microsoft.com/office/drawing/2017/decorative" val="1"/>
              </a:ext>
            </a:extLst>
          </p:cNvPr>
          <p:cNvSpPr/>
          <p:nvPr/>
        </p:nvSpPr>
        <p:spPr>
          <a:xfrm>
            <a:off x="8807235" y="5445466"/>
            <a:ext cx="3176407" cy="1270001"/>
          </a:xfrm>
          <a:prstGeom prst="rect">
            <a:avLst/>
          </a:prstGeom>
          <a:solidFill>
            <a:srgbClr val="FFFFFF"/>
          </a:solidFill>
          <a:ln w="12700">
            <a:miter lim="400000"/>
          </a:ln>
        </p:spPr>
        <p:txBody>
          <a:bodyPr lIns="45719" rIns="45719" anchor="ctr"/>
          <a:lstStyle/>
          <a:p>
            <a:endParaRPr/>
          </a:p>
        </p:txBody>
      </p:sp>
      <p:sp>
        <p:nvSpPr>
          <p:cNvPr id="164" name="Formatting plots"/>
          <p:cNvSpPr txBox="1">
            <a:spLocks noGrp="1"/>
          </p:cNvSpPr>
          <p:nvPr>
            <p:ph type="title"/>
          </p:nvPr>
        </p:nvSpPr>
        <p:spPr>
          <a:prstGeom prst="rect">
            <a:avLst/>
          </a:prstGeom>
        </p:spPr>
        <p:txBody>
          <a:bodyPr/>
          <a:lstStyle/>
          <a:p>
            <a:r>
              <a:t>Formatting plots</a:t>
            </a:r>
          </a:p>
        </p:txBody>
      </p:sp>
      <p:sp>
        <p:nvSpPr>
          <p:cNvPr id="165" name="Body Text"/>
          <p:cNvSpPr>
            <a:spLocks noGrp="1"/>
          </p:cNvSpPr>
          <p:nvPr>
            <p:ph type="body" idx="13"/>
          </p:nvPr>
        </p:nvSpPr>
        <p:spPr>
          <a:xfrm>
            <a:off x="2251287" y="2060132"/>
            <a:ext cx="4529966" cy="770666"/>
          </a:xfrm>
          <a:prstGeom prst="rect">
            <a:avLst/>
          </a:prstGeom>
          <a:extLst>
            <a:ext uri="{C572A759-6A51-4108-AA02-DFA0A04FC94B}">
              <ma14:wrappingTextBoxFlag xmlns:ma14="http://schemas.microsoft.com/office/mac/drawingml/2011/main" xmlns="" val="1"/>
            </a:ext>
          </a:extLst>
        </p:spPr>
        <p:txBody>
          <a:bodyPr/>
          <a:lstStyle>
            <a:lvl1pPr marL="274320" indent="-274320" defTabSz="457200">
              <a:spcBef>
                <a:spcPts val="1800"/>
              </a:spcBef>
              <a:buClrTx/>
              <a:buSzPct val="100000"/>
              <a:buFontTx/>
              <a:buChar char="▪"/>
              <a:defRPr sz="1800">
                <a:solidFill>
                  <a:srgbClr val="000000"/>
                </a:solidFill>
                <a:latin typeface="Arial"/>
                <a:ea typeface="Arial"/>
                <a:cs typeface="Arial"/>
                <a:sym typeface="Arial"/>
              </a:defRPr>
            </a:lvl1pPr>
          </a:lstStyle>
          <a:p>
            <a:r>
              <a:t>Subplot command returns figure and axes objects that can be modified </a:t>
            </a:r>
          </a:p>
        </p:txBody>
      </p:sp>
      <p:sp>
        <p:nvSpPr>
          <p:cNvPr id="166" name="fig, ax = plt.subplots()…"/>
          <p:cNvSpPr txBox="1"/>
          <p:nvPr/>
        </p:nvSpPr>
        <p:spPr>
          <a:xfrm>
            <a:off x="2210647" y="2916406"/>
            <a:ext cx="9026437" cy="341539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392112">
              <a:spcBef>
                <a:spcPts val="500"/>
              </a:spcBef>
              <a:defRPr sz="1615" b="1">
                <a:solidFill>
                  <a:srgbClr val="838787"/>
                </a:solidFill>
                <a:latin typeface="Courier New"/>
                <a:ea typeface="Courier New"/>
                <a:cs typeface="Courier New"/>
                <a:sym typeface="Courier New"/>
              </a:defRPr>
            </a:pPr>
            <a:r>
              <a:t>fig, ax = plt.subplots()</a:t>
            </a:r>
          </a:p>
          <a:p>
            <a:pPr defTabSz="392112">
              <a:spcBef>
                <a:spcPts val="500"/>
              </a:spcBef>
              <a:defRPr sz="1615" b="1">
                <a:solidFill>
                  <a:srgbClr val="838787"/>
                </a:solidFill>
                <a:latin typeface="Courier New"/>
                <a:ea typeface="Courier New"/>
                <a:cs typeface="Courier New"/>
                <a:sym typeface="Courier New"/>
              </a:defRPr>
            </a:pPr>
            <a:endParaRPr/>
          </a:p>
          <a:p>
            <a:pPr defTabSz="392112">
              <a:spcBef>
                <a:spcPts val="500"/>
              </a:spcBef>
              <a:defRPr sz="1615" b="1">
                <a:solidFill>
                  <a:srgbClr val="838787"/>
                </a:solidFill>
                <a:latin typeface="Courier New"/>
                <a:ea typeface="Courier New"/>
                <a:cs typeface="Courier New"/>
                <a:sym typeface="Courier New"/>
              </a:defRPr>
            </a:pPr>
            <a:r>
              <a:t>fig.set_figheight(5)</a:t>
            </a:r>
          </a:p>
          <a:p>
            <a:pPr defTabSz="392112">
              <a:spcBef>
                <a:spcPts val="500"/>
              </a:spcBef>
              <a:defRPr sz="1615" b="1">
                <a:solidFill>
                  <a:srgbClr val="838787"/>
                </a:solidFill>
                <a:latin typeface="Courier New"/>
                <a:ea typeface="Courier New"/>
                <a:cs typeface="Courier New"/>
                <a:sym typeface="Courier New"/>
              </a:defRPr>
            </a:pPr>
            <a:r>
              <a:t>fig.set_figwidth(5)</a:t>
            </a:r>
          </a:p>
          <a:p>
            <a:pPr defTabSz="392112">
              <a:spcBef>
                <a:spcPts val="500"/>
              </a:spcBef>
              <a:defRPr sz="1615" b="1">
                <a:solidFill>
                  <a:srgbClr val="838787"/>
                </a:solidFill>
                <a:latin typeface="Courier New"/>
                <a:ea typeface="Courier New"/>
                <a:cs typeface="Courier New"/>
                <a:sym typeface="Courier New"/>
              </a:defRPr>
            </a:pPr>
            <a:endParaRPr/>
          </a:p>
          <a:p>
            <a:pPr defTabSz="392112">
              <a:spcBef>
                <a:spcPts val="500"/>
              </a:spcBef>
              <a:defRPr sz="1615" b="1">
                <a:solidFill>
                  <a:srgbClr val="838787"/>
                </a:solidFill>
                <a:latin typeface="Courier New"/>
                <a:ea typeface="Courier New"/>
                <a:cs typeface="Courier New"/>
                <a:sym typeface="Courier New"/>
              </a:defRPr>
            </a:pPr>
            <a:r>
              <a:t>ax.set_title("My Line Plot")</a:t>
            </a:r>
          </a:p>
          <a:p>
            <a:pPr defTabSz="392112">
              <a:spcBef>
                <a:spcPts val="500"/>
              </a:spcBef>
              <a:defRPr sz="1615" b="1">
                <a:solidFill>
                  <a:srgbClr val="838787"/>
                </a:solidFill>
                <a:latin typeface="Courier New"/>
                <a:ea typeface="Courier New"/>
                <a:cs typeface="Courier New"/>
                <a:sym typeface="Courier New"/>
              </a:defRPr>
            </a:pPr>
            <a:r>
              <a:t>ax.set_xlabel("X values")</a:t>
            </a:r>
          </a:p>
          <a:p>
            <a:pPr defTabSz="392112">
              <a:spcBef>
                <a:spcPts val="500"/>
              </a:spcBef>
              <a:defRPr sz="1615" b="1">
                <a:solidFill>
                  <a:srgbClr val="838787"/>
                </a:solidFill>
                <a:latin typeface="Courier New"/>
                <a:ea typeface="Courier New"/>
                <a:cs typeface="Courier New"/>
                <a:sym typeface="Courier New"/>
              </a:defRPr>
            </a:pPr>
            <a:r>
              <a:t>ax.set_ylabel("Y values")</a:t>
            </a:r>
          </a:p>
          <a:p>
            <a:pPr defTabSz="392112">
              <a:spcBef>
                <a:spcPts val="500"/>
              </a:spcBef>
              <a:defRPr sz="1615" b="1">
                <a:solidFill>
                  <a:srgbClr val="838787"/>
                </a:solidFill>
                <a:latin typeface="Courier New"/>
                <a:ea typeface="Courier New"/>
                <a:cs typeface="Courier New"/>
                <a:sym typeface="Courier New"/>
              </a:defRPr>
            </a:pPr>
            <a:r>
              <a:t>ax.plot(x,y)</a:t>
            </a:r>
          </a:p>
          <a:p>
            <a:pPr defTabSz="392112">
              <a:spcBef>
                <a:spcPts val="500"/>
              </a:spcBef>
              <a:defRPr sz="1615" b="1">
                <a:solidFill>
                  <a:srgbClr val="838787"/>
                </a:solidFill>
                <a:latin typeface="Courier New"/>
                <a:ea typeface="Courier New"/>
                <a:cs typeface="Courier New"/>
                <a:sym typeface="Courier New"/>
              </a:defRPr>
            </a:pPr>
            <a:r>
              <a:t>ax.plot(x,y2)</a:t>
            </a:r>
          </a:p>
        </p:txBody>
      </p:sp>
      <p:pic>
        <p:nvPicPr>
          <p:cNvPr id="167" name="Screen Shot 2019-05-16 at 8.38.26 AM.png" descr="This updated line plot features two line series on a graph, one in blue and the other in orange, titled &quot;My Line Plot.&quot; The x-axis, labeled &quot;X values,&quot; ranges from 0 to 25, while the y-axis, labeled &quot;Y values,&quot; ranges from approximately -10 to 70. The blue line fluctuates significantly, showing several peaks and valleys, with a notable increase towards the end of the range. The orange line is smoother, displaying a gradual upward trend with fewer fluctuations compared to the blue line. Both lines generally follow an increasing trend, but the blue line is more volatile."/>
          <p:cNvPicPr>
            <a:picLocks noChangeAspect="1"/>
          </p:cNvPicPr>
          <p:nvPr/>
        </p:nvPicPr>
        <p:blipFill>
          <a:blip r:embed="rId2"/>
          <a:stretch>
            <a:fillRect/>
          </a:stretch>
        </p:blipFill>
        <p:spPr>
          <a:xfrm>
            <a:off x="6900908" y="2122664"/>
            <a:ext cx="4529966" cy="4220778"/>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a:extLst>
              <a:ext uri="{C183D7F6-B498-43B3-948B-1728B52AA6E4}">
                <adec:decorative xmlns:adec="http://schemas.microsoft.com/office/drawing/2017/decorative" val="1"/>
              </a:ext>
            </a:extLst>
          </p:cNvPr>
          <p:cNvSpPr/>
          <p:nvPr/>
        </p:nvSpPr>
        <p:spPr>
          <a:xfrm>
            <a:off x="8807235" y="5445466"/>
            <a:ext cx="3176407" cy="1270001"/>
          </a:xfrm>
          <a:prstGeom prst="rect">
            <a:avLst/>
          </a:prstGeom>
          <a:solidFill>
            <a:srgbClr val="FFFFFF"/>
          </a:solidFill>
          <a:ln w="12700">
            <a:miter lim="400000"/>
          </a:ln>
        </p:spPr>
        <p:txBody>
          <a:bodyPr lIns="45719" rIns="45719" anchor="ctr"/>
          <a:lstStyle/>
          <a:p>
            <a:endParaRPr/>
          </a:p>
        </p:txBody>
      </p:sp>
      <p:sp>
        <p:nvSpPr>
          <p:cNvPr id="170" name="Formatting plots with style sheets"/>
          <p:cNvSpPr txBox="1">
            <a:spLocks noGrp="1"/>
          </p:cNvSpPr>
          <p:nvPr>
            <p:ph type="title"/>
          </p:nvPr>
        </p:nvSpPr>
        <p:spPr>
          <a:prstGeom prst="rect">
            <a:avLst/>
          </a:prstGeom>
        </p:spPr>
        <p:txBody>
          <a:bodyPr/>
          <a:lstStyle/>
          <a:p>
            <a:r>
              <a:t>Formatting plots with style sheets</a:t>
            </a:r>
          </a:p>
        </p:txBody>
      </p:sp>
      <p:pic>
        <p:nvPicPr>
          <p:cNvPr id="171" name="Screen Shot 2019-05-16 at 8.28.28 AM.png" descr="This updated line plot contains two line series: one in blue and the other in red. The x-axis spans from 0 to 25, while the y-axis ranges from approximately -10 to 60. The plot features a grid with a light gray background, enhancing readability. The blue line has more steady, gradual increases, with a few peaks and valleys, while the red line shows a greater degree of fluctuation, particularly in the first half of the graph, before stabilizing towards the end. Both lines trend upward, although the red line has a more jagged pattern compared to the blue."/>
          <p:cNvPicPr>
            <a:picLocks noChangeAspect="1"/>
          </p:cNvPicPr>
          <p:nvPr/>
        </p:nvPicPr>
        <p:blipFill>
          <a:blip r:embed="rId2"/>
          <a:stretch>
            <a:fillRect/>
          </a:stretch>
        </p:blipFill>
        <p:spPr>
          <a:xfrm>
            <a:off x="1915446" y="2484195"/>
            <a:ext cx="4118078" cy="3942092"/>
          </a:xfrm>
          <a:prstGeom prst="rect">
            <a:avLst/>
          </a:prstGeom>
          <a:ln w="12700">
            <a:miter lim="400000"/>
          </a:ln>
        </p:spPr>
      </p:pic>
      <p:pic>
        <p:nvPicPr>
          <p:cNvPr id="172" name="Screen Shot 2019-05-16 at 8.28.45 AM.png" descr="This line plot features two series: one in blue and another in green. The x-axis ranges from 0 to 25, while the y-axis spans from approximately -20 to 60. The background has a light, grid-like design, making it easier to read the data points. The blue line starts below zero and has significant fluctuations with several sharp increases and drops. Meanwhile, the green line is steadier, showing smaller and more gradual fluctuations. Both lines trend upward, with the blue line displaying more dramatic variability compared to the green line, which has a smoother trajectory."/>
          <p:cNvPicPr>
            <a:picLocks noChangeAspect="1"/>
          </p:cNvPicPr>
          <p:nvPr/>
        </p:nvPicPr>
        <p:blipFill>
          <a:blip r:embed="rId3"/>
          <a:stretch>
            <a:fillRect/>
          </a:stretch>
        </p:blipFill>
        <p:spPr>
          <a:xfrm>
            <a:off x="6356319" y="2484195"/>
            <a:ext cx="4145817" cy="3942092"/>
          </a:xfrm>
          <a:prstGeom prst="rect">
            <a:avLst/>
          </a:prstGeom>
          <a:ln w="12700">
            <a:miter lim="400000"/>
          </a:ln>
        </p:spPr>
      </p:pic>
      <p:sp>
        <p:nvSpPr>
          <p:cNvPr id="173" name="import matplotlib.pyplot as plt…"/>
          <p:cNvSpPr txBox="1"/>
          <p:nvPr/>
        </p:nvSpPr>
        <p:spPr>
          <a:xfrm>
            <a:off x="1382784" y="1856208"/>
            <a:ext cx="10222953" cy="341539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700" b="1">
                <a:solidFill>
                  <a:srgbClr val="838787"/>
                </a:solidFill>
                <a:latin typeface="Courier New"/>
                <a:ea typeface="Courier New"/>
                <a:cs typeface="Courier New"/>
                <a:sym typeface="Courier New"/>
              </a:defRPr>
            </a:pPr>
            <a:r>
              <a:t>import matplotlib.pyplot as plt</a:t>
            </a:r>
          </a:p>
          <a:p>
            <a:pPr defTabSz="412750">
              <a:spcBef>
                <a:spcPts val="600"/>
              </a:spcBef>
              <a:defRPr sz="1700" b="1">
                <a:solidFill>
                  <a:srgbClr val="838787"/>
                </a:solidFill>
                <a:latin typeface="Courier New"/>
                <a:ea typeface="Courier New"/>
                <a:cs typeface="Courier New"/>
                <a:sym typeface="Courier New"/>
              </a:defRPr>
            </a:pPr>
            <a:r>
              <a:t>plt.style.use(‘ggplot')</a:t>
            </a:r>
          </a:p>
        </p:txBody>
      </p:sp>
      <p:sp>
        <p:nvSpPr>
          <p:cNvPr id="174" name="ggplot"/>
          <p:cNvSpPr txBox="1"/>
          <p:nvPr/>
        </p:nvSpPr>
        <p:spPr>
          <a:xfrm>
            <a:off x="3603625" y="6199765"/>
            <a:ext cx="741721" cy="3581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rPr dirty="0" err="1"/>
              <a:t>ggplot</a:t>
            </a:r>
            <a:endParaRPr dirty="0"/>
          </a:p>
        </p:txBody>
      </p:sp>
      <p:sp>
        <p:nvSpPr>
          <p:cNvPr id="175" name="seaborn"/>
          <p:cNvSpPr txBox="1"/>
          <p:nvPr/>
        </p:nvSpPr>
        <p:spPr>
          <a:xfrm>
            <a:off x="8058367" y="6199765"/>
            <a:ext cx="905246" cy="3581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seaborn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Exploratory data analysis"/>
          <p:cNvSpPr txBox="1">
            <a:spLocks noGrp="1"/>
          </p:cNvSpPr>
          <p:nvPr>
            <p:ph type="title"/>
          </p:nvPr>
        </p:nvSpPr>
        <p:spPr>
          <a:prstGeom prst="rect">
            <a:avLst/>
          </a:prstGeom>
        </p:spPr>
        <p:txBody>
          <a:bodyPr/>
          <a:lstStyle/>
          <a:p>
            <a:r>
              <a:t>Exploratory data analysis</a:t>
            </a:r>
          </a:p>
        </p:txBody>
      </p:sp>
      <p:sp>
        <p:nvSpPr>
          <p:cNvPr id="88"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Maximize insight into data</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Uncover underlying structure</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Identify important variables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Detect outliers and anomalies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Test underlying modeling assumptions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Generate hypotheses from data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Methods to summarize and visualize"/>
          <p:cNvSpPr txBox="1">
            <a:spLocks noGrp="1"/>
          </p:cNvSpPr>
          <p:nvPr>
            <p:ph type="title"/>
          </p:nvPr>
        </p:nvSpPr>
        <p:spPr>
          <a:prstGeom prst="rect">
            <a:avLst/>
          </a:prstGeom>
        </p:spPr>
        <p:txBody>
          <a:bodyPr/>
          <a:lstStyle/>
          <a:p>
            <a:r>
              <a:t>Methods to summarize and visualize</a:t>
            </a:r>
          </a:p>
        </p:txBody>
      </p:sp>
      <p:sp>
        <p:nvSpPr>
          <p:cNvPr id="91" name="Body"/>
          <p:cNvSpPr txBox="1">
            <a:spLocks noGrp="1"/>
          </p:cNvSpPr>
          <p:nvPr>
            <p:ph type="body" sz="quarter" idx="1"/>
          </p:nvPr>
        </p:nvSpPr>
        <p:spPr>
          <a:prstGeom prst="rect">
            <a:avLst/>
          </a:prstGeom>
        </p:spPr>
        <p:txBody>
          <a:bodyPr/>
          <a:lstStyle/>
          <a:p>
            <a:endParaRPr/>
          </a:p>
        </p:txBody>
      </p:sp>
      <p:sp>
        <p:nvSpPr>
          <p:cNvPr id="92" name="Body Text"/>
          <p:cNvSpPr>
            <a:spLocks noGrp="1"/>
          </p:cNvSpPr>
          <p:nvPr>
            <p:ph type="body" idx="13"/>
          </p:nvPr>
        </p:nvSpPr>
        <p:spPr>
          <a:xfrm>
            <a:off x="2251287" y="2197187"/>
            <a:ext cx="8132234" cy="3432090"/>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Low-dimensional data</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Summarizing data with simple statistics</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Plotting raw data (1D, 2D, 3D)</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Higher-dimensional data</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Principal component analysis</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Multidimensional scaling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Data summarization"/>
          <p:cNvSpPr txBox="1">
            <a:spLocks noGrp="1"/>
          </p:cNvSpPr>
          <p:nvPr>
            <p:ph type="title"/>
          </p:nvPr>
        </p:nvSpPr>
        <p:spPr>
          <a:prstGeom prst="rect">
            <a:avLst/>
          </a:prstGeom>
        </p:spPr>
        <p:txBody>
          <a:bodyPr/>
          <a:lstStyle/>
          <a:p>
            <a:r>
              <a:t>Data summarization</a:t>
            </a:r>
          </a:p>
        </p:txBody>
      </p:sp>
      <p:sp>
        <p:nvSpPr>
          <p:cNvPr id="95" name="Body"/>
          <p:cNvSpPr txBox="1">
            <a:spLocks noGrp="1"/>
          </p:cNvSpPr>
          <p:nvPr>
            <p:ph type="body" sz="quarter" idx="1"/>
          </p:nvPr>
        </p:nvSpPr>
        <p:spPr>
          <a:prstGeom prst="rect">
            <a:avLst/>
          </a:prstGeom>
        </p:spPr>
        <p:txBody>
          <a:bodyPr/>
          <a:lstStyle/>
          <a:p>
            <a:endParaRPr/>
          </a:p>
        </p:txBody>
      </p:sp>
      <p:sp>
        <p:nvSpPr>
          <p:cNvPr id="96"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Measures of location</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Mean, median, quartiles, mode</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Measures of dispersion or variability</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Variance, standard deviation, range, skew</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Histograms (1D)"/>
          <p:cNvSpPr txBox="1">
            <a:spLocks noGrp="1"/>
          </p:cNvSpPr>
          <p:nvPr>
            <p:ph type="title"/>
          </p:nvPr>
        </p:nvSpPr>
        <p:spPr>
          <a:prstGeom prst="rect">
            <a:avLst/>
          </a:prstGeom>
        </p:spPr>
        <p:txBody>
          <a:bodyPr/>
          <a:lstStyle/>
          <a:p>
            <a:r>
              <a:t>Histograms (1D)</a:t>
            </a:r>
          </a:p>
        </p:txBody>
      </p:sp>
      <p:sp>
        <p:nvSpPr>
          <p:cNvPr id="99" name="Body"/>
          <p:cNvSpPr txBox="1">
            <a:spLocks noGrp="1"/>
          </p:cNvSpPr>
          <p:nvPr>
            <p:ph type="body" sz="quarter" idx="1"/>
          </p:nvPr>
        </p:nvSpPr>
        <p:spPr>
          <a:prstGeom prst="rect">
            <a:avLst/>
          </a:prstGeom>
        </p:spPr>
        <p:txBody>
          <a:bodyPr/>
          <a:lstStyle/>
          <a:p>
            <a:endParaRPr/>
          </a:p>
        </p:txBody>
      </p:sp>
      <p:sp>
        <p:nvSpPr>
          <p:cNvPr id="100" name="Body Text"/>
          <p:cNvSpPr>
            <a:spLocks noGrp="1"/>
          </p:cNvSpPr>
          <p:nvPr>
            <p:ph type="body" idx="13"/>
          </p:nvPr>
        </p:nvSpPr>
        <p:spPr>
          <a:xfrm>
            <a:off x="2251287" y="2217739"/>
            <a:ext cx="4529966" cy="3858475"/>
          </a:xfrm>
          <a:prstGeom prst="rect">
            <a:avLst/>
          </a:prstGeom>
          <a:extLst>
            <a:ext uri="{C572A759-6A51-4108-AA02-DFA0A04FC94B}">
              <ma14:wrappingTextBoxFlag xmlns:ma14="http://schemas.microsoft.com/office/mac/drawingml/2011/main" xmlns="" val="1"/>
            </a:ext>
          </a:extLst>
        </p:spPr>
        <p:txBody>
          <a:bodyPr/>
          <a:lstStyle/>
          <a:p>
            <a:pPr marL="260604" indent="-260604" defTabSz="434340">
              <a:spcBef>
                <a:spcPts val="1700"/>
              </a:spcBef>
              <a:buClrTx/>
              <a:buSzPct val="100000"/>
              <a:buFontTx/>
              <a:buChar char="▪"/>
              <a:defRPr sz="1710">
                <a:solidFill>
                  <a:srgbClr val="000000"/>
                </a:solidFill>
                <a:latin typeface="Arial"/>
                <a:ea typeface="Arial"/>
                <a:cs typeface="Arial"/>
                <a:sym typeface="Arial"/>
              </a:defRPr>
            </a:pPr>
            <a:r>
              <a:t>Most common plot for univariate data</a:t>
            </a:r>
          </a:p>
          <a:p>
            <a:pPr marL="260604" indent="-260604" defTabSz="434340">
              <a:spcBef>
                <a:spcPts val="1700"/>
              </a:spcBef>
              <a:buClrTx/>
              <a:buSzPct val="100000"/>
              <a:buFontTx/>
              <a:buChar char="▪"/>
              <a:defRPr sz="1710">
                <a:solidFill>
                  <a:srgbClr val="000000"/>
                </a:solidFill>
                <a:latin typeface="Arial"/>
                <a:ea typeface="Arial"/>
                <a:cs typeface="Arial"/>
                <a:sym typeface="Arial"/>
              </a:defRPr>
            </a:pPr>
            <a:r>
              <a:t>Split data range into equal-sized bins, count number of data points that fall into each bin</a:t>
            </a:r>
          </a:p>
          <a:p>
            <a:pPr marL="260604" indent="-260604" defTabSz="434340">
              <a:spcBef>
                <a:spcPts val="1700"/>
              </a:spcBef>
              <a:buClrTx/>
              <a:buSzPct val="100000"/>
              <a:buFontTx/>
              <a:buChar char="▪"/>
              <a:defRPr sz="1710">
                <a:solidFill>
                  <a:srgbClr val="000000"/>
                </a:solidFill>
                <a:latin typeface="Arial"/>
                <a:ea typeface="Arial"/>
                <a:cs typeface="Arial"/>
                <a:sym typeface="Arial"/>
              </a:defRPr>
            </a:pPr>
            <a:r>
              <a:t>Graphically shows:</a:t>
            </a:r>
          </a:p>
          <a:p>
            <a:pPr marL="694943" lvl="1" indent="-260603" defTabSz="434340">
              <a:spcBef>
                <a:spcPts val="1700"/>
              </a:spcBef>
              <a:buClrTx/>
              <a:buSzPct val="100000"/>
              <a:buFontTx/>
              <a:buChar char="▪"/>
              <a:defRPr sz="1710">
                <a:solidFill>
                  <a:srgbClr val="000000"/>
                </a:solidFill>
                <a:latin typeface="Arial"/>
                <a:ea typeface="Arial"/>
                <a:cs typeface="Arial"/>
                <a:sym typeface="Arial"/>
              </a:defRPr>
            </a:pPr>
            <a:r>
              <a:t>Center (location)</a:t>
            </a:r>
          </a:p>
          <a:p>
            <a:pPr marL="694943" lvl="1" indent="-260603" defTabSz="434340">
              <a:spcBef>
                <a:spcPts val="1700"/>
              </a:spcBef>
              <a:buClrTx/>
              <a:buSzPct val="100000"/>
              <a:buFontTx/>
              <a:buChar char="▪"/>
              <a:defRPr sz="1710">
                <a:solidFill>
                  <a:srgbClr val="000000"/>
                </a:solidFill>
                <a:latin typeface="Arial"/>
                <a:ea typeface="Arial"/>
                <a:cs typeface="Arial"/>
                <a:sym typeface="Arial"/>
              </a:defRPr>
            </a:pPr>
            <a:r>
              <a:t>Spread (scale)</a:t>
            </a:r>
          </a:p>
          <a:p>
            <a:pPr marL="694943" lvl="1" indent="-260603" defTabSz="434340">
              <a:spcBef>
                <a:spcPts val="1700"/>
              </a:spcBef>
              <a:buClrTx/>
              <a:buSzPct val="100000"/>
              <a:buFontTx/>
              <a:buChar char="▪"/>
              <a:defRPr sz="1710">
                <a:solidFill>
                  <a:srgbClr val="000000"/>
                </a:solidFill>
                <a:latin typeface="Arial"/>
                <a:ea typeface="Arial"/>
                <a:cs typeface="Arial"/>
                <a:sym typeface="Arial"/>
              </a:defRPr>
            </a:pPr>
            <a:r>
              <a:t>Skew</a:t>
            </a:r>
          </a:p>
          <a:p>
            <a:pPr marL="694943" lvl="1" indent="-260603" defTabSz="434340">
              <a:spcBef>
                <a:spcPts val="1700"/>
              </a:spcBef>
              <a:buClrTx/>
              <a:buSzPct val="100000"/>
              <a:buFontTx/>
              <a:buChar char="▪"/>
              <a:defRPr sz="1710">
                <a:solidFill>
                  <a:srgbClr val="000000"/>
                </a:solidFill>
                <a:latin typeface="Arial"/>
                <a:ea typeface="Arial"/>
                <a:cs typeface="Arial"/>
                <a:sym typeface="Arial"/>
              </a:defRPr>
            </a:pPr>
            <a:r>
              <a:t>Outliers</a:t>
            </a:r>
          </a:p>
          <a:p>
            <a:pPr marL="694943" lvl="1" indent="-260603" defTabSz="434340">
              <a:spcBef>
                <a:spcPts val="1700"/>
              </a:spcBef>
              <a:buClrTx/>
              <a:buSzPct val="100000"/>
              <a:buFontTx/>
              <a:buChar char="▪"/>
              <a:defRPr sz="1710">
                <a:solidFill>
                  <a:srgbClr val="000000"/>
                </a:solidFill>
                <a:latin typeface="Arial"/>
                <a:ea typeface="Arial"/>
                <a:cs typeface="Arial"/>
                <a:sym typeface="Arial"/>
              </a:defRPr>
            </a:pPr>
            <a:r>
              <a:t>Multiple modes</a:t>
            </a:r>
          </a:p>
        </p:txBody>
      </p:sp>
      <p:pic>
        <p:nvPicPr>
          <p:cNvPr id="101" name="Picture 1.png" descr="A histogram showing the frequency distribution of sepal length measurements. The x-axis represents sepal length (ranging from 4 to 8), and the y-axis represents frequency. Most data points fall between 5 and 6, with the highest frequency around 30.&#10;"/>
          <p:cNvPicPr>
            <a:picLocks noChangeAspect="1"/>
          </p:cNvPicPr>
          <p:nvPr/>
        </p:nvPicPr>
        <p:blipFill>
          <a:blip r:embed="rId2"/>
          <a:stretch>
            <a:fillRect/>
          </a:stretch>
        </p:blipFill>
        <p:spPr>
          <a:xfrm>
            <a:off x="6915604" y="2095125"/>
            <a:ext cx="4053202" cy="385847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Example histogram"/>
          <p:cNvSpPr txBox="1">
            <a:spLocks noGrp="1"/>
          </p:cNvSpPr>
          <p:nvPr>
            <p:ph type="title"/>
          </p:nvPr>
        </p:nvSpPr>
        <p:spPr>
          <a:prstGeom prst="rect">
            <a:avLst/>
          </a:prstGeom>
        </p:spPr>
        <p:txBody>
          <a:bodyPr/>
          <a:lstStyle/>
          <a:p>
            <a:r>
              <a:t>Example histogram</a:t>
            </a:r>
          </a:p>
        </p:txBody>
      </p:sp>
      <p:sp>
        <p:nvSpPr>
          <p:cNvPr id="104" name="Body Text"/>
          <p:cNvSpPr>
            <a:spLocks noGrp="1"/>
          </p:cNvSpPr>
          <p:nvPr>
            <p:ph type="body" idx="13"/>
          </p:nvPr>
        </p:nvSpPr>
        <p:spPr>
          <a:xfrm>
            <a:off x="2251287" y="3284465"/>
            <a:ext cx="4529966" cy="2344812"/>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Useful arguments:</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bins: number of bins to use, </a:t>
            </a:r>
            <a:br/>
            <a:r>
              <a:t>default is equally spaced breaks</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density: if True, y-axis will reflect </a:t>
            </a:r>
            <a:br/>
            <a:r>
              <a:t>probability instead of frequency </a:t>
            </a:r>
            <a:br/>
            <a:r>
              <a:t>counts</a:t>
            </a:r>
          </a:p>
        </p:txBody>
      </p:sp>
      <p:sp>
        <p:nvSpPr>
          <p:cNvPr id="105" name="# import python plotting library…"/>
          <p:cNvSpPr txBox="1"/>
          <p:nvPr/>
        </p:nvSpPr>
        <p:spPr>
          <a:xfrm>
            <a:off x="1776131" y="1965844"/>
            <a:ext cx="10222953" cy="1063959"/>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700" b="1">
                <a:solidFill>
                  <a:srgbClr val="838787"/>
                </a:solidFill>
                <a:latin typeface="Courier New"/>
                <a:ea typeface="Courier New"/>
                <a:cs typeface="Courier New"/>
                <a:sym typeface="Courier New"/>
              </a:defRPr>
            </a:pPr>
            <a:r>
              <a:t># import python plotting library</a:t>
            </a:r>
          </a:p>
          <a:p>
            <a:pPr defTabSz="412750">
              <a:spcBef>
                <a:spcPts val="600"/>
              </a:spcBef>
              <a:defRPr sz="1700" b="1">
                <a:solidFill>
                  <a:srgbClr val="838787"/>
                </a:solidFill>
                <a:latin typeface="Courier New"/>
                <a:ea typeface="Courier New"/>
                <a:cs typeface="Courier New"/>
                <a:sym typeface="Courier New"/>
              </a:defRPr>
            </a:pPr>
            <a:r>
              <a:t>import matplotlib.pyplot as plt</a:t>
            </a:r>
          </a:p>
          <a:p>
            <a:pPr defTabSz="412750">
              <a:spcBef>
                <a:spcPts val="600"/>
              </a:spcBef>
              <a:defRPr sz="1700" b="1">
                <a:solidFill>
                  <a:srgbClr val="838787"/>
                </a:solidFill>
                <a:latin typeface="Courier New"/>
                <a:ea typeface="Courier New"/>
                <a:cs typeface="Courier New"/>
                <a:sym typeface="Courier New"/>
              </a:defRPr>
            </a:pPr>
            <a:r>
              <a:t>plt.hist(data[‘sepal-width'])</a:t>
            </a:r>
          </a:p>
        </p:txBody>
      </p:sp>
      <p:pic>
        <p:nvPicPr>
          <p:cNvPr id="106" name="Picture 3.png" descr="A histogram showing the frequency distribution of sepal width measurements. The x-axis represents sepal width (ranging from 2.0 to 4.0), and the y-axis represents frequency. The most common sepal width is around 3.0, with a peak frequency of over 35. The distribution forms a bell-shaped curve."/>
          <p:cNvPicPr>
            <a:picLocks noChangeAspect="1"/>
          </p:cNvPicPr>
          <p:nvPr/>
        </p:nvPicPr>
        <p:blipFill>
          <a:blip r:embed="rId2"/>
          <a:stretch>
            <a:fillRect/>
          </a:stretch>
        </p:blipFill>
        <p:spPr>
          <a:xfrm>
            <a:off x="6930482" y="2092283"/>
            <a:ext cx="4048502" cy="395246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Histogram limitations"/>
          <p:cNvSpPr txBox="1">
            <a:spLocks noGrp="1"/>
          </p:cNvSpPr>
          <p:nvPr>
            <p:ph type="title"/>
          </p:nvPr>
        </p:nvSpPr>
        <p:spPr>
          <a:prstGeom prst="rect">
            <a:avLst/>
          </a:prstGeom>
        </p:spPr>
        <p:txBody>
          <a:bodyPr/>
          <a:lstStyle/>
          <a:p>
            <a:r>
              <a:t>Histogram limitations</a:t>
            </a:r>
          </a:p>
        </p:txBody>
      </p:sp>
      <p:sp>
        <p:nvSpPr>
          <p:cNvPr id="109" name="Body Text"/>
          <p:cNvSpPr>
            <a:spLocks noGrp="1"/>
          </p:cNvSpPr>
          <p:nvPr>
            <p:ph type="body" idx="13"/>
          </p:nvPr>
        </p:nvSpPr>
        <p:spPr>
          <a:xfrm>
            <a:off x="2251287" y="2187132"/>
            <a:ext cx="4529966" cy="3539729"/>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Histograms can be misleading for small datasets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Slight changes in the data or binning approach can result in different histograms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Smoothed density plots may be a better choice </a:t>
            </a:r>
          </a:p>
        </p:txBody>
      </p:sp>
      <p:pic>
        <p:nvPicPr>
          <p:cNvPr id="110" name="Picture 5.png" descr="A density plot showing the distribution of sepal width measurements. The x-axis represents sepal width (ranging from 2.0 to 4.5), and the y-axis represents density. The plot has a peak around 3.0, indicating that this is the most common sepal width, with a smooth curve that tapers off on either side. The plot shows a right-skewed distribution."/>
          <p:cNvPicPr>
            <a:picLocks noChangeAspect="1"/>
          </p:cNvPicPr>
          <p:nvPr/>
        </p:nvPicPr>
        <p:blipFill>
          <a:blip r:embed="rId2"/>
          <a:srcRect b="4724"/>
          <a:stretch>
            <a:fillRect/>
          </a:stretch>
        </p:blipFill>
        <p:spPr>
          <a:xfrm>
            <a:off x="7323352" y="2071405"/>
            <a:ext cx="3846868" cy="3539878"/>
          </a:xfrm>
          <a:prstGeom prst="rect">
            <a:avLst/>
          </a:prstGeom>
          <a:ln w="12700">
            <a:miter lim="400000"/>
          </a:ln>
        </p:spPr>
      </p:pic>
      <p:sp>
        <p:nvSpPr>
          <p:cNvPr id="111" name="# pandas.DataFrame has plot functions too…"/>
          <p:cNvSpPr txBox="1"/>
          <p:nvPr/>
        </p:nvSpPr>
        <p:spPr>
          <a:xfrm>
            <a:off x="1776131" y="5143944"/>
            <a:ext cx="10222953" cy="1187859"/>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700" b="1">
                <a:solidFill>
                  <a:srgbClr val="838787"/>
                </a:solidFill>
                <a:latin typeface="Courier New"/>
                <a:ea typeface="Courier New"/>
                <a:cs typeface="Courier New"/>
                <a:sym typeface="Courier New"/>
              </a:defRPr>
            </a:pPr>
            <a:r>
              <a:t># pandas.DataFrame has plot functions too</a:t>
            </a:r>
          </a:p>
          <a:p>
            <a:pPr defTabSz="412750">
              <a:spcBef>
                <a:spcPts val="600"/>
              </a:spcBef>
              <a:defRPr sz="1700" b="1">
                <a:solidFill>
                  <a:srgbClr val="838787"/>
                </a:solidFill>
                <a:latin typeface="Courier New"/>
                <a:ea typeface="Courier New"/>
                <a:cs typeface="Courier New"/>
                <a:sym typeface="Courier New"/>
              </a:defRPr>
            </a:pPr>
            <a:r>
              <a:t>data['sepal-width'].plot.kde()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Density plots"/>
          <p:cNvSpPr txBox="1">
            <a:spLocks noGrp="1"/>
          </p:cNvSpPr>
          <p:nvPr>
            <p:ph type="title"/>
          </p:nvPr>
        </p:nvSpPr>
        <p:spPr>
          <a:prstGeom prst="rect">
            <a:avLst/>
          </a:prstGeom>
        </p:spPr>
        <p:txBody>
          <a:bodyPr/>
          <a:lstStyle/>
          <a:p>
            <a:r>
              <a:t>Density plots</a:t>
            </a:r>
          </a:p>
        </p:txBody>
      </p:sp>
      <p:sp>
        <p:nvSpPr>
          <p:cNvPr id="114" name="Body Text"/>
          <p:cNvSpPr>
            <a:spLocks noGrp="1"/>
          </p:cNvSpPr>
          <p:nvPr>
            <p:ph type="body" idx="13"/>
          </p:nvPr>
        </p:nvSpPr>
        <p:spPr>
          <a:xfrm>
            <a:off x="1616287" y="2029890"/>
            <a:ext cx="4882612" cy="4120842"/>
          </a:xfrm>
          <a:prstGeom prst="rect">
            <a:avLst/>
          </a:prstGeom>
          <a:extLst>
            <a:ext uri="{C572A759-6A51-4108-AA02-DFA0A04FC94B}">
              <ma14:wrappingTextBoxFlag xmlns:ma14="http://schemas.microsoft.com/office/mac/drawingml/2011/main" xmlns="" val="1"/>
            </a:ext>
          </a:extLst>
        </p:spPr>
        <p:txBody>
          <a:bodyPr/>
          <a:lstStyle/>
          <a:p>
            <a:pPr marL="266090" indent="-266090" defTabSz="443484">
              <a:spcBef>
                <a:spcPts val="1700"/>
              </a:spcBef>
              <a:buClrTx/>
              <a:buSzPct val="100000"/>
              <a:buFontTx/>
              <a:buChar char="▪"/>
              <a:defRPr sz="1746">
                <a:solidFill>
                  <a:srgbClr val="000000"/>
                </a:solidFill>
                <a:latin typeface="Arial"/>
                <a:ea typeface="Arial"/>
                <a:cs typeface="Arial"/>
                <a:sym typeface="Arial"/>
              </a:defRPr>
            </a:pPr>
            <a:r>
              <a:t>Density function estimates a continuous function from a discrete set of observations by: </a:t>
            </a:r>
          </a:p>
          <a:p>
            <a:pPr marL="709574" lvl="1" indent="-266090" defTabSz="443484">
              <a:spcBef>
                <a:spcPts val="1700"/>
              </a:spcBef>
              <a:buClrTx/>
              <a:buSzPct val="100000"/>
              <a:buFontTx/>
              <a:buChar char="▪"/>
              <a:defRPr sz="1746">
                <a:solidFill>
                  <a:srgbClr val="000000"/>
                </a:solidFill>
                <a:latin typeface="Arial"/>
                <a:ea typeface="Arial"/>
                <a:cs typeface="Arial"/>
                <a:sym typeface="Arial"/>
              </a:defRPr>
            </a:pPr>
            <a:r>
              <a:t>Using a kernel function to estimate density at each point x, </a:t>
            </a:r>
          </a:p>
          <a:p>
            <a:pPr marL="709574" lvl="1" indent="-266090" defTabSz="443484">
              <a:spcBef>
                <a:spcPts val="1700"/>
              </a:spcBef>
              <a:buClrTx/>
              <a:buSzPct val="100000"/>
              <a:buFontTx/>
              <a:buChar char="▪"/>
              <a:defRPr sz="1746">
                <a:solidFill>
                  <a:srgbClr val="000000"/>
                </a:solidFill>
                <a:latin typeface="Arial"/>
                <a:ea typeface="Arial"/>
                <a:cs typeface="Arial"/>
                <a:sym typeface="Arial"/>
              </a:defRPr>
            </a:pPr>
            <a:r>
              <a:t>Then pooling the information from neighboring points to estimate density</a:t>
            </a:r>
          </a:p>
          <a:p>
            <a:pPr marL="266090" indent="-266090" defTabSz="443484">
              <a:spcBef>
                <a:spcPts val="1700"/>
              </a:spcBef>
              <a:buClrTx/>
              <a:buSzPct val="100000"/>
              <a:buFontTx/>
              <a:buChar char="▪"/>
              <a:defRPr sz="1746">
                <a:solidFill>
                  <a:srgbClr val="000000"/>
                </a:solidFill>
                <a:latin typeface="Arial"/>
                <a:ea typeface="Arial"/>
                <a:cs typeface="Arial"/>
                <a:sym typeface="Arial"/>
              </a:defRPr>
            </a:pPr>
            <a:r>
              <a:t>Estimated density is: </a:t>
            </a:r>
          </a:p>
          <a:p>
            <a:pPr marL="266090" indent="-266090" defTabSz="443484">
              <a:spcBef>
                <a:spcPts val="1700"/>
              </a:spcBef>
              <a:buClrTx/>
              <a:buSzPct val="100000"/>
              <a:buFontTx/>
              <a:buChar char="▪"/>
              <a:defRPr sz="1746">
                <a:solidFill>
                  <a:srgbClr val="000000"/>
                </a:solidFill>
                <a:latin typeface="Arial"/>
                <a:ea typeface="Arial"/>
                <a:cs typeface="Arial"/>
                <a:sym typeface="Arial"/>
              </a:defRPr>
            </a:pPr>
            <a:endParaRPr/>
          </a:p>
          <a:p>
            <a:pPr marL="266090" indent="-266090" defTabSz="443484">
              <a:spcBef>
                <a:spcPts val="1700"/>
              </a:spcBef>
              <a:buClrTx/>
              <a:buSzPct val="100000"/>
              <a:buFontTx/>
              <a:buChar char="▪"/>
              <a:defRPr sz="1746">
                <a:solidFill>
                  <a:srgbClr val="000000"/>
                </a:solidFill>
                <a:latin typeface="Arial"/>
                <a:ea typeface="Arial"/>
                <a:cs typeface="Arial"/>
                <a:sym typeface="Arial"/>
              </a:defRPr>
            </a:pPr>
            <a:endParaRPr/>
          </a:p>
          <a:p>
            <a:pPr marL="266090" indent="-266090" defTabSz="443484">
              <a:spcBef>
                <a:spcPts val="1700"/>
              </a:spcBef>
              <a:buClrTx/>
              <a:buSzPct val="100000"/>
              <a:buFontTx/>
              <a:buChar char="▪"/>
              <a:defRPr sz="1746">
                <a:solidFill>
                  <a:srgbClr val="000000"/>
                </a:solidFill>
                <a:latin typeface="Arial"/>
                <a:ea typeface="Arial"/>
                <a:cs typeface="Arial"/>
                <a:sym typeface="Arial"/>
              </a:defRPr>
            </a:pPr>
            <a:r>
              <a:t>Parameters: Kernel function K, bandwidth h</a:t>
            </a:r>
          </a:p>
        </p:txBody>
      </p:sp>
      <p:grpSp>
        <p:nvGrpSpPr>
          <p:cNvPr id="122" name="Group" descr="The image shows a kernel density estimation plot. A series of individual kernel functions (curves) are summed to form the overall density curve, which is highlighted in red. The x-axis represents the variable values, while the y-axis represents the density. The combined density curve has two peaks, indicating a bimodal distribution in the data. The labeled arrow points to the density created by the sum of the kernels."/>
          <p:cNvGrpSpPr/>
          <p:nvPr/>
        </p:nvGrpSpPr>
        <p:grpSpPr>
          <a:xfrm>
            <a:off x="5538380" y="1672039"/>
            <a:ext cx="6178820" cy="4499085"/>
            <a:chOff x="177800" y="177799"/>
            <a:chExt cx="6178818" cy="4499084"/>
          </a:xfrm>
        </p:grpSpPr>
        <p:pic>
          <p:nvPicPr>
            <p:cNvPr id="115" name="kernel-density.pdf" descr="kernel-density.pdf"/>
            <p:cNvPicPr>
              <a:picLocks noChangeAspect="1"/>
            </p:cNvPicPr>
            <p:nvPr/>
          </p:nvPicPr>
          <p:blipFill>
            <a:blip r:embed="rId2"/>
            <a:srcRect t="13774" b="10313"/>
            <a:stretch>
              <a:fillRect/>
            </a:stretch>
          </p:blipFill>
          <p:spPr>
            <a:xfrm>
              <a:off x="1531011" y="799174"/>
              <a:ext cx="4825608" cy="3562555"/>
            </a:xfrm>
            <a:prstGeom prst="rect">
              <a:avLst/>
            </a:prstGeom>
            <a:ln w="12700" cap="flat">
              <a:noFill/>
              <a:miter lim="400000"/>
            </a:ln>
            <a:effectLst/>
          </p:spPr>
        </p:pic>
        <p:sp>
          <p:nvSpPr>
            <p:cNvPr id="116" name="Data point"/>
            <p:cNvSpPr txBox="1"/>
            <p:nvPr/>
          </p:nvSpPr>
          <p:spPr>
            <a:xfrm>
              <a:off x="2309931" y="4250465"/>
              <a:ext cx="1418947" cy="4264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lgn="ctr">
                <a:lnSpc>
                  <a:spcPct val="90000"/>
                </a:lnSpc>
                <a:defRPr sz="1200" b="1">
                  <a:latin typeface="Helvetica Neue"/>
                  <a:ea typeface="Helvetica Neue"/>
                  <a:cs typeface="Helvetica Neue"/>
                  <a:sym typeface="Helvetica Neue"/>
                </a:defRPr>
              </a:lvl1pPr>
            </a:lstStyle>
            <a:p>
              <a:r>
                <a:t>Data point</a:t>
              </a:r>
            </a:p>
          </p:txBody>
        </p:sp>
        <p:sp>
          <p:nvSpPr>
            <p:cNvPr id="117" name="Line"/>
            <p:cNvSpPr/>
            <p:nvPr/>
          </p:nvSpPr>
          <p:spPr>
            <a:xfrm flipV="1">
              <a:off x="2995667" y="3844398"/>
              <a:ext cx="1" cy="566651"/>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lgn="ctr">
                <a:defRPr sz="2800">
                  <a:latin typeface="Helvetica Neue Light"/>
                  <a:ea typeface="Helvetica Neue Light"/>
                  <a:cs typeface="Helvetica Neue Light"/>
                  <a:sym typeface="Helvetica Neue Light"/>
                </a:defRPr>
              </a:pPr>
              <a:endParaRPr/>
            </a:p>
          </p:txBody>
        </p:sp>
        <p:sp>
          <p:nvSpPr>
            <p:cNvPr id="118" name="Kernel over  data point"/>
            <p:cNvSpPr txBox="1"/>
            <p:nvPr/>
          </p:nvSpPr>
          <p:spPr>
            <a:xfrm>
              <a:off x="177800" y="2972580"/>
              <a:ext cx="1638339" cy="7552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algn="r">
                <a:lnSpc>
                  <a:spcPct val="90000"/>
                </a:lnSpc>
                <a:defRPr sz="1200" b="1">
                  <a:latin typeface="Helvetica Neue"/>
                  <a:ea typeface="Helvetica Neue"/>
                  <a:cs typeface="Helvetica Neue"/>
                  <a:sym typeface="Helvetica Neue"/>
                </a:defRPr>
              </a:pPr>
              <a:r>
                <a:t>Kernel over </a:t>
              </a:r>
              <a:br/>
              <a:r>
                <a:t>data point</a:t>
              </a:r>
            </a:p>
          </p:txBody>
        </p:sp>
        <p:sp>
          <p:nvSpPr>
            <p:cNvPr id="119" name="Line"/>
            <p:cNvSpPr/>
            <p:nvPr/>
          </p:nvSpPr>
          <p:spPr>
            <a:xfrm flipV="1">
              <a:off x="1827835" y="2939044"/>
              <a:ext cx="1062609" cy="389757"/>
            </a:xfrm>
            <a:prstGeom prst="line">
              <a:avLst/>
            </a:pr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lgn="ctr">
                <a:defRPr sz="2800">
                  <a:latin typeface="Helvetica Neue Light"/>
                  <a:ea typeface="Helvetica Neue Light"/>
                  <a:cs typeface="Helvetica Neue Light"/>
                  <a:sym typeface="Helvetica Neue Light"/>
                </a:defRPr>
              </a:pPr>
              <a:endParaRPr/>
            </a:p>
          </p:txBody>
        </p:sp>
        <p:sp>
          <p:nvSpPr>
            <p:cNvPr id="120" name="Density from  sum of kernels"/>
            <p:cNvSpPr txBox="1"/>
            <p:nvPr/>
          </p:nvSpPr>
          <p:spPr>
            <a:xfrm>
              <a:off x="3991938" y="177800"/>
              <a:ext cx="1973741" cy="7552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a:lnSpc>
                  <a:spcPct val="90000"/>
                </a:lnSpc>
                <a:defRPr sz="1200" b="1">
                  <a:solidFill>
                    <a:srgbClr val="C82506"/>
                  </a:solidFill>
                  <a:latin typeface="Helvetica Neue"/>
                  <a:ea typeface="Helvetica Neue"/>
                  <a:cs typeface="Helvetica Neue"/>
                  <a:sym typeface="Helvetica Neue"/>
                </a:defRPr>
              </a:pPr>
              <a:r>
                <a:t>Density from </a:t>
              </a:r>
              <a:br/>
              <a:r>
                <a:t>sum of kernels</a:t>
              </a:r>
            </a:p>
          </p:txBody>
        </p:sp>
        <p:sp>
          <p:nvSpPr>
            <p:cNvPr id="121" name="Line"/>
            <p:cNvSpPr/>
            <p:nvPr/>
          </p:nvSpPr>
          <p:spPr>
            <a:xfrm flipH="1">
              <a:off x="3726732" y="742999"/>
              <a:ext cx="430851" cy="430851"/>
            </a:xfrm>
            <a:prstGeom prst="line">
              <a:avLst/>
            </a:prstGeom>
            <a:noFill/>
            <a:ln w="12700" cap="flat">
              <a:solidFill>
                <a:srgbClr val="C82506"/>
              </a:solidFill>
              <a:prstDash val="solid"/>
              <a:miter lim="400000"/>
              <a:tailEnd type="triangle" w="med" len="med"/>
            </a:ln>
            <a:effectLst/>
          </p:spPr>
          <p:txBody>
            <a:bodyPr wrap="square" lIns="50800" tIns="50800" rIns="50800" bIns="50800" numCol="1" anchor="ctr">
              <a:noAutofit/>
            </a:bodyPr>
            <a:lstStyle/>
            <a:p>
              <a:pPr algn="ctr">
                <a:defRPr sz="2800">
                  <a:latin typeface="Helvetica Neue Light"/>
                  <a:ea typeface="Helvetica Neue Light"/>
                  <a:cs typeface="Helvetica Neue Light"/>
                  <a:sym typeface="Helvetica Neue Light"/>
                </a:defRPr>
              </a:pPr>
              <a:endParaRPr/>
            </a:p>
          </p:txBody>
        </p:sp>
      </p:grpSp>
      <p:pic>
        <p:nvPicPr>
          <p:cNvPr id="123" name="Image" descr="Image"/>
          <p:cNvPicPr>
            <a:picLocks noChangeAspect="1"/>
          </p:cNvPicPr>
          <p:nvPr/>
        </p:nvPicPr>
        <p:blipFill>
          <a:blip r:embed="rId3"/>
          <a:stretch>
            <a:fillRect/>
          </a:stretch>
        </p:blipFill>
        <p:spPr>
          <a:xfrm>
            <a:off x="2538162" y="4724536"/>
            <a:ext cx="2800867" cy="64635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Screen Shot 2019-05-15 at 7.30.28 PM.png" descr="The image shows a bar chart comparing three Iris species: Iris-setosa, Iris-versicolor, and Iris-virginica. The y-axis represents a numeric value, with Iris-virginica having the highest value (over 5), Iris-versicolor in the middle (around 4.5), and Iris-setosa with the lowest value (around 1.5). The chart visualizes the differences in a particular measurement across the three species."/>
          <p:cNvPicPr>
            <a:picLocks noChangeAspect="1"/>
          </p:cNvPicPr>
          <p:nvPr/>
        </p:nvPicPr>
        <p:blipFill>
          <a:blip r:embed="rId2"/>
          <a:stretch>
            <a:fillRect/>
          </a:stretch>
        </p:blipFill>
        <p:spPr>
          <a:xfrm>
            <a:off x="7253948" y="3190532"/>
            <a:ext cx="3175308" cy="3613280"/>
          </a:xfrm>
          <a:prstGeom prst="rect">
            <a:avLst/>
          </a:prstGeom>
          <a:ln w="12700">
            <a:miter lim="400000"/>
          </a:ln>
        </p:spPr>
      </p:pic>
      <p:sp>
        <p:nvSpPr>
          <p:cNvPr id="126" name="Bar plots"/>
          <p:cNvSpPr txBox="1">
            <a:spLocks noGrp="1"/>
          </p:cNvSpPr>
          <p:nvPr>
            <p:ph type="title"/>
          </p:nvPr>
        </p:nvSpPr>
        <p:spPr>
          <a:prstGeom prst="rect">
            <a:avLst/>
          </a:prstGeom>
        </p:spPr>
        <p:txBody>
          <a:bodyPr/>
          <a:lstStyle/>
          <a:p>
            <a:r>
              <a:t>Bar plots</a:t>
            </a:r>
          </a:p>
        </p:txBody>
      </p:sp>
      <p:sp>
        <p:nvSpPr>
          <p:cNvPr id="127" name="x1 = data[data.category=='Iris-setosa'][['petal-length']].mean()[0]…"/>
          <p:cNvSpPr txBox="1"/>
          <p:nvPr/>
        </p:nvSpPr>
        <p:spPr>
          <a:xfrm>
            <a:off x="1780737" y="2002559"/>
            <a:ext cx="9585842" cy="247148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392112">
              <a:spcBef>
                <a:spcPts val="500"/>
              </a:spcBef>
              <a:defRPr sz="1615" b="1">
                <a:solidFill>
                  <a:srgbClr val="838787"/>
                </a:solidFill>
                <a:latin typeface="Courier New"/>
                <a:ea typeface="Courier New"/>
                <a:cs typeface="Courier New"/>
                <a:sym typeface="Courier New"/>
              </a:defRPr>
            </a:pPr>
            <a:r>
              <a:t>x1 = data[data.category=='Iris-setosa'][['petal-length']].mean()[0]</a:t>
            </a:r>
          </a:p>
          <a:p>
            <a:pPr defTabSz="392112">
              <a:spcBef>
                <a:spcPts val="500"/>
              </a:spcBef>
              <a:defRPr sz="1615" b="1">
                <a:solidFill>
                  <a:srgbClr val="838787"/>
                </a:solidFill>
                <a:latin typeface="Courier New"/>
                <a:ea typeface="Courier New"/>
                <a:cs typeface="Courier New"/>
                <a:sym typeface="Courier New"/>
              </a:defRPr>
            </a:pPr>
            <a:r>
              <a:t>x2 = data[data.category=='Iris-versicolor'][['petal-length']].mean()[0]</a:t>
            </a:r>
          </a:p>
          <a:p>
            <a:pPr defTabSz="392112">
              <a:spcBef>
                <a:spcPts val="500"/>
              </a:spcBef>
              <a:defRPr sz="1615" b="1">
                <a:solidFill>
                  <a:srgbClr val="838787"/>
                </a:solidFill>
                <a:latin typeface="Courier New"/>
                <a:ea typeface="Courier New"/>
                <a:cs typeface="Courier New"/>
                <a:sym typeface="Courier New"/>
              </a:defRPr>
            </a:pPr>
            <a:r>
              <a:t>x3 = data[data.category=='Iris-virginica'][['petal-length']].mean()[0]</a:t>
            </a:r>
          </a:p>
          <a:p>
            <a:pPr defTabSz="392112">
              <a:spcBef>
                <a:spcPts val="500"/>
              </a:spcBef>
              <a:defRPr sz="1615" b="1">
                <a:solidFill>
                  <a:srgbClr val="838787"/>
                </a:solidFill>
                <a:latin typeface="Courier New"/>
                <a:ea typeface="Courier New"/>
                <a:cs typeface="Courier New"/>
                <a:sym typeface="Courier New"/>
              </a:defRPr>
            </a:pPr>
            <a:r>
              <a:t>barlabels = ['Iris-setosa','Iris-versicolor','Iris-virginica']</a:t>
            </a:r>
          </a:p>
          <a:p>
            <a:pPr defTabSz="392112">
              <a:spcBef>
                <a:spcPts val="500"/>
              </a:spcBef>
              <a:defRPr sz="1615" b="1">
                <a:solidFill>
                  <a:srgbClr val="838787"/>
                </a:solidFill>
                <a:latin typeface="Courier New"/>
                <a:ea typeface="Courier New"/>
                <a:cs typeface="Courier New"/>
                <a:sym typeface="Courier New"/>
              </a:defRPr>
            </a:pPr>
            <a:r>
              <a:t>barvals = [x1,x2,x3]</a:t>
            </a:r>
          </a:p>
          <a:p>
            <a:pPr defTabSz="392112">
              <a:spcBef>
                <a:spcPts val="500"/>
              </a:spcBef>
              <a:defRPr sz="1615" b="1">
                <a:solidFill>
                  <a:srgbClr val="838787"/>
                </a:solidFill>
                <a:latin typeface="Courier New"/>
                <a:ea typeface="Courier New"/>
                <a:cs typeface="Courier New"/>
                <a:sym typeface="Courier New"/>
              </a:defRPr>
            </a:pPr>
            <a:r>
              <a:t>plt.bar(barlabels, barvals)</a:t>
            </a:r>
          </a:p>
          <a:p>
            <a:pPr defTabSz="392112">
              <a:spcBef>
                <a:spcPts val="500"/>
              </a:spcBef>
              <a:defRPr sz="1615" b="1">
                <a:solidFill>
                  <a:srgbClr val="838787"/>
                </a:solidFill>
                <a:latin typeface="Courier New"/>
                <a:ea typeface="Courier New"/>
                <a:cs typeface="Courier New"/>
                <a:sym typeface="Courier New"/>
              </a:defRPr>
            </a:pPr>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730</Words>
  <Application>Microsoft Macintosh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Avenir Next</vt:lpstr>
      <vt:lpstr>Avenir Next Medium</vt:lpstr>
      <vt:lpstr>Calibri</vt:lpstr>
      <vt:lpstr>DIN Alternate</vt:lpstr>
      <vt:lpstr>DIN Condensed</vt:lpstr>
      <vt:lpstr>Helvetica</vt:lpstr>
      <vt:lpstr>Rockwell</vt:lpstr>
      <vt:lpstr>Office Theme</vt:lpstr>
      <vt:lpstr>Visualizing data</vt:lpstr>
      <vt:lpstr>Exploratory data analysis</vt:lpstr>
      <vt:lpstr>Methods to summarize and visualize</vt:lpstr>
      <vt:lpstr>Data summarization</vt:lpstr>
      <vt:lpstr>Histograms (1D)</vt:lpstr>
      <vt:lpstr>Example histogram</vt:lpstr>
      <vt:lpstr>Histogram limitations</vt:lpstr>
      <vt:lpstr>Density plots</vt:lpstr>
      <vt:lpstr>Bar plots</vt:lpstr>
      <vt:lpstr>Box plots (2D)</vt:lpstr>
      <vt:lpstr>Scatterplot (2D)</vt:lpstr>
      <vt:lpstr>No relationship</vt:lpstr>
      <vt:lpstr>Linear relationship</vt:lpstr>
      <vt:lpstr>Non-linear relationship</vt:lpstr>
      <vt:lpstr>Line graph (2D)</vt:lpstr>
      <vt:lpstr>Formatting plots</vt:lpstr>
      <vt:lpstr>Formatting plots with style sheets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JD Weagley</cp:lastModifiedBy>
  <cp:revision>1</cp:revision>
  <dcterms:modified xsi:type="dcterms:W3CDTF">2024-09-10T16:33:58Z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2024-09-10T16:33:58Z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aeb0f33a-62d9-41f5-9ec0-1e7f4b04c4a8</vt:lpwstr>
  </property>
  <property fmtid="{D5CDD505-2E9C-101B-9397-08002B2CF9AE}" pid="8" name="MSIP_Label_4044bd30-2ed7-4c9d-9d12-46200872a97b_ContentBits">
    <vt:lpwstr>0</vt:lpwstr>
  </property>
</Properties>
</file>