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DACA"/>
          </a:solidFill>
        </a:fill>
      </a:tcStyle>
    </a:wholeTbl>
    <a:band2H>
      <a:tcTxStyle/>
      <a:tcStyle>
        <a:tcBdr/>
        <a:fill>
          <a:solidFill>
            <a:srgbClr val="F4ED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2D4"/>
          </a:solidFill>
        </a:fill>
      </a:tcStyle>
    </a:wholeTbl>
    <a:band2H>
      <a:tcTxStyle/>
      <a:tcStyle>
        <a:tcBdr/>
        <a:fill>
          <a:solidFill>
            <a:srgbClr val="E9EA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4"/>
    <p:restoredTop sz="94719"/>
  </p:normalViewPr>
  <p:slideViewPr>
    <p:cSldViewPr snapToGrid="0">
      <p:cViewPr varScale="1">
        <p:scale>
          <a:sx n="118" d="100"/>
          <a:sy n="118" d="100"/>
        </p:scale>
        <p:origin x="224"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 name="Shape 81"/>
          <p:cNvSpPr>
            <a:spLocks noGrp="1" noRot="1" noChangeAspect="1"/>
          </p:cNvSpPr>
          <p:nvPr>
            <p:ph type="sldImg"/>
          </p:nvPr>
        </p:nvSpPr>
        <p:spPr>
          <a:xfrm>
            <a:off x="1143000" y="685800"/>
            <a:ext cx="4572000" cy="3429000"/>
          </a:xfrm>
          <a:prstGeom prst="rect">
            <a:avLst/>
          </a:prstGeom>
        </p:spPr>
        <p:txBody>
          <a:bodyPr/>
          <a:lstStyle/>
          <a:p>
            <a:endParaRPr/>
          </a:p>
        </p:txBody>
      </p:sp>
      <p:sp>
        <p:nvSpPr>
          <p:cNvPr id="82" name="Shape 8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Title Text"/>
          <p:cNvSpPr txBox="1">
            <a:spLocks noGrp="1"/>
          </p:cNvSpPr>
          <p:nvPr>
            <p:ph type="title"/>
          </p:nvPr>
        </p:nvSpPr>
        <p:spPr>
          <a:xfrm>
            <a:off x="940776" y="3191608"/>
            <a:ext cx="4765432" cy="1505642"/>
          </a:xfrm>
          <a:prstGeom prst="rect">
            <a:avLst/>
          </a:prstGeom>
        </p:spPr>
        <p:txBody>
          <a:bodyPr lIns="0" tIns="0" rIns="0" bIns="0" anchor="ctr"/>
          <a:lstStyle>
            <a:lvl1pPr algn="ctr" defTabSz="457200">
              <a:lnSpc>
                <a:spcPct val="100000"/>
              </a:lnSpc>
              <a:spcBef>
                <a:spcPts val="0"/>
              </a:spcBef>
              <a:defRPr sz="2400" cap="none">
                <a:solidFill>
                  <a:srgbClr val="FFFFFF"/>
                </a:solidFill>
                <a:latin typeface="Rockwell"/>
                <a:ea typeface="Rockwell"/>
                <a:cs typeface="Rockwell"/>
                <a:sym typeface="Rockwell"/>
              </a:defRPr>
            </a:lvl1pPr>
          </a:lstStyle>
          <a:p>
            <a:r>
              <a:t>Title Text</a:t>
            </a:r>
          </a:p>
        </p:txBody>
      </p:sp>
      <p:sp>
        <p:nvSpPr>
          <p:cNvPr id="13" name="Title"/>
          <p:cNvSpPr txBox="1"/>
          <p:nvPr/>
        </p:nvSpPr>
        <p:spPr>
          <a:xfrm>
            <a:off x="940777" y="2307143"/>
            <a:ext cx="4765431" cy="101084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algn="ctr">
              <a:defRPr sz="4000" b="1">
                <a:solidFill>
                  <a:srgbClr val="FFFFFF"/>
                </a:solidFill>
                <a:latin typeface="Rockwell"/>
                <a:ea typeface="Rockwell"/>
                <a:cs typeface="Rockwell"/>
                <a:sym typeface="Rockwell"/>
              </a:defRPr>
            </a:pPr>
            <a:r>
              <a:t>Data Science</a:t>
            </a:r>
            <a:br/>
            <a:r>
              <a:rPr sz="3200" b="0"/>
              <a:t>Data Engineering I</a:t>
            </a:r>
          </a:p>
        </p:txBody>
      </p:sp>
      <p:pic>
        <p:nvPicPr>
          <p:cNvPr id="14" name="Picture 12" descr="Picture 12"/>
          <p:cNvPicPr>
            <a:picLocks noChangeAspect="1"/>
          </p:cNvPicPr>
          <p:nvPr/>
        </p:nvPicPr>
        <p:blipFill>
          <a:blip r:embed="rId3"/>
          <a:stretch>
            <a:fillRect/>
          </a:stretch>
        </p:blipFill>
        <p:spPr>
          <a:xfrm>
            <a:off x="4895539" y="5522950"/>
            <a:ext cx="5898436" cy="1078572"/>
          </a:xfrm>
          <a:prstGeom prst="rect">
            <a:avLst/>
          </a:prstGeom>
          <a:ln w="12700">
            <a:miter lim="400000"/>
          </a:ln>
        </p:spPr>
      </p:pic>
      <p:sp>
        <p:nvSpPr>
          <p:cNvPr id="15"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One-Content Slide-1 column">
    <p:spTree>
      <p:nvGrpSpPr>
        <p:cNvPr id="1" name=""/>
        <p:cNvGrpSpPr/>
        <p:nvPr/>
      </p:nvGrpSpPr>
      <p:grpSpPr>
        <a:xfrm>
          <a:off x="0" y="0"/>
          <a:ext cx="0" cy="0"/>
          <a:chOff x="0" y="0"/>
          <a:chExt cx="0" cy="0"/>
        </a:xfrm>
      </p:grpSpPr>
      <p:pic>
        <p:nvPicPr>
          <p:cNvPr id="22" name="Picture 3" descr="Picture 3"/>
          <p:cNvPicPr>
            <a:picLocks noChangeAspect="1"/>
          </p:cNvPicPr>
          <p:nvPr/>
        </p:nvPicPr>
        <p:blipFill>
          <a:blip r:embed="rId2"/>
          <a:stretch>
            <a:fillRect/>
          </a:stretch>
        </p:blipFill>
        <p:spPr>
          <a:xfrm>
            <a:off x="0" y="-4350"/>
            <a:ext cx="12196288" cy="1494046"/>
          </a:xfrm>
          <a:prstGeom prst="rect">
            <a:avLst/>
          </a:prstGeom>
          <a:ln w="12700">
            <a:miter lim="400000"/>
          </a:ln>
        </p:spPr>
      </p:pic>
      <p:sp>
        <p:nvSpPr>
          <p:cNvPr id="23" name="Title Text"/>
          <p:cNvSpPr txBox="1">
            <a:spLocks noGrp="1"/>
          </p:cNvSpPr>
          <p:nvPr>
            <p:ph type="title"/>
          </p:nvPr>
        </p:nvSpPr>
        <p:spPr>
          <a:xfrm>
            <a:off x="2250582" y="602984"/>
            <a:ext cx="8132941" cy="530491"/>
          </a:xfrm>
          <a:prstGeom prst="rect">
            <a:avLst/>
          </a:prstGeom>
        </p:spPr>
        <p:txBody>
          <a:bodyPr lIns="0" tIns="0" rIns="0" bIns="0"/>
          <a:lstStyle>
            <a:lvl1pPr defTabSz="457200">
              <a:lnSpc>
                <a:spcPct val="100000"/>
              </a:lnSpc>
              <a:spcBef>
                <a:spcPts val="0"/>
              </a:spcBef>
              <a:defRPr sz="3000" b="1" cap="none">
                <a:solidFill>
                  <a:srgbClr val="FFFFFF"/>
                </a:solidFill>
                <a:latin typeface="Rockwell"/>
                <a:ea typeface="Rockwell"/>
                <a:cs typeface="Rockwell"/>
                <a:sym typeface="Rockwell"/>
              </a:defRPr>
            </a:lvl1pPr>
          </a:lstStyle>
          <a:p>
            <a:r>
              <a:t>Title Text</a:t>
            </a:r>
          </a:p>
        </p:txBody>
      </p:sp>
      <p:sp>
        <p:nvSpPr>
          <p:cNvPr id="24" name="Body Level One…"/>
          <p:cNvSpPr txBox="1">
            <a:spLocks noGrp="1"/>
          </p:cNvSpPr>
          <p:nvPr>
            <p:ph type="body" sz="quarter" idx="1"/>
          </p:nvPr>
        </p:nvSpPr>
        <p:spPr>
          <a:xfrm>
            <a:off x="2245404" y="1632494"/>
            <a:ext cx="8138119" cy="421894"/>
          </a:xfrm>
          <a:prstGeom prst="rect">
            <a:avLst/>
          </a:prstGeom>
        </p:spPr>
        <p:txBody>
          <a:bodyPr lIns="0" tIns="0" rIns="0" bIns="0"/>
          <a:lstStyle>
            <a:lvl1pPr marL="0" indent="0" defTabSz="457200">
              <a:spcBef>
                <a:spcPts val="500"/>
              </a:spcBef>
              <a:buClrTx/>
              <a:buSzTx/>
              <a:buFontTx/>
              <a:buNone/>
              <a:defRPr>
                <a:solidFill>
                  <a:srgbClr val="3E4358"/>
                </a:solidFill>
                <a:latin typeface="Rockwell"/>
                <a:ea typeface="Rockwell"/>
                <a:cs typeface="Rockwell"/>
                <a:sym typeface="Rockwell"/>
              </a:defRPr>
            </a:lvl1pPr>
            <a:lvl2pPr marL="0" indent="457200" defTabSz="457200">
              <a:spcBef>
                <a:spcPts val="500"/>
              </a:spcBef>
              <a:buClrTx/>
              <a:buSzTx/>
              <a:buFontTx/>
              <a:buNone/>
              <a:defRPr>
                <a:solidFill>
                  <a:srgbClr val="3E4358"/>
                </a:solidFill>
                <a:latin typeface="Rockwell"/>
                <a:ea typeface="Rockwell"/>
                <a:cs typeface="Rockwell"/>
                <a:sym typeface="Rockwell"/>
              </a:defRPr>
            </a:lvl2pPr>
            <a:lvl3pPr marL="0" indent="914400" defTabSz="457200">
              <a:spcBef>
                <a:spcPts val="500"/>
              </a:spcBef>
              <a:buClrTx/>
              <a:buSzTx/>
              <a:buFontTx/>
              <a:buNone/>
              <a:defRPr>
                <a:solidFill>
                  <a:srgbClr val="3E4358"/>
                </a:solidFill>
                <a:latin typeface="Rockwell"/>
                <a:ea typeface="Rockwell"/>
                <a:cs typeface="Rockwell"/>
                <a:sym typeface="Rockwell"/>
              </a:defRPr>
            </a:lvl3pPr>
            <a:lvl4pPr marL="0" indent="1371600" defTabSz="457200">
              <a:spcBef>
                <a:spcPts val="500"/>
              </a:spcBef>
              <a:buClrTx/>
              <a:buSzTx/>
              <a:buFontTx/>
              <a:buNone/>
              <a:defRPr>
                <a:solidFill>
                  <a:srgbClr val="3E4358"/>
                </a:solidFill>
                <a:latin typeface="Rockwell"/>
                <a:ea typeface="Rockwell"/>
                <a:cs typeface="Rockwell"/>
                <a:sym typeface="Rockwell"/>
              </a:defRPr>
            </a:lvl4pPr>
            <a:lvl5pPr marL="0" indent="1828800" defTabSz="457200">
              <a:spcBef>
                <a:spcPts val="500"/>
              </a:spcBef>
              <a:buClrTx/>
              <a:buSzTx/>
              <a:buFontTx/>
              <a:buNone/>
              <a:defRPr>
                <a:solidFill>
                  <a:srgbClr val="3E4358"/>
                </a:solidFill>
                <a:latin typeface="Rockwell"/>
                <a:ea typeface="Rockwell"/>
                <a:cs typeface="Rockwell"/>
                <a:sym typeface="Rockwell"/>
              </a:defRPr>
            </a:lvl5pPr>
          </a:lstStyle>
          <a:p>
            <a:r>
              <a:t>Body Level One</a:t>
            </a:r>
          </a:p>
          <a:p>
            <a:pPr lvl="1"/>
            <a:r>
              <a:t>Body Level Two</a:t>
            </a:r>
          </a:p>
          <a:p>
            <a:pPr lvl="2"/>
            <a:r>
              <a:t>Body Level Three</a:t>
            </a:r>
          </a:p>
          <a:p>
            <a:pPr lvl="3"/>
            <a:r>
              <a:t>Body Level Four</a:t>
            </a:r>
          </a:p>
          <a:p>
            <a:pPr lvl="4"/>
            <a:r>
              <a:t>Body Level Five</a:t>
            </a:r>
          </a:p>
        </p:txBody>
      </p:sp>
      <p:sp>
        <p:nvSpPr>
          <p:cNvPr id="25" name="Body Text"/>
          <p:cNvSpPr>
            <a:spLocks noGrp="1"/>
          </p:cNvSpPr>
          <p:nvPr>
            <p:ph type="body" sz="half" idx="13"/>
          </p:nvPr>
        </p:nvSpPr>
        <p:spPr>
          <a:xfrm>
            <a:off x="2251287" y="2217739"/>
            <a:ext cx="8132234" cy="3411538"/>
          </a:xfrm>
          <a:prstGeom prst="rect">
            <a:avLst/>
          </a:prstGeom>
        </p:spPr>
        <p:txBody>
          <a:bodyPr lIns="0" tIns="0" rIns="0" bIns="0"/>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endParaRPr/>
          </a:p>
        </p:txBody>
      </p:sp>
      <p:pic>
        <p:nvPicPr>
          <p:cNvPr id="26" name="Picture 4" descr="Picture 4"/>
          <p:cNvPicPr>
            <a:picLocks noChangeAspect="1"/>
          </p:cNvPicPr>
          <p:nvPr/>
        </p:nvPicPr>
        <p:blipFill>
          <a:blip r:embed="rId3"/>
          <a:stretch>
            <a:fillRect/>
          </a:stretch>
        </p:blipFill>
        <p:spPr>
          <a:xfrm>
            <a:off x="9061619" y="5994337"/>
            <a:ext cx="2800866" cy="512142"/>
          </a:xfrm>
          <a:prstGeom prst="rect">
            <a:avLst/>
          </a:prstGeom>
          <a:ln w="12700">
            <a:miter lim="400000"/>
          </a:ln>
        </p:spPr>
      </p:pic>
      <p:sp>
        <p:nvSpPr>
          <p:cNvPr id="27"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One-Title Only">
    <p:spTree>
      <p:nvGrpSpPr>
        <p:cNvPr id="1" name=""/>
        <p:cNvGrpSpPr/>
        <p:nvPr/>
      </p:nvGrpSpPr>
      <p:grpSpPr>
        <a:xfrm>
          <a:off x="0" y="0"/>
          <a:ext cx="0" cy="0"/>
          <a:chOff x="0" y="0"/>
          <a:chExt cx="0" cy="0"/>
        </a:xfrm>
      </p:grpSpPr>
      <p:pic>
        <p:nvPicPr>
          <p:cNvPr id="34" name="Picture 3" descr="Picture 3"/>
          <p:cNvPicPr>
            <a:picLocks noChangeAspect="1"/>
          </p:cNvPicPr>
          <p:nvPr/>
        </p:nvPicPr>
        <p:blipFill>
          <a:blip r:embed="rId2"/>
          <a:stretch>
            <a:fillRect/>
          </a:stretch>
        </p:blipFill>
        <p:spPr>
          <a:xfrm>
            <a:off x="0" y="-4350"/>
            <a:ext cx="12196288" cy="1494046"/>
          </a:xfrm>
          <a:prstGeom prst="rect">
            <a:avLst/>
          </a:prstGeom>
          <a:ln w="12700">
            <a:miter lim="400000"/>
          </a:ln>
        </p:spPr>
      </p:pic>
      <p:sp>
        <p:nvSpPr>
          <p:cNvPr id="35" name="Title Text"/>
          <p:cNvSpPr txBox="1">
            <a:spLocks noGrp="1"/>
          </p:cNvSpPr>
          <p:nvPr>
            <p:ph type="title"/>
          </p:nvPr>
        </p:nvSpPr>
        <p:spPr>
          <a:xfrm>
            <a:off x="2250582" y="602984"/>
            <a:ext cx="8132941" cy="530491"/>
          </a:xfrm>
          <a:prstGeom prst="rect">
            <a:avLst/>
          </a:prstGeom>
        </p:spPr>
        <p:txBody>
          <a:bodyPr lIns="0" tIns="0" rIns="0" bIns="0"/>
          <a:lstStyle>
            <a:lvl1pPr defTabSz="457200">
              <a:lnSpc>
                <a:spcPct val="100000"/>
              </a:lnSpc>
              <a:spcBef>
                <a:spcPts val="0"/>
              </a:spcBef>
              <a:defRPr sz="3000" b="1" cap="none">
                <a:solidFill>
                  <a:srgbClr val="FFFFFF"/>
                </a:solidFill>
                <a:latin typeface="Rockwell"/>
                <a:ea typeface="Rockwell"/>
                <a:cs typeface="Rockwell"/>
                <a:sym typeface="Rockwell"/>
              </a:defRPr>
            </a:lvl1pPr>
          </a:lstStyle>
          <a:p>
            <a:r>
              <a:t>Title Text</a:t>
            </a:r>
          </a:p>
        </p:txBody>
      </p:sp>
      <p:pic>
        <p:nvPicPr>
          <p:cNvPr id="36" name="Picture 4" descr="Picture 4"/>
          <p:cNvPicPr>
            <a:picLocks noChangeAspect="1"/>
          </p:cNvPicPr>
          <p:nvPr/>
        </p:nvPicPr>
        <p:blipFill>
          <a:blip r:embed="rId3"/>
          <a:stretch>
            <a:fillRect/>
          </a:stretch>
        </p:blipFill>
        <p:spPr>
          <a:xfrm>
            <a:off x="9061619" y="5994337"/>
            <a:ext cx="2800866" cy="512142"/>
          </a:xfrm>
          <a:prstGeom prst="rect">
            <a:avLst/>
          </a:prstGeom>
          <a:ln w="12700">
            <a:miter lim="400000"/>
          </a:ln>
        </p:spPr>
      </p:pic>
      <p:sp>
        <p:nvSpPr>
          <p:cNvPr id="37"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One-Empty">
    <p:spTree>
      <p:nvGrpSpPr>
        <p:cNvPr id="1" name=""/>
        <p:cNvGrpSpPr/>
        <p:nvPr/>
      </p:nvGrpSpPr>
      <p:grpSpPr>
        <a:xfrm>
          <a:off x="0" y="0"/>
          <a:ext cx="0" cy="0"/>
          <a:chOff x="0" y="0"/>
          <a:chExt cx="0" cy="0"/>
        </a:xfrm>
      </p:grpSpPr>
      <p:pic>
        <p:nvPicPr>
          <p:cNvPr id="44" name="Picture 3" descr="Picture 3"/>
          <p:cNvPicPr>
            <a:picLocks noChangeAspect="1"/>
          </p:cNvPicPr>
          <p:nvPr/>
        </p:nvPicPr>
        <p:blipFill>
          <a:blip r:embed="rId2"/>
          <a:stretch>
            <a:fillRect/>
          </a:stretch>
        </p:blipFill>
        <p:spPr>
          <a:xfrm>
            <a:off x="0" y="-4350"/>
            <a:ext cx="12196288" cy="1494046"/>
          </a:xfrm>
          <a:prstGeom prst="rect">
            <a:avLst/>
          </a:prstGeom>
          <a:ln w="12700">
            <a:miter lim="400000"/>
          </a:ln>
        </p:spPr>
      </p:pic>
      <p:pic>
        <p:nvPicPr>
          <p:cNvPr id="45" name="Picture 4" descr="Picture 4"/>
          <p:cNvPicPr>
            <a:picLocks noChangeAspect="1"/>
          </p:cNvPicPr>
          <p:nvPr/>
        </p:nvPicPr>
        <p:blipFill>
          <a:blip r:embed="rId3"/>
          <a:stretch>
            <a:fillRect/>
          </a:stretch>
        </p:blipFill>
        <p:spPr>
          <a:xfrm>
            <a:off x="9061619" y="5994337"/>
            <a:ext cx="2800866" cy="512142"/>
          </a:xfrm>
          <a:prstGeom prst="rect">
            <a:avLst/>
          </a:prstGeom>
          <a:ln w="12700">
            <a:miter lim="400000"/>
          </a:ln>
        </p:spPr>
      </p:pic>
      <p:sp>
        <p:nvSpPr>
          <p:cNvPr id="46"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53" name="DAta I/O and Parsing"/>
          <p:cNvSpPr txBox="1">
            <a:spLocks noGrp="1"/>
          </p:cNvSpPr>
          <p:nvPr>
            <p:ph type="body" sz="quarter" idx="13"/>
          </p:nvPr>
        </p:nvSpPr>
        <p:spPr>
          <a:xfrm>
            <a:off x="381000" y="317500"/>
            <a:ext cx="10477500" cy="317500"/>
          </a:xfrm>
          <a:prstGeom prst="rect">
            <a:avLst/>
          </a:prstGeom>
        </p:spPr>
        <p:txBody>
          <a:bodyPr anchor="b">
            <a:spAutoFit/>
          </a:bodyPr>
          <a:lstStyle>
            <a:lvl1pPr marL="0" indent="0" defTabSz="323850">
              <a:lnSpc>
                <a:spcPct val="80000"/>
              </a:lnSpc>
              <a:spcBef>
                <a:spcPts val="0"/>
              </a:spcBef>
              <a:buClrTx/>
              <a:buSzTx/>
              <a:buFontTx/>
              <a:buNone/>
              <a:defRPr sz="1800" cap="all" spc="90">
                <a:latin typeface="DIN Alternate"/>
                <a:ea typeface="DIN Alternate"/>
                <a:cs typeface="DIN Alternate"/>
                <a:sym typeface="DIN Alternate"/>
              </a:defRPr>
            </a:lvl1pPr>
          </a:lstStyle>
          <a:p>
            <a:r>
              <a:t>DAta I/O and Parsing</a:t>
            </a:r>
          </a:p>
        </p:txBody>
      </p:sp>
      <p:sp>
        <p:nvSpPr>
          <p:cNvPr id="54" name="Title Text"/>
          <p:cNvSpPr txBox="1">
            <a:spLocks noGrp="1"/>
          </p:cNvSpPr>
          <p:nvPr>
            <p:ph type="title"/>
          </p:nvPr>
        </p:nvSpPr>
        <p:spPr>
          <a:prstGeom prst="rect">
            <a:avLst/>
          </a:prstGeom>
        </p:spPr>
        <p:txBody>
          <a:bodyPr/>
          <a:lstStyle/>
          <a:p>
            <a:r>
              <a:t>Title Text</a:t>
            </a:r>
          </a:p>
        </p:txBody>
      </p:sp>
      <p:sp>
        <p:nvSpPr>
          <p:cNvPr id="5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63" name="data wrangling"/>
          <p:cNvSpPr txBox="1">
            <a:spLocks noGrp="1"/>
          </p:cNvSpPr>
          <p:nvPr>
            <p:ph type="body" sz="quarter" idx="13"/>
          </p:nvPr>
        </p:nvSpPr>
        <p:spPr>
          <a:xfrm>
            <a:off x="381000" y="317500"/>
            <a:ext cx="10477500" cy="317500"/>
          </a:xfrm>
          <a:prstGeom prst="rect">
            <a:avLst/>
          </a:prstGeom>
        </p:spPr>
        <p:txBody>
          <a:bodyPr anchor="b">
            <a:spAutoFit/>
          </a:bodyPr>
          <a:lstStyle>
            <a:lvl1pPr marL="0" indent="0" defTabSz="323850">
              <a:lnSpc>
                <a:spcPct val="80000"/>
              </a:lnSpc>
              <a:spcBef>
                <a:spcPts val="0"/>
              </a:spcBef>
              <a:buClrTx/>
              <a:buSzTx/>
              <a:buFontTx/>
              <a:buNone/>
              <a:defRPr sz="1800" cap="all" spc="90">
                <a:latin typeface="DIN Alternate"/>
                <a:ea typeface="DIN Alternate"/>
                <a:cs typeface="DIN Alternate"/>
                <a:sym typeface="DIN Alternate"/>
              </a:defRPr>
            </a:lvl1pPr>
          </a:lstStyle>
          <a:p>
            <a:r>
              <a:t>data wrangling</a:t>
            </a:r>
          </a:p>
        </p:txBody>
      </p:sp>
      <p:sp>
        <p:nvSpPr>
          <p:cNvPr id="64" name="Title Text"/>
          <p:cNvSpPr txBox="1">
            <a:spLocks noGrp="1"/>
          </p:cNvSpPr>
          <p:nvPr>
            <p:ph type="title"/>
          </p:nvPr>
        </p:nvSpPr>
        <p:spPr>
          <a:prstGeom prst="rect">
            <a:avLst/>
          </a:prstGeom>
        </p:spPr>
        <p:txBody>
          <a:bodyPr/>
          <a:lstStyle/>
          <a:p>
            <a:r>
              <a:t>Title Text</a:t>
            </a:r>
          </a:p>
        </p:txBody>
      </p:sp>
      <p:sp>
        <p:nvSpPr>
          <p:cNvPr id="6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73" name="data wrangling"/>
          <p:cNvSpPr txBox="1">
            <a:spLocks noGrp="1"/>
          </p:cNvSpPr>
          <p:nvPr>
            <p:ph type="body" sz="quarter" idx="13"/>
          </p:nvPr>
        </p:nvSpPr>
        <p:spPr>
          <a:xfrm>
            <a:off x="381000" y="317500"/>
            <a:ext cx="10477500" cy="317500"/>
          </a:xfrm>
          <a:prstGeom prst="rect">
            <a:avLst/>
          </a:prstGeom>
        </p:spPr>
        <p:txBody>
          <a:bodyPr anchor="b">
            <a:spAutoFit/>
          </a:bodyPr>
          <a:lstStyle>
            <a:lvl1pPr marL="0" indent="0" defTabSz="323850">
              <a:lnSpc>
                <a:spcPct val="80000"/>
              </a:lnSpc>
              <a:spcBef>
                <a:spcPts val="0"/>
              </a:spcBef>
              <a:buClrTx/>
              <a:buSzTx/>
              <a:buFontTx/>
              <a:buNone/>
              <a:defRPr sz="1800" cap="all" spc="90">
                <a:latin typeface="DIN Alternate"/>
                <a:ea typeface="DIN Alternate"/>
                <a:cs typeface="DIN Alternate"/>
                <a:sym typeface="DIN Alternate"/>
              </a:defRPr>
            </a:lvl1pPr>
          </a:lstStyle>
          <a:p>
            <a:r>
              <a:t>data wrangling</a:t>
            </a:r>
          </a:p>
        </p:txBody>
      </p:sp>
      <p:sp>
        <p:nvSpPr>
          <p:cNvPr id="74" name="Title Text"/>
          <p:cNvSpPr txBox="1">
            <a:spLocks noGrp="1"/>
          </p:cNvSpPr>
          <p:nvPr>
            <p:ph type="title"/>
          </p:nvPr>
        </p:nvSpPr>
        <p:spPr>
          <a:prstGeom prst="rect">
            <a:avLst/>
          </a:prstGeom>
        </p:spPr>
        <p:txBody>
          <a:bodyPr/>
          <a:lstStyle/>
          <a:p>
            <a:r>
              <a:t>Title Text</a:t>
            </a: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381000" y="698316"/>
            <a:ext cx="11430000" cy="185"/>
          </a:xfrm>
          <a:prstGeom prst="line">
            <a:avLst/>
          </a:prstGeom>
          <a:ln w="12700">
            <a:solidFill>
              <a:srgbClr val="A6AAA9"/>
            </a:solidFill>
            <a:miter lim="400000"/>
          </a:ln>
        </p:spPr>
        <p:txBody>
          <a:bodyPr lIns="25400" tIns="25400" rIns="25400" bIns="25400" anchor="ctr"/>
          <a:lstStyle/>
          <a:p>
            <a:pPr defTabSz="228600">
              <a:defRPr sz="600">
                <a:latin typeface="+mn-lt"/>
                <a:ea typeface="+mn-ea"/>
                <a:cs typeface="+mn-cs"/>
                <a:sym typeface="Helvetica"/>
              </a:defRPr>
            </a:pPr>
            <a:endParaRPr/>
          </a:p>
        </p:txBody>
      </p:sp>
      <p:sp>
        <p:nvSpPr>
          <p:cNvPr id="3" name="Title Text"/>
          <p:cNvSpPr txBox="1">
            <a:spLocks noGrp="1"/>
          </p:cNvSpPr>
          <p:nvPr>
            <p:ph type="title"/>
          </p:nvPr>
        </p:nvSpPr>
        <p:spPr>
          <a:xfrm>
            <a:off x="381000" y="1079500"/>
            <a:ext cx="11430000" cy="50800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r>
              <a:t>Title Text</a:t>
            </a:r>
          </a:p>
        </p:txBody>
      </p:sp>
      <p:sp>
        <p:nvSpPr>
          <p:cNvPr id="4" name="Body Level One…"/>
          <p:cNvSpPr txBox="1">
            <a:spLocks noGrp="1"/>
          </p:cNvSpPr>
          <p:nvPr>
            <p:ph type="body" idx="1"/>
          </p:nvPr>
        </p:nvSpPr>
        <p:spPr>
          <a:xfrm>
            <a:off x="381000" y="1930400"/>
            <a:ext cx="11430000" cy="429260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523476" y="304800"/>
            <a:ext cx="282948" cy="317500"/>
          </a:xfrm>
          <a:prstGeom prst="rect">
            <a:avLst/>
          </a:prstGeom>
          <a:ln w="12700">
            <a:miter lim="400000"/>
          </a:ln>
        </p:spPr>
        <p:txBody>
          <a:bodyPr wrap="none" lIns="25400" tIns="25400" rIns="25400" bIns="25400">
            <a:spAutoFit/>
          </a:bodyPr>
          <a:lstStyle>
            <a:lvl1pPr algn="r" defTabSz="412750">
              <a:lnSpc>
                <a:spcPct val="80000"/>
              </a:lnSpc>
              <a:defRPr>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1pPr>
      <a:lvl2pPr marL="0" marR="0" indent="2286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2pPr>
      <a:lvl3pPr marL="0" marR="0" indent="4572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3pPr>
      <a:lvl4pPr marL="0" marR="0" indent="6858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4pPr>
      <a:lvl5pPr marL="0" marR="0" indent="9144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5pPr>
      <a:lvl6pPr marL="0" marR="0" indent="11430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6pPr>
      <a:lvl7pPr marL="0" marR="0" indent="13716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7pPr>
      <a:lvl8pPr marL="0" marR="0" indent="16002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8pPr>
      <a:lvl9pPr marL="0" marR="0" indent="18288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9pPr>
    </p:titleStyle>
    <p:bodyStyle>
      <a:lvl1pPr marL="31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1pPr>
      <a:lvl2pPr marL="95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2pPr>
      <a:lvl3pPr marL="158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3pPr>
      <a:lvl4pPr marL="222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4pPr>
      <a:lvl5pPr marL="285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5pPr>
      <a:lvl6pPr marL="349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6pPr>
      <a:lvl7pPr marL="412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7pPr>
      <a:lvl8pPr marL="476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8pPr>
      <a:lvl9pPr marL="539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1pPr>
      <a:lvl2pPr marL="0" marR="0" indent="2286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2pPr>
      <a:lvl3pPr marL="0" marR="0" indent="4572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3pPr>
      <a:lvl4pPr marL="0" marR="0" indent="6858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4pPr>
      <a:lvl5pPr marL="0" marR="0" indent="9144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5pPr>
      <a:lvl6pPr marL="0" marR="0" indent="11430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6pPr>
      <a:lvl7pPr marL="0" marR="0" indent="13716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7pPr>
      <a:lvl8pPr marL="0" marR="0" indent="16002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8pPr>
      <a:lvl9pPr marL="0" marR="0" indent="18288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itle"/>
          <p:cNvSpPr txBox="1">
            <a:spLocks noGrp="1"/>
          </p:cNvSpPr>
          <p:nvPr>
            <p:ph type="title"/>
          </p:nvPr>
        </p:nvSpPr>
        <p:spPr>
          <a:xfrm>
            <a:off x="942975" y="3076575"/>
            <a:ext cx="4752975" cy="1623445"/>
          </a:xfrm>
          <a:prstGeom prst="rect">
            <a:avLst/>
          </a:prstGeom>
        </p:spPr>
        <p:txBody>
          <a:bodyPr/>
          <a:lstStyle/>
          <a:p>
            <a:r>
              <a:t>Regular expressions</a:t>
            </a:r>
          </a:p>
        </p:txBody>
      </p:sp>
      <p:sp>
        <p:nvSpPr>
          <p:cNvPr id="85" name="Footer"/>
          <p:cNvSpPr txBox="1">
            <a:spLocks noGrp="1"/>
          </p:cNvSpPr>
          <p:nvPr>
            <p:ph type="body" sz="quarter" idx="4294967295"/>
          </p:nvPr>
        </p:nvSpPr>
        <p:spPr>
          <a:xfrm>
            <a:off x="-1" y="6371914"/>
            <a:ext cx="3521959" cy="486086"/>
          </a:xfrm>
          <a:prstGeom prst="rect">
            <a:avLst/>
          </a:prstGeom>
        </p:spPr>
        <p:txBody>
          <a:bodyPr lIns="45719" tIns="45719" rIns="45719" bIns="45719"/>
          <a:lstStyle>
            <a:lvl1pPr marL="0" indent="0" defTabSz="457200">
              <a:lnSpc>
                <a:spcPct val="80000"/>
              </a:lnSpc>
              <a:spcBef>
                <a:spcPts val="300"/>
              </a:spcBef>
              <a:buClrTx/>
              <a:buSzTx/>
              <a:buFont typeface="Arial"/>
              <a:buNone/>
              <a:defRPr sz="1500">
                <a:solidFill>
                  <a:srgbClr val="FFFFFF"/>
                </a:solidFill>
                <a:latin typeface="+mj-lt"/>
                <a:ea typeface="+mj-ea"/>
                <a:cs typeface="+mj-cs"/>
                <a:sym typeface="Calibri"/>
              </a:defRPr>
            </a:lvl1pPr>
          </a:lstStyle>
          <a:p>
            <a:r>
              <a:t>Copyright McGraw Hill, Rosen, Discrete Mathematics and its Applications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petition"/>
          <p:cNvSpPr txBox="1">
            <a:spLocks noGrp="1"/>
          </p:cNvSpPr>
          <p:nvPr>
            <p:ph type="title"/>
          </p:nvPr>
        </p:nvSpPr>
        <p:spPr>
          <a:prstGeom prst="rect">
            <a:avLst/>
          </a:prstGeom>
        </p:spPr>
        <p:txBody>
          <a:bodyPr/>
          <a:lstStyle/>
          <a:p>
            <a:r>
              <a:t>Repetition</a:t>
            </a:r>
          </a:p>
        </p:txBody>
      </p:sp>
      <p:sp>
        <p:nvSpPr>
          <p:cNvPr id="145" name="Body"/>
          <p:cNvSpPr txBox="1">
            <a:spLocks noGrp="1"/>
          </p:cNvSpPr>
          <p:nvPr>
            <p:ph type="body" sz="quarter" idx="1"/>
          </p:nvPr>
        </p:nvSpPr>
        <p:spPr>
          <a:prstGeom prst="rect">
            <a:avLst/>
          </a:prstGeom>
        </p:spPr>
        <p:txBody>
          <a:bodyPr/>
          <a:lstStyle/>
          <a:p>
            <a:endParaRPr/>
          </a:p>
        </p:txBody>
      </p:sp>
      <p:sp>
        <p:nvSpPr>
          <p:cNvPr id="146" name="Body Text"/>
          <p:cNvSpPr>
            <a:spLocks noGrp="1"/>
          </p:cNvSpPr>
          <p:nvPr>
            <p:ph type="body" idx="13"/>
          </p:nvPr>
        </p:nvSpPr>
        <p:spPr>
          <a:xfrm>
            <a:off x="2251287" y="2217739"/>
            <a:ext cx="8132234" cy="1494046"/>
          </a:xfrm>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 is used to define zero or more occurrences of the single regex preceding it</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 is used to define zero or one occurrence of the single regex preceding it</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 is used to define one or more occurrences of the single regex preceding it</a:t>
            </a:r>
          </a:p>
        </p:txBody>
      </p:sp>
      <p:sp>
        <p:nvSpPr>
          <p:cNvPr id="147" name="Hello world, this is a test file.…"/>
          <p:cNvSpPr txBox="1"/>
          <p:nvPr/>
        </p:nvSpPr>
        <p:spPr>
          <a:xfrm>
            <a:off x="3266469" y="4439828"/>
            <a:ext cx="5659062" cy="140512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00367">
              <a:spcBef>
                <a:spcPts val="500"/>
              </a:spcBef>
              <a:defRPr sz="1552" b="1">
                <a:solidFill>
                  <a:srgbClr val="838787"/>
                </a:solidFill>
                <a:latin typeface="Courier New"/>
                <a:ea typeface="Courier New"/>
                <a:cs typeface="Courier New"/>
                <a:sym typeface="Courier New"/>
              </a:defRPr>
            </a:pPr>
            <a:r>
              <a:t>Hello world, this is a test file.</a:t>
            </a:r>
          </a:p>
          <a:p>
            <a:pPr defTabSz="400367">
              <a:spcBef>
                <a:spcPts val="500"/>
              </a:spcBef>
              <a:defRPr sz="1552" b="1">
                <a:solidFill>
                  <a:srgbClr val="838787"/>
                </a:solidFill>
                <a:latin typeface="Courier New"/>
                <a:ea typeface="Courier New"/>
                <a:cs typeface="Courier New"/>
                <a:sym typeface="Courier New"/>
              </a:defRPr>
            </a:pPr>
            <a:r>
              <a:t>Testing the manner in which regular expressions </a:t>
            </a:r>
          </a:p>
          <a:p>
            <a:pPr defTabSz="400367">
              <a:spcBef>
                <a:spcPts val="500"/>
              </a:spcBef>
              <a:defRPr sz="1552" b="1">
                <a:solidFill>
                  <a:srgbClr val="838787"/>
                </a:solidFill>
                <a:latin typeface="Courier New"/>
                <a:ea typeface="Courier New"/>
                <a:cs typeface="Courier New"/>
                <a:sym typeface="Courier New"/>
              </a:defRPr>
            </a:pPr>
            <a:r>
              <a:t>work in many different situations and match</a:t>
            </a:r>
          </a:p>
          <a:p>
            <a:pPr defTabSz="400367">
              <a:spcBef>
                <a:spcPts val="500"/>
              </a:spcBef>
              <a:defRPr sz="1552" b="1">
                <a:solidFill>
                  <a:srgbClr val="838787"/>
                </a:solidFill>
                <a:latin typeface="Courier New"/>
                <a:ea typeface="Courier New"/>
                <a:cs typeface="Courier New"/>
                <a:sym typeface="Courier New"/>
              </a:defRPr>
            </a:pPr>
            <a:r>
              <a:t>many text strings at once.</a:t>
            </a:r>
          </a:p>
        </p:txBody>
      </p:sp>
      <p:sp>
        <p:nvSpPr>
          <p:cNvPr id="148" name="Regex: man*"/>
          <p:cNvSpPr txBox="1"/>
          <p:nvPr/>
        </p:nvSpPr>
        <p:spPr>
          <a:xfrm>
            <a:off x="3253596" y="3994398"/>
            <a:ext cx="1754654" cy="421894"/>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12750">
              <a:spcBef>
                <a:spcPts val="600"/>
              </a:spcBef>
              <a:defRPr sz="1600" b="1">
                <a:solidFill>
                  <a:srgbClr val="34A5DA"/>
                </a:solidFill>
                <a:latin typeface="Courier New"/>
                <a:ea typeface="Courier New"/>
                <a:cs typeface="Courier New"/>
                <a:sym typeface="Courier New"/>
              </a:defRPr>
            </a:pPr>
            <a:r>
              <a:rPr>
                <a:solidFill>
                  <a:srgbClr val="919191"/>
                </a:solidFill>
              </a:rPr>
              <a:t>Regex:</a:t>
            </a:r>
            <a:r>
              <a:t> man*</a:t>
            </a:r>
          </a:p>
        </p:txBody>
      </p:sp>
      <p:sp>
        <p:nvSpPr>
          <p:cNvPr id="149" name="Rectangle" descr="box around mann in manners in 2nd line"/>
          <p:cNvSpPr/>
          <p:nvPr/>
        </p:nvSpPr>
        <p:spPr>
          <a:xfrm>
            <a:off x="4666052" y="4737005"/>
            <a:ext cx="533897" cy="286807"/>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150" name="Rectangle" descr="box around man in many of the third  line"/>
          <p:cNvSpPr/>
          <p:nvPr/>
        </p:nvSpPr>
        <p:spPr>
          <a:xfrm>
            <a:off x="4183452" y="5037085"/>
            <a:ext cx="424607" cy="286807"/>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151" name="Rectangle" descr="box around man in many in the forth line"/>
          <p:cNvSpPr/>
          <p:nvPr/>
        </p:nvSpPr>
        <p:spPr>
          <a:xfrm>
            <a:off x="3230952" y="5354585"/>
            <a:ext cx="424607" cy="286807"/>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152" name="Rectangle" descr="box around ma in match in the third line"/>
          <p:cNvSpPr/>
          <p:nvPr/>
        </p:nvSpPr>
        <p:spPr>
          <a:xfrm>
            <a:off x="7739451" y="5037085"/>
            <a:ext cx="317948" cy="286807"/>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49"/>
                                        </p:tgtEl>
                                        <p:attrNameLst>
                                          <p:attrName>style.visibility</p:attrName>
                                        </p:attrNameLst>
                                      </p:cBhvr>
                                      <p:to>
                                        <p:strVal val="visible"/>
                                      </p:to>
                                    </p:set>
                                    <p:animEffect transition="in" filter="wipe(left)">
                                      <p:cBhvr>
                                        <p:cTn id="7" dur="1000"/>
                                        <p:tgtEl>
                                          <p:spTgt spid="149"/>
                                        </p:tgtEl>
                                      </p:cBhvr>
                                    </p:animEffect>
                                  </p:childTnLst>
                                </p:cTn>
                              </p:par>
                            </p:childTnLst>
                          </p:cTn>
                        </p:par>
                        <p:par>
                          <p:cTn id="8" fill="hold">
                            <p:stCondLst>
                              <p:cond delay="1000"/>
                            </p:stCondLst>
                            <p:childTnLst>
                              <p:par>
                                <p:cTn id="9" presetID="22" presetClass="entr" presetSubtype="8" fill="hold" grpId="2" nodeType="afterEffect">
                                  <p:stCondLst>
                                    <p:cond delay="0"/>
                                  </p:stCondLst>
                                  <p:iterate>
                                    <p:tmAbs val="0"/>
                                  </p:iterate>
                                  <p:childTnLst>
                                    <p:set>
                                      <p:cBhvr>
                                        <p:cTn id="10" fill="hold"/>
                                        <p:tgtEl>
                                          <p:spTgt spid="150"/>
                                        </p:tgtEl>
                                        <p:attrNameLst>
                                          <p:attrName>style.visibility</p:attrName>
                                        </p:attrNameLst>
                                      </p:cBhvr>
                                      <p:to>
                                        <p:strVal val="visible"/>
                                      </p:to>
                                    </p:set>
                                    <p:animEffect transition="in" filter="wipe(left)">
                                      <p:cBhvr>
                                        <p:cTn id="11" dur="1000"/>
                                        <p:tgtEl>
                                          <p:spTgt spid="150"/>
                                        </p:tgtEl>
                                      </p:cBhvr>
                                    </p:animEffect>
                                  </p:childTnLst>
                                </p:cTn>
                              </p:par>
                            </p:childTnLst>
                          </p:cTn>
                        </p:par>
                        <p:par>
                          <p:cTn id="12" fill="hold">
                            <p:stCondLst>
                              <p:cond delay="2000"/>
                            </p:stCondLst>
                            <p:childTnLst>
                              <p:par>
                                <p:cTn id="13" presetID="22" presetClass="entr" presetSubtype="8" fill="hold" grpId="3" nodeType="afterEffect">
                                  <p:stCondLst>
                                    <p:cond delay="0"/>
                                  </p:stCondLst>
                                  <p:iterate>
                                    <p:tmAbs val="0"/>
                                  </p:iterate>
                                  <p:childTnLst>
                                    <p:set>
                                      <p:cBhvr>
                                        <p:cTn id="14" fill="hold"/>
                                        <p:tgtEl>
                                          <p:spTgt spid="152"/>
                                        </p:tgtEl>
                                        <p:attrNameLst>
                                          <p:attrName>style.visibility</p:attrName>
                                        </p:attrNameLst>
                                      </p:cBhvr>
                                      <p:to>
                                        <p:strVal val="visible"/>
                                      </p:to>
                                    </p:set>
                                    <p:animEffect transition="in" filter="wipe(left)">
                                      <p:cBhvr>
                                        <p:cTn id="15" dur="1000"/>
                                        <p:tgtEl>
                                          <p:spTgt spid="152"/>
                                        </p:tgtEl>
                                      </p:cBhvr>
                                    </p:animEffect>
                                  </p:childTnLst>
                                </p:cTn>
                              </p:par>
                            </p:childTnLst>
                          </p:cTn>
                        </p:par>
                        <p:par>
                          <p:cTn id="16" fill="hold">
                            <p:stCondLst>
                              <p:cond delay="3000"/>
                            </p:stCondLst>
                            <p:childTnLst>
                              <p:par>
                                <p:cTn id="17" presetID="22" presetClass="entr" presetSubtype="8" fill="hold" grpId="4" nodeType="afterEffect">
                                  <p:stCondLst>
                                    <p:cond delay="0"/>
                                  </p:stCondLst>
                                  <p:iterate>
                                    <p:tmAbs val="0"/>
                                  </p:iterate>
                                  <p:childTnLst>
                                    <p:set>
                                      <p:cBhvr>
                                        <p:cTn id="18" fill="hold"/>
                                        <p:tgtEl>
                                          <p:spTgt spid="151"/>
                                        </p:tgtEl>
                                        <p:attrNameLst>
                                          <p:attrName>style.visibility</p:attrName>
                                        </p:attrNameLst>
                                      </p:cBhvr>
                                      <p:to>
                                        <p:strVal val="visible"/>
                                      </p:to>
                                    </p:set>
                                    <p:animEffect transition="in" filter="wipe(left)">
                                      <p:cBhvr>
                                        <p:cTn id="19" dur="10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1" animBg="1" advAuto="0"/>
      <p:bldP spid="150" grpId="2" animBg="1" advAuto="0"/>
      <p:bldP spid="151" grpId="4" animBg="1" advAuto="0"/>
      <p:bldP spid="152" grpId="3"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ubexpressions"/>
          <p:cNvSpPr txBox="1">
            <a:spLocks noGrp="1"/>
          </p:cNvSpPr>
          <p:nvPr>
            <p:ph type="title"/>
          </p:nvPr>
        </p:nvSpPr>
        <p:spPr>
          <a:prstGeom prst="rect">
            <a:avLst/>
          </a:prstGeom>
        </p:spPr>
        <p:txBody>
          <a:bodyPr/>
          <a:lstStyle/>
          <a:p>
            <a:r>
              <a:t>Subexpressions</a:t>
            </a:r>
          </a:p>
        </p:txBody>
      </p:sp>
      <p:sp>
        <p:nvSpPr>
          <p:cNvPr id="155" name="Body"/>
          <p:cNvSpPr txBox="1">
            <a:spLocks noGrp="1"/>
          </p:cNvSpPr>
          <p:nvPr>
            <p:ph type="body" sz="quarter" idx="1"/>
          </p:nvPr>
        </p:nvSpPr>
        <p:spPr>
          <a:prstGeom prst="rect">
            <a:avLst/>
          </a:prstGeom>
        </p:spPr>
        <p:txBody>
          <a:bodyPr/>
          <a:lstStyle/>
          <a:p>
            <a:endParaRPr/>
          </a:p>
        </p:txBody>
      </p:sp>
      <p:sp>
        <p:nvSpPr>
          <p:cNvPr id="156" name="Body Text"/>
          <p:cNvSpPr>
            <a:spLocks noGrp="1"/>
          </p:cNvSpPr>
          <p:nvPr>
            <p:ph type="body" idx="13"/>
          </p:nvPr>
        </p:nvSpPr>
        <p:spPr>
          <a:xfrm>
            <a:off x="2251287" y="2217739"/>
            <a:ext cx="8132234" cy="1494046"/>
          </a:xfrm>
          <a:prstGeom prst="rect">
            <a:avLst/>
          </a:prstGeom>
          <a:extLst>
            <a:ext uri="{C572A759-6A51-4108-AA02-DFA0A04FC94B}">
              <ma14:wrappingTextBoxFlag xmlns:ma14="http://schemas.microsoft.com/office/mac/drawingml/2011/main" xmlns="" val="1"/>
            </a:ext>
          </a:extLst>
        </p:spPr>
        <p:txBody>
          <a:bodyPr/>
          <a:lstStyle>
            <a:lvl1pPr marL="274320" indent="-274320" defTabSz="457200">
              <a:spcBef>
                <a:spcPts val="1800"/>
              </a:spcBef>
              <a:buClrTx/>
              <a:buSzPct val="100000"/>
              <a:buFontTx/>
              <a:buChar char="▪"/>
              <a:defRPr sz="1800">
                <a:solidFill>
                  <a:srgbClr val="000000"/>
                </a:solidFill>
                <a:latin typeface="Arial"/>
                <a:ea typeface="Arial"/>
                <a:cs typeface="Arial"/>
                <a:sym typeface="Arial"/>
              </a:defRPr>
            </a:lvl1pPr>
          </a:lstStyle>
          <a:p>
            <a:r>
              <a:t>If you want to group part of an expression so that * or ? or + applies to more than just the previous character, use ( ) notation</a:t>
            </a:r>
          </a:p>
        </p:txBody>
      </p:sp>
      <p:sp>
        <p:nvSpPr>
          <p:cNvPr id="157" name="Hello world, this is a test file.…"/>
          <p:cNvSpPr txBox="1"/>
          <p:nvPr/>
        </p:nvSpPr>
        <p:spPr>
          <a:xfrm>
            <a:off x="3266469" y="4439828"/>
            <a:ext cx="5659062" cy="140512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00367">
              <a:spcBef>
                <a:spcPts val="500"/>
              </a:spcBef>
              <a:defRPr sz="1552" b="1">
                <a:solidFill>
                  <a:srgbClr val="838787"/>
                </a:solidFill>
                <a:latin typeface="Courier New"/>
                <a:ea typeface="Courier New"/>
                <a:cs typeface="Courier New"/>
                <a:sym typeface="Courier New"/>
              </a:defRPr>
            </a:pPr>
            <a:r>
              <a:t>Hello world, this is a test file.</a:t>
            </a:r>
          </a:p>
          <a:p>
            <a:pPr defTabSz="400367">
              <a:spcBef>
                <a:spcPts val="500"/>
              </a:spcBef>
              <a:defRPr sz="1552" b="1">
                <a:solidFill>
                  <a:srgbClr val="838787"/>
                </a:solidFill>
                <a:latin typeface="Courier New"/>
                <a:ea typeface="Courier New"/>
                <a:cs typeface="Courier New"/>
                <a:sym typeface="Courier New"/>
              </a:defRPr>
            </a:pPr>
            <a:r>
              <a:t>Testing the manner in which regular expressions </a:t>
            </a:r>
          </a:p>
          <a:p>
            <a:pPr defTabSz="400367">
              <a:spcBef>
                <a:spcPts val="500"/>
              </a:spcBef>
              <a:defRPr sz="1552" b="1">
                <a:solidFill>
                  <a:srgbClr val="838787"/>
                </a:solidFill>
                <a:latin typeface="Courier New"/>
                <a:ea typeface="Courier New"/>
                <a:cs typeface="Courier New"/>
                <a:sym typeface="Courier New"/>
              </a:defRPr>
            </a:pPr>
            <a:r>
              <a:t>work in many different situations and match</a:t>
            </a:r>
          </a:p>
          <a:p>
            <a:pPr defTabSz="400367">
              <a:spcBef>
                <a:spcPts val="500"/>
              </a:spcBef>
              <a:defRPr sz="1552" b="1">
                <a:solidFill>
                  <a:srgbClr val="838787"/>
                </a:solidFill>
                <a:latin typeface="Courier New"/>
                <a:ea typeface="Courier New"/>
                <a:cs typeface="Courier New"/>
                <a:sym typeface="Courier New"/>
              </a:defRPr>
            </a:pPr>
            <a:r>
              <a:t>many text strings at once.</a:t>
            </a:r>
          </a:p>
        </p:txBody>
      </p:sp>
      <p:sp>
        <p:nvSpPr>
          <p:cNvPr id="158" name="Regex: “in(gs)* “"/>
          <p:cNvSpPr txBox="1"/>
          <p:nvPr/>
        </p:nvSpPr>
        <p:spPr>
          <a:xfrm>
            <a:off x="3253596" y="3994398"/>
            <a:ext cx="2165866" cy="421894"/>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12750">
              <a:spcBef>
                <a:spcPts val="600"/>
              </a:spcBef>
              <a:defRPr sz="1600" b="1">
                <a:solidFill>
                  <a:srgbClr val="34A5DA"/>
                </a:solidFill>
                <a:latin typeface="Courier New"/>
                <a:ea typeface="Courier New"/>
                <a:cs typeface="Courier New"/>
                <a:sym typeface="Courier New"/>
              </a:defRPr>
            </a:pPr>
            <a:r>
              <a:rPr>
                <a:solidFill>
                  <a:srgbClr val="919191"/>
                </a:solidFill>
              </a:rPr>
              <a:t>Regex:</a:t>
            </a:r>
            <a:r>
              <a:t> “in(gs)* “  </a:t>
            </a:r>
          </a:p>
        </p:txBody>
      </p:sp>
      <p:sp>
        <p:nvSpPr>
          <p:cNvPr id="159" name="Rectangle" descr="box around in in 2nd line"/>
          <p:cNvSpPr/>
          <p:nvPr/>
        </p:nvSpPr>
        <p:spPr>
          <a:xfrm>
            <a:off x="5516952" y="4745248"/>
            <a:ext cx="353591" cy="286808"/>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160" name="Rectangle" descr="box around in in the 3rd line"/>
          <p:cNvSpPr/>
          <p:nvPr/>
        </p:nvSpPr>
        <p:spPr>
          <a:xfrm>
            <a:off x="3853252" y="5037085"/>
            <a:ext cx="353591" cy="286807"/>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161" name="Rectangle" descr="box around ings in strings in the 4th line"/>
          <p:cNvSpPr/>
          <p:nvPr/>
        </p:nvSpPr>
        <p:spPr>
          <a:xfrm>
            <a:off x="4818451" y="5354585"/>
            <a:ext cx="589566" cy="286807"/>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162" name="⨉"/>
          <p:cNvSpPr txBox="1"/>
          <p:nvPr/>
        </p:nvSpPr>
        <p:spPr>
          <a:xfrm>
            <a:off x="3738952" y="4698905"/>
            <a:ext cx="277739" cy="39407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600">
                <a:solidFill>
                  <a:srgbClr val="941100"/>
                </a:solidFill>
              </a:defRPr>
            </a:lvl1pPr>
          </a:lstStyle>
          <a:p>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59"/>
                                        </p:tgtEl>
                                        <p:attrNameLst>
                                          <p:attrName>style.visibility</p:attrName>
                                        </p:attrNameLst>
                                      </p:cBhvr>
                                      <p:to>
                                        <p:strVal val="visible"/>
                                      </p:to>
                                    </p:set>
                                    <p:animEffect transition="in" filter="wipe(left)">
                                      <p:cBhvr>
                                        <p:cTn id="7" dur="1000"/>
                                        <p:tgtEl>
                                          <p:spTgt spid="159"/>
                                        </p:tgtEl>
                                      </p:cBhvr>
                                    </p:animEffect>
                                  </p:childTnLst>
                                </p:cTn>
                              </p:par>
                            </p:childTnLst>
                          </p:cTn>
                        </p:par>
                        <p:par>
                          <p:cTn id="8" fill="hold">
                            <p:stCondLst>
                              <p:cond delay="1000"/>
                            </p:stCondLst>
                            <p:childTnLst>
                              <p:par>
                                <p:cTn id="9" presetID="22" presetClass="entr" presetSubtype="8" fill="hold" grpId="2" nodeType="afterEffect">
                                  <p:stCondLst>
                                    <p:cond delay="0"/>
                                  </p:stCondLst>
                                  <p:iterate>
                                    <p:tmAbs val="0"/>
                                  </p:iterate>
                                  <p:childTnLst>
                                    <p:set>
                                      <p:cBhvr>
                                        <p:cTn id="10" fill="hold"/>
                                        <p:tgtEl>
                                          <p:spTgt spid="160"/>
                                        </p:tgtEl>
                                        <p:attrNameLst>
                                          <p:attrName>style.visibility</p:attrName>
                                        </p:attrNameLst>
                                      </p:cBhvr>
                                      <p:to>
                                        <p:strVal val="visible"/>
                                      </p:to>
                                    </p:set>
                                    <p:animEffect transition="in" filter="wipe(left)">
                                      <p:cBhvr>
                                        <p:cTn id="11" dur="1000"/>
                                        <p:tgtEl>
                                          <p:spTgt spid="160"/>
                                        </p:tgtEl>
                                      </p:cBhvr>
                                    </p:animEffect>
                                  </p:childTnLst>
                                </p:cTn>
                              </p:par>
                            </p:childTnLst>
                          </p:cTn>
                        </p:par>
                        <p:par>
                          <p:cTn id="12" fill="hold">
                            <p:stCondLst>
                              <p:cond delay="2000"/>
                            </p:stCondLst>
                            <p:childTnLst>
                              <p:par>
                                <p:cTn id="13" presetID="22" presetClass="entr" presetSubtype="8" fill="hold" grpId="3" nodeType="afterEffect">
                                  <p:stCondLst>
                                    <p:cond delay="0"/>
                                  </p:stCondLst>
                                  <p:iterate>
                                    <p:tmAbs val="0"/>
                                  </p:iterate>
                                  <p:childTnLst>
                                    <p:set>
                                      <p:cBhvr>
                                        <p:cTn id="14" fill="hold"/>
                                        <p:tgtEl>
                                          <p:spTgt spid="161"/>
                                        </p:tgtEl>
                                        <p:attrNameLst>
                                          <p:attrName>style.visibility</p:attrName>
                                        </p:attrNameLst>
                                      </p:cBhvr>
                                      <p:to>
                                        <p:strVal val="visible"/>
                                      </p:to>
                                    </p:set>
                                    <p:animEffect transition="in" filter="wipe(left)">
                                      <p:cBhvr>
                                        <p:cTn id="15" dur="1000"/>
                                        <p:tgtEl>
                                          <p:spTgt spid="16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4" nodeType="clickEffect">
                                  <p:stCondLst>
                                    <p:cond delay="0"/>
                                  </p:stCondLst>
                                  <p:iterate>
                                    <p:tmAbs val="0"/>
                                  </p:iterate>
                                  <p:childTnLst>
                                    <p:set>
                                      <p:cBhvr>
                                        <p:cTn id="19" fill="hold"/>
                                        <p:tgtEl>
                                          <p:spTgt spid="162"/>
                                        </p:tgtEl>
                                        <p:attrNameLst>
                                          <p:attrName>style.visibility</p:attrName>
                                        </p:attrNameLst>
                                      </p:cBhvr>
                                      <p:to>
                                        <p:strVal val="visible"/>
                                      </p:to>
                                    </p:set>
                                    <p:animEffect transition="in" filter="wipe(left)">
                                      <p:cBhvr>
                                        <p:cTn id="20"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1" animBg="1" advAuto="0"/>
      <p:bldP spid="160" grpId="2" animBg="1" advAuto="0"/>
      <p:bldP spid="161" grpId="3" animBg="1" advAuto="0"/>
      <p:bldP spid="162" grpId="4"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ome regular expression methods in python"/>
          <p:cNvSpPr txBox="1">
            <a:spLocks noGrp="1"/>
          </p:cNvSpPr>
          <p:nvPr>
            <p:ph type="title"/>
          </p:nvPr>
        </p:nvSpPr>
        <p:spPr>
          <a:prstGeom prst="rect">
            <a:avLst/>
          </a:prstGeom>
        </p:spPr>
        <p:txBody>
          <a:bodyPr/>
          <a:lstStyle>
            <a:lvl1pPr defTabSz="425195">
              <a:defRPr sz="2790"/>
            </a:lvl1pPr>
          </a:lstStyle>
          <a:p>
            <a:r>
              <a:t>Some regular expression methods in python</a:t>
            </a:r>
          </a:p>
        </p:txBody>
      </p:sp>
      <p:sp>
        <p:nvSpPr>
          <p:cNvPr id="165" name="Body"/>
          <p:cNvSpPr txBox="1">
            <a:spLocks noGrp="1"/>
          </p:cNvSpPr>
          <p:nvPr>
            <p:ph type="body" sz="quarter" idx="1"/>
          </p:nvPr>
        </p:nvSpPr>
        <p:spPr>
          <a:prstGeom prst="rect">
            <a:avLst/>
          </a:prstGeom>
        </p:spPr>
        <p:txBody>
          <a:bodyPr/>
          <a:lstStyle/>
          <a:p>
            <a:endParaRPr/>
          </a:p>
        </p:txBody>
      </p:sp>
      <p:sp>
        <p:nvSpPr>
          <p:cNvPr id="166"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match( ) </a:t>
            </a:r>
            <a:br/>
            <a:r>
              <a:t>Determine if the RE matches at the beginning of the string</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search( )</a:t>
            </a:r>
            <a:br/>
            <a:r>
              <a:t>Scan through string, look for any location where this RE matches</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findall( )</a:t>
            </a:r>
            <a:br/>
            <a:r>
              <a:t>Find all substrings where the RE matches, and return as a list</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finditer( ) </a:t>
            </a:r>
            <a:br/>
            <a:r>
              <a:t>Find all substrings where the RE matches, and return as a iterable set of Match objects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egular expression in python"/>
          <p:cNvSpPr txBox="1">
            <a:spLocks noGrp="1"/>
          </p:cNvSpPr>
          <p:nvPr>
            <p:ph type="title"/>
          </p:nvPr>
        </p:nvSpPr>
        <p:spPr>
          <a:prstGeom prst="rect">
            <a:avLst/>
          </a:prstGeom>
        </p:spPr>
        <p:txBody>
          <a:bodyPr/>
          <a:lstStyle/>
          <a:p>
            <a:r>
              <a:t>Regular expression in python</a:t>
            </a:r>
          </a:p>
        </p:txBody>
      </p:sp>
      <p:sp>
        <p:nvSpPr>
          <p:cNvPr id="169" name="# regular expression operation library…"/>
          <p:cNvSpPr txBox="1">
            <a:spLocks noGrp="1"/>
          </p:cNvSpPr>
          <p:nvPr>
            <p:ph type="body" idx="4294967295"/>
          </p:nvPr>
        </p:nvSpPr>
        <p:spPr>
          <a:xfrm>
            <a:off x="1112448" y="2025898"/>
            <a:ext cx="10409208" cy="4480791"/>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regular expression operation library</a:t>
            </a:r>
          </a:p>
          <a:p>
            <a:pPr marL="0" indent="0">
              <a:spcBef>
                <a:spcPts val="600"/>
              </a:spcBef>
              <a:buClrTx/>
              <a:buSzTx/>
              <a:buFontTx/>
              <a:buNone/>
              <a:defRPr sz="1600" b="1">
                <a:latin typeface="Courier New"/>
                <a:ea typeface="Courier New"/>
                <a:cs typeface="Courier New"/>
                <a:sym typeface="Courier New"/>
              </a:defRPr>
            </a:pPr>
            <a:r>
              <a:t>import re</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r>
              <a:t># compile the regular expression object for reuse</a:t>
            </a:r>
          </a:p>
          <a:p>
            <a:pPr marL="0" indent="0">
              <a:spcBef>
                <a:spcPts val="600"/>
              </a:spcBef>
              <a:buClrTx/>
              <a:buSzTx/>
              <a:buFontTx/>
              <a:buNone/>
              <a:defRPr sz="1600" b="1">
                <a:latin typeface="Courier New"/>
                <a:ea typeface="Courier New"/>
                <a:cs typeface="Courier New"/>
                <a:sym typeface="Courier New"/>
              </a:defRPr>
            </a:pPr>
            <a:r>
              <a:t>pattern = re.compile(r"test")    #r indicates that pattern is a raw string</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r>
              <a:t>str = "This is a test that tests regular expression basics."</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r>
              <a:t># match tests if string starts with expression</a:t>
            </a:r>
          </a:p>
          <a:p>
            <a:pPr marL="0" indent="0">
              <a:spcBef>
                <a:spcPts val="600"/>
              </a:spcBef>
              <a:buClrTx/>
              <a:buSzTx/>
              <a:buFontTx/>
              <a:buNone/>
              <a:defRPr sz="1600" b="1">
                <a:latin typeface="Courier New"/>
                <a:ea typeface="Courier New"/>
                <a:cs typeface="Courier New"/>
                <a:sym typeface="Courier New"/>
              </a:defRPr>
            </a:pPr>
            <a:r>
              <a:t>re.match(pattern, str)</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r>
              <a:t># group() returns the string matched by the pattern</a:t>
            </a:r>
          </a:p>
          <a:p>
            <a:pPr marL="0" indent="0">
              <a:spcBef>
                <a:spcPts val="600"/>
              </a:spcBef>
              <a:buClrTx/>
              <a:buSzTx/>
              <a:buFontTx/>
              <a:buNone/>
              <a:defRPr sz="1600" b="1">
                <a:latin typeface="Courier New"/>
                <a:ea typeface="Courier New"/>
                <a:cs typeface="Courier New"/>
                <a:sym typeface="Courier New"/>
              </a:defRPr>
            </a:pPr>
            <a:r>
              <a:t># span() returns a tuple with the start,end positions of the match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Examples"/>
          <p:cNvSpPr txBox="1">
            <a:spLocks noGrp="1"/>
          </p:cNvSpPr>
          <p:nvPr>
            <p:ph type="title"/>
          </p:nvPr>
        </p:nvSpPr>
        <p:spPr>
          <a:prstGeom prst="rect">
            <a:avLst/>
          </a:prstGeom>
        </p:spPr>
        <p:txBody>
          <a:bodyPr/>
          <a:lstStyle/>
          <a:p>
            <a:r>
              <a:t>Examples</a:t>
            </a:r>
          </a:p>
        </p:txBody>
      </p:sp>
      <p:sp>
        <p:nvSpPr>
          <p:cNvPr id="172" name="str = &quot;This is a test that tests regular expression basics for numbers 1234 and letters A-Z.&quot;…"/>
          <p:cNvSpPr txBox="1">
            <a:spLocks noGrp="1"/>
          </p:cNvSpPr>
          <p:nvPr>
            <p:ph type="body" idx="4294967295"/>
          </p:nvPr>
        </p:nvSpPr>
        <p:spPr>
          <a:xfrm>
            <a:off x="1112448" y="2025898"/>
            <a:ext cx="9967104" cy="4480791"/>
          </a:xfrm>
          <a:prstGeom prst="rect">
            <a:avLst/>
          </a:prstGeom>
        </p:spPr>
        <p:txBody>
          <a:bodyPr/>
          <a:lstStyle/>
          <a:p>
            <a:pPr marL="0" indent="0">
              <a:spcBef>
                <a:spcPts val="600"/>
              </a:spcBef>
              <a:buClrTx/>
              <a:buSzTx/>
              <a:buFontTx/>
              <a:buNone/>
              <a:defRPr sz="1800" b="1">
                <a:latin typeface="Courier New"/>
                <a:ea typeface="Courier New"/>
                <a:cs typeface="Courier New"/>
                <a:sym typeface="Courier New"/>
              </a:defRPr>
            </a:pPr>
            <a:r>
              <a:t>str = "This is a test that tests regular expression basics for numbers 1234 and letters A-Z."</a:t>
            </a:r>
          </a:p>
          <a:p>
            <a:pPr marL="0" indent="0">
              <a:spcBef>
                <a:spcPts val="600"/>
              </a:spcBef>
              <a:buClrTx/>
              <a:buSzTx/>
              <a:buFontTx/>
              <a:buNone/>
              <a:defRPr sz="1800" b="1">
                <a:latin typeface="Courier New"/>
                <a:ea typeface="Courier New"/>
                <a:cs typeface="Courier New"/>
                <a:sym typeface="Courier New"/>
              </a:defRPr>
            </a:pPr>
            <a:endParaRPr/>
          </a:p>
          <a:p>
            <a:pPr marL="0" indent="0">
              <a:spcBef>
                <a:spcPts val="600"/>
              </a:spcBef>
              <a:buClrTx/>
              <a:buSzTx/>
              <a:buFontTx/>
              <a:buNone/>
              <a:defRPr sz="1800" b="1">
                <a:latin typeface="Courier New"/>
                <a:ea typeface="Courier New"/>
                <a:cs typeface="Courier New"/>
                <a:sym typeface="Courier New"/>
              </a:defRPr>
            </a:pPr>
            <a:r>
              <a:t>pattern = re.compile(r"test.?")</a:t>
            </a:r>
          </a:p>
          <a:p>
            <a:pPr marL="0" indent="0">
              <a:spcBef>
                <a:spcPts val="600"/>
              </a:spcBef>
              <a:buClrTx/>
              <a:buSzTx/>
              <a:buFontTx/>
              <a:buNone/>
              <a:defRPr sz="1800" b="1">
                <a:latin typeface="Courier New"/>
                <a:ea typeface="Courier New"/>
                <a:cs typeface="Courier New"/>
                <a:sym typeface="Courier New"/>
              </a:defRPr>
            </a:pPr>
            <a:r>
              <a:t>print(re.findall(pattern, str))</a:t>
            </a:r>
          </a:p>
          <a:p>
            <a:pPr marL="0" indent="0">
              <a:spcBef>
                <a:spcPts val="600"/>
              </a:spcBef>
              <a:buClrTx/>
              <a:buSzTx/>
              <a:buFontTx/>
              <a:buNone/>
              <a:defRPr sz="1800" b="1">
                <a:solidFill>
                  <a:srgbClr val="34A5DA"/>
                </a:solidFill>
                <a:latin typeface="Courier New"/>
                <a:ea typeface="Courier New"/>
                <a:cs typeface="Courier New"/>
                <a:sym typeface="Courier New"/>
              </a:defRPr>
            </a:pPr>
            <a:r>
              <a:t>['test ', 'tests']</a:t>
            </a:r>
          </a:p>
          <a:p>
            <a:pPr marL="0" indent="0">
              <a:spcBef>
                <a:spcPts val="600"/>
              </a:spcBef>
              <a:buClrTx/>
              <a:buSzTx/>
              <a:buFontTx/>
              <a:buNone/>
              <a:defRPr sz="1800" b="1">
                <a:latin typeface="Courier New"/>
                <a:ea typeface="Courier New"/>
                <a:cs typeface="Courier New"/>
                <a:sym typeface="Courier New"/>
              </a:defRPr>
            </a:pPr>
            <a:endParaRPr/>
          </a:p>
          <a:p>
            <a:pPr marL="0" indent="0">
              <a:spcBef>
                <a:spcPts val="600"/>
              </a:spcBef>
              <a:buClrTx/>
              <a:buSzTx/>
              <a:buFontTx/>
              <a:buNone/>
              <a:defRPr sz="1800" b="1">
                <a:latin typeface="Courier New"/>
                <a:ea typeface="Courier New"/>
                <a:cs typeface="Courier New"/>
                <a:sym typeface="Courier New"/>
              </a:defRPr>
            </a:pPr>
            <a:r>
              <a:t>for match in re.finditer(pattern, str):</a:t>
            </a:r>
          </a:p>
          <a:p>
            <a:pPr marL="0" indent="0">
              <a:spcBef>
                <a:spcPts val="600"/>
              </a:spcBef>
              <a:buClrTx/>
              <a:buSzTx/>
              <a:buFontTx/>
              <a:buNone/>
              <a:defRPr sz="1800" b="1">
                <a:latin typeface="Courier New"/>
                <a:ea typeface="Courier New"/>
                <a:cs typeface="Courier New"/>
                <a:sym typeface="Courier New"/>
              </a:defRPr>
            </a:pPr>
            <a:r>
              <a:t>    print(match.group(), match.span())</a:t>
            </a:r>
          </a:p>
          <a:p>
            <a:pPr marL="0" indent="0">
              <a:spcBef>
                <a:spcPts val="600"/>
              </a:spcBef>
              <a:buClrTx/>
              <a:buSzTx/>
              <a:buFontTx/>
              <a:buNone/>
              <a:defRPr sz="1800" b="1">
                <a:solidFill>
                  <a:srgbClr val="34A5DA"/>
                </a:solidFill>
                <a:latin typeface="Courier New"/>
                <a:ea typeface="Courier New"/>
                <a:cs typeface="Courier New"/>
                <a:sym typeface="Courier New"/>
              </a:defRPr>
            </a:pPr>
            <a:r>
              <a:t>test  (10, 15)</a:t>
            </a:r>
          </a:p>
          <a:p>
            <a:pPr marL="0" indent="0">
              <a:spcBef>
                <a:spcPts val="600"/>
              </a:spcBef>
              <a:buClrTx/>
              <a:buSzTx/>
              <a:buFontTx/>
              <a:buNone/>
              <a:defRPr sz="1800" b="1">
                <a:solidFill>
                  <a:srgbClr val="34A5DA"/>
                </a:solidFill>
                <a:latin typeface="Courier New"/>
                <a:ea typeface="Courier New"/>
                <a:cs typeface="Courier New"/>
                <a:sym typeface="Courier New"/>
              </a:defRPr>
            </a:pPr>
            <a:r>
              <a:t>tests (20, 25)</a:t>
            </a:r>
            <a:br/>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amples"/>
          <p:cNvSpPr txBox="1">
            <a:spLocks noGrp="1"/>
          </p:cNvSpPr>
          <p:nvPr>
            <p:ph type="title"/>
          </p:nvPr>
        </p:nvSpPr>
        <p:spPr>
          <a:prstGeom prst="rect">
            <a:avLst/>
          </a:prstGeom>
        </p:spPr>
        <p:txBody>
          <a:bodyPr/>
          <a:lstStyle/>
          <a:p>
            <a:r>
              <a:t>Examples</a:t>
            </a:r>
          </a:p>
        </p:txBody>
      </p:sp>
      <p:sp>
        <p:nvSpPr>
          <p:cNvPr id="175" name="str = &quot;This is a test that tests regular expression basics for numbers 1234 and letters A-Z.&quot;…"/>
          <p:cNvSpPr txBox="1">
            <a:spLocks noGrp="1"/>
          </p:cNvSpPr>
          <p:nvPr>
            <p:ph type="body" idx="4294967295"/>
          </p:nvPr>
        </p:nvSpPr>
        <p:spPr>
          <a:xfrm>
            <a:off x="1112448" y="2025898"/>
            <a:ext cx="9967104" cy="4480791"/>
          </a:xfrm>
          <a:prstGeom prst="rect">
            <a:avLst/>
          </a:prstGeom>
        </p:spPr>
        <p:txBody>
          <a:bodyPr/>
          <a:lstStyle/>
          <a:p>
            <a:pPr marL="0" indent="0">
              <a:spcBef>
                <a:spcPts val="600"/>
              </a:spcBef>
              <a:buClrTx/>
              <a:buSzTx/>
              <a:buFontTx/>
              <a:buNone/>
              <a:defRPr sz="1800" b="1">
                <a:latin typeface="Courier New"/>
                <a:ea typeface="Courier New"/>
                <a:cs typeface="Courier New"/>
                <a:sym typeface="Courier New"/>
              </a:defRPr>
            </a:pPr>
            <a:r>
              <a:t>str = "This is a test that tests regular expression basics for numbers 1234 and letters A-Z."</a:t>
            </a:r>
          </a:p>
          <a:p>
            <a:pPr marL="0" indent="0">
              <a:spcBef>
                <a:spcPts val="600"/>
              </a:spcBef>
              <a:buClrTx/>
              <a:buSzTx/>
              <a:buFontTx/>
              <a:buNone/>
              <a:defRPr sz="1800" b="1">
                <a:latin typeface="Courier New"/>
                <a:ea typeface="Courier New"/>
                <a:cs typeface="Courier New"/>
                <a:sym typeface="Courier New"/>
              </a:defRPr>
            </a:pPr>
            <a:endParaRPr/>
          </a:p>
          <a:p>
            <a:pPr marL="0" indent="0">
              <a:spcBef>
                <a:spcPts val="600"/>
              </a:spcBef>
              <a:buClrTx/>
              <a:buSzTx/>
              <a:buFontTx/>
              <a:buNone/>
              <a:defRPr sz="1800" b="1">
                <a:latin typeface="Courier New"/>
                <a:ea typeface="Courier New"/>
                <a:cs typeface="Courier New"/>
                <a:sym typeface="Courier New"/>
              </a:defRPr>
            </a:pPr>
            <a:r>
              <a:t>pattern = re.compile(r"\d")</a:t>
            </a:r>
          </a:p>
          <a:p>
            <a:pPr marL="0" indent="0">
              <a:spcBef>
                <a:spcPts val="600"/>
              </a:spcBef>
              <a:buClrTx/>
              <a:buSzTx/>
              <a:buFontTx/>
              <a:buNone/>
              <a:defRPr sz="1800" b="1">
                <a:latin typeface="Courier New"/>
                <a:ea typeface="Courier New"/>
                <a:cs typeface="Courier New"/>
                <a:sym typeface="Courier New"/>
              </a:defRPr>
            </a:pPr>
            <a:r>
              <a:t>print(re.findall(pattern, str))</a:t>
            </a:r>
          </a:p>
          <a:p>
            <a:pPr marL="0" indent="0">
              <a:spcBef>
                <a:spcPts val="600"/>
              </a:spcBef>
              <a:buClrTx/>
              <a:buSzTx/>
              <a:buFontTx/>
              <a:buNone/>
              <a:defRPr sz="1800" b="1">
                <a:solidFill>
                  <a:srgbClr val="34A5DA"/>
                </a:solidFill>
                <a:latin typeface="Courier New"/>
                <a:ea typeface="Courier New"/>
                <a:cs typeface="Courier New"/>
                <a:sym typeface="Courier New"/>
              </a:defRPr>
            </a:pPr>
            <a:r>
              <a:t>['1', '2', '3', '4']</a:t>
            </a:r>
          </a:p>
          <a:p>
            <a:pPr marL="0" indent="0">
              <a:spcBef>
                <a:spcPts val="600"/>
              </a:spcBef>
              <a:buClrTx/>
              <a:buSzTx/>
              <a:buFontTx/>
              <a:buNone/>
              <a:defRPr sz="1800" b="1">
                <a:latin typeface="Courier New"/>
                <a:ea typeface="Courier New"/>
                <a:cs typeface="Courier New"/>
                <a:sym typeface="Courier New"/>
              </a:defRPr>
            </a:pPr>
            <a:endParaRPr/>
          </a:p>
          <a:p>
            <a:pPr marL="0" indent="0">
              <a:spcBef>
                <a:spcPts val="600"/>
              </a:spcBef>
              <a:buClrTx/>
              <a:buSzTx/>
              <a:buFontTx/>
              <a:buNone/>
              <a:defRPr sz="1800" b="1">
                <a:latin typeface="Courier New"/>
                <a:ea typeface="Courier New"/>
                <a:cs typeface="Courier New"/>
                <a:sym typeface="Courier New"/>
              </a:defRPr>
            </a:pPr>
            <a:r>
              <a:t>pattern = re.compile(r"\d\s+")</a:t>
            </a:r>
          </a:p>
          <a:p>
            <a:pPr marL="0" indent="0">
              <a:spcBef>
                <a:spcPts val="600"/>
              </a:spcBef>
              <a:buClrTx/>
              <a:buSzTx/>
              <a:buFontTx/>
              <a:buNone/>
              <a:defRPr sz="1800" b="1">
                <a:latin typeface="Courier New"/>
                <a:ea typeface="Courier New"/>
                <a:cs typeface="Courier New"/>
                <a:sym typeface="Courier New"/>
              </a:defRPr>
            </a:pPr>
            <a:r>
              <a:t>print(re.findall(pattern, str))</a:t>
            </a:r>
          </a:p>
          <a:p>
            <a:pPr marL="0" indent="0">
              <a:spcBef>
                <a:spcPts val="600"/>
              </a:spcBef>
              <a:buClrTx/>
              <a:buSzTx/>
              <a:buFontTx/>
              <a:buNone/>
              <a:defRPr sz="1800" b="1">
                <a:solidFill>
                  <a:srgbClr val="34A5DA"/>
                </a:solidFill>
                <a:latin typeface="Courier New"/>
                <a:ea typeface="Courier New"/>
                <a:cs typeface="Courier New"/>
                <a:sym typeface="Courier New"/>
              </a:defRPr>
            </a:pPr>
            <a:r>
              <a:t>['4 ']</a:t>
            </a:r>
            <a:br/>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Using regular expressions in Pandas"/>
          <p:cNvSpPr txBox="1">
            <a:spLocks noGrp="1"/>
          </p:cNvSpPr>
          <p:nvPr>
            <p:ph type="title"/>
          </p:nvPr>
        </p:nvSpPr>
        <p:spPr>
          <a:prstGeom prst="rect">
            <a:avLst/>
          </a:prstGeom>
        </p:spPr>
        <p:txBody>
          <a:bodyPr/>
          <a:lstStyle/>
          <a:p>
            <a:r>
              <a:t>Using regular expressions in Pandas</a:t>
            </a:r>
          </a:p>
        </p:txBody>
      </p:sp>
      <p:sp>
        <p:nvSpPr>
          <p:cNvPr id="178" name="Body"/>
          <p:cNvSpPr txBox="1">
            <a:spLocks noGrp="1"/>
          </p:cNvSpPr>
          <p:nvPr>
            <p:ph type="body" sz="quarter" idx="1"/>
          </p:nvPr>
        </p:nvSpPr>
        <p:spPr>
          <a:prstGeom prst="rect">
            <a:avLst/>
          </a:prstGeom>
        </p:spPr>
        <p:txBody>
          <a:bodyPr/>
          <a:lstStyle/>
          <a:p>
            <a:endParaRPr/>
          </a:p>
        </p:txBody>
      </p:sp>
      <p:sp>
        <p:nvSpPr>
          <p:cNvPr id="179"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Regular expressions can be used in many Pandas selection and filtering methods, including:</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pandas.Series.str.contains</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pandas.Series.str.extract </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pandas.Series.str.match</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pandas.Series.str.replace</a:t>
            </a:r>
          </a:p>
          <a:p>
            <a:pPr marL="731519" lvl="1" indent="-274319" defTabSz="457200">
              <a:spcBef>
                <a:spcPts val="1800"/>
              </a:spcBef>
              <a:buClrTx/>
              <a:buSzPct val="100000"/>
              <a:buFontTx/>
              <a:buChar char="▪"/>
              <a:defRPr sz="1800">
                <a:solidFill>
                  <a:srgbClr val="000000"/>
                </a:solidFill>
                <a:latin typeface="Arial"/>
                <a:ea typeface="Arial"/>
                <a:cs typeface="Arial"/>
                <a:sym typeface="Arial"/>
              </a:defRPr>
            </a:pPr>
            <a:r>
              <a:t>pandas.DataFrame.filter</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andas example"/>
          <p:cNvSpPr txBox="1">
            <a:spLocks noGrp="1"/>
          </p:cNvSpPr>
          <p:nvPr>
            <p:ph type="title"/>
          </p:nvPr>
        </p:nvSpPr>
        <p:spPr>
          <a:prstGeom prst="rect">
            <a:avLst/>
          </a:prstGeom>
        </p:spPr>
        <p:txBody>
          <a:bodyPr/>
          <a:lstStyle/>
          <a:p>
            <a:r>
              <a:t>Pandas example</a:t>
            </a:r>
          </a:p>
        </p:txBody>
      </p:sp>
      <p:sp>
        <p:nvSpPr>
          <p:cNvPr id="182" name="# select rows uses regular expression…"/>
          <p:cNvSpPr txBox="1">
            <a:spLocks noGrp="1"/>
          </p:cNvSpPr>
          <p:nvPr>
            <p:ph type="body" idx="4294967295"/>
          </p:nvPr>
        </p:nvSpPr>
        <p:spPr>
          <a:xfrm>
            <a:off x="1112448" y="2025898"/>
            <a:ext cx="10409208" cy="4480791"/>
          </a:xfrm>
          <a:prstGeom prst="rect">
            <a:avLst/>
          </a:prstGeom>
        </p:spPr>
        <p:txBody>
          <a:bodyPr/>
          <a:lstStyle/>
          <a:p>
            <a:pPr marL="0" indent="0">
              <a:spcBef>
                <a:spcPts val="600"/>
              </a:spcBef>
              <a:buClrTx/>
              <a:buSzTx/>
              <a:buFontTx/>
              <a:buNone/>
              <a:defRPr sz="1800" b="1">
                <a:latin typeface="Courier New"/>
                <a:ea typeface="Courier New"/>
                <a:cs typeface="Courier New"/>
                <a:sym typeface="Courier New"/>
              </a:defRPr>
            </a:pPr>
            <a:r>
              <a:t># select rows uses regular expression</a:t>
            </a:r>
          </a:p>
          <a:p>
            <a:pPr marL="0" indent="0">
              <a:spcBef>
                <a:spcPts val="600"/>
              </a:spcBef>
              <a:buClrTx/>
              <a:buSzTx/>
              <a:buFontTx/>
              <a:buNone/>
              <a:defRPr sz="1800" b="1">
                <a:latin typeface="Courier New"/>
                <a:ea typeface="Courier New"/>
                <a:cs typeface="Courier New"/>
                <a:sym typeface="Courier New"/>
              </a:defRPr>
            </a:pPr>
            <a:r>
              <a:t>data[data.Name.str.contains('^Kath')]</a:t>
            </a:r>
          </a:p>
        </p:txBody>
      </p:sp>
      <p:pic>
        <p:nvPicPr>
          <p:cNvPr id="183" name="Screen Shot 2018-01-24 at 7.18.03 PM.png" descr="The table contains a list of Oscar-winning actresses, their ages, the year of the win, and the movie for which they won. The data includes:&#10;&#10;Katharine Hepburn, who won for Morning Glory (1933) at age 26, Guess Who's Coming to Dinner (1967) at age 60, The Lion in Winter (1968) at age 61, and On Golden Pond (1982) at age 74.&#10;Kathy Bates, who won for Misery (1991) at age 42.&#10;The row with Hepburn's win for Guess Who's Coming to Dinner is highlighted."/>
          <p:cNvPicPr>
            <a:picLocks noChangeAspect="1"/>
          </p:cNvPicPr>
          <p:nvPr/>
        </p:nvPicPr>
        <p:blipFill>
          <a:blip r:embed="rId2"/>
          <a:srcRect r="12122"/>
          <a:stretch>
            <a:fillRect/>
          </a:stretch>
        </p:blipFill>
        <p:spPr>
          <a:xfrm>
            <a:off x="2674937" y="3293296"/>
            <a:ext cx="6842290" cy="2574105"/>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andas example"/>
          <p:cNvSpPr txBox="1">
            <a:spLocks noGrp="1"/>
          </p:cNvSpPr>
          <p:nvPr>
            <p:ph type="title"/>
          </p:nvPr>
        </p:nvSpPr>
        <p:spPr>
          <a:prstGeom prst="rect">
            <a:avLst/>
          </a:prstGeom>
        </p:spPr>
        <p:txBody>
          <a:bodyPr/>
          <a:lstStyle/>
          <a:p>
            <a:r>
              <a:t>Pandas example</a:t>
            </a:r>
          </a:p>
        </p:txBody>
      </p:sp>
      <p:sp>
        <p:nvSpPr>
          <p:cNvPr id="186" name="# select rows uses regular expression…"/>
          <p:cNvSpPr txBox="1">
            <a:spLocks noGrp="1"/>
          </p:cNvSpPr>
          <p:nvPr>
            <p:ph type="body" idx="4294967295"/>
          </p:nvPr>
        </p:nvSpPr>
        <p:spPr>
          <a:xfrm>
            <a:off x="1112448" y="2025898"/>
            <a:ext cx="10409208" cy="4480791"/>
          </a:xfrm>
          <a:prstGeom prst="rect">
            <a:avLst/>
          </a:prstGeom>
        </p:spPr>
        <p:txBody>
          <a:bodyPr/>
          <a:lstStyle/>
          <a:p>
            <a:pPr marL="0" indent="0">
              <a:spcBef>
                <a:spcPts val="600"/>
              </a:spcBef>
              <a:buClrTx/>
              <a:buSzTx/>
              <a:buFontTx/>
              <a:buNone/>
              <a:defRPr sz="1800" b="1">
                <a:latin typeface="Courier New"/>
                <a:ea typeface="Courier New"/>
                <a:cs typeface="Courier New"/>
                <a:sym typeface="Courier New"/>
              </a:defRPr>
            </a:pPr>
            <a:r>
              <a:t># select rows uses regular expression</a:t>
            </a:r>
          </a:p>
          <a:p>
            <a:pPr marL="0" indent="0">
              <a:spcBef>
                <a:spcPts val="600"/>
              </a:spcBef>
              <a:buClrTx/>
              <a:buSzTx/>
              <a:buFontTx/>
              <a:buNone/>
              <a:defRPr sz="1800" b="1">
                <a:latin typeface="Courier New"/>
                <a:ea typeface="Courier New"/>
                <a:cs typeface="Courier New"/>
                <a:sym typeface="Courier New"/>
              </a:defRPr>
            </a:pPr>
            <a:r>
              <a:t>data[(data.Name.str.contains('C')) &amp; (data.Movie.str.contains(‘Mo*n'))]</a:t>
            </a:r>
          </a:p>
        </p:txBody>
      </p:sp>
      <p:pic>
        <p:nvPicPr>
          <p:cNvPr id="187" name="Screen Shot 2019-05-19 at 3.23.47 PM.png" descr="The table shows two Oscar-winning actresses:&#10;&#10;Cher, who won in 1988 at age 41 for her role in Moonstruck.&#10;Charlize Theron, who won in 2004 at age 28 for her role in Monster."/>
          <p:cNvPicPr>
            <a:picLocks noChangeAspect="1"/>
          </p:cNvPicPr>
          <p:nvPr/>
        </p:nvPicPr>
        <p:blipFill>
          <a:blip r:embed="rId2"/>
          <a:stretch>
            <a:fillRect/>
          </a:stretch>
        </p:blipFill>
        <p:spPr>
          <a:xfrm>
            <a:off x="3289726" y="3519270"/>
            <a:ext cx="5123697" cy="1494046"/>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gular expressions"/>
          <p:cNvSpPr txBox="1">
            <a:spLocks noGrp="1"/>
          </p:cNvSpPr>
          <p:nvPr>
            <p:ph type="title"/>
          </p:nvPr>
        </p:nvSpPr>
        <p:spPr>
          <a:prstGeom prst="rect">
            <a:avLst/>
          </a:prstGeom>
        </p:spPr>
        <p:txBody>
          <a:bodyPr/>
          <a:lstStyle/>
          <a:p>
            <a:r>
              <a:t>Regular expressions</a:t>
            </a:r>
          </a:p>
        </p:txBody>
      </p:sp>
      <p:sp>
        <p:nvSpPr>
          <p:cNvPr id="88" name="Body"/>
          <p:cNvSpPr txBox="1">
            <a:spLocks noGrp="1"/>
          </p:cNvSpPr>
          <p:nvPr>
            <p:ph type="body" sz="quarter" idx="1"/>
          </p:nvPr>
        </p:nvSpPr>
        <p:spPr>
          <a:prstGeom prst="rect">
            <a:avLst/>
          </a:prstGeom>
        </p:spPr>
        <p:txBody>
          <a:bodyPr/>
          <a:lstStyle/>
          <a:p>
            <a:endParaRPr/>
          </a:p>
        </p:txBody>
      </p:sp>
      <p:sp>
        <p:nvSpPr>
          <p:cNvPr id="89"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Often when parsing, scraping, and processing data you need to search for specified elements in the text</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Regular expression are useful for these operations</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A regular expression is a notation to specify a pattern, which is matched by a set of strings. </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The power of regular expressions comes in the ability to match flexibly over possible sequences of characters</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In python the re module provides support for regular expressions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How to specify regex pattern"/>
          <p:cNvSpPr txBox="1">
            <a:spLocks noGrp="1"/>
          </p:cNvSpPr>
          <p:nvPr>
            <p:ph type="title"/>
          </p:nvPr>
        </p:nvSpPr>
        <p:spPr>
          <a:prstGeom prst="rect">
            <a:avLst/>
          </a:prstGeom>
        </p:spPr>
        <p:txBody>
          <a:bodyPr/>
          <a:lstStyle/>
          <a:p>
            <a:r>
              <a:t>How to specify regex pattern</a:t>
            </a:r>
          </a:p>
        </p:txBody>
      </p:sp>
      <p:sp>
        <p:nvSpPr>
          <p:cNvPr id="92" name="Body"/>
          <p:cNvSpPr txBox="1">
            <a:spLocks noGrp="1"/>
          </p:cNvSpPr>
          <p:nvPr>
            <p:ph type="body" sz="quarter" idx="1"/>
          </p:nvPr>
        </p:nvSpPr>
        <p:spPr>
          <a:prstGeom prst="rect">
            <a:avLst/>
          </a:prstGeom>
        </p:spPr>
        <p:txBody>
          <a:bodyPr/>
          <a:lstStyle/>
          <a:p>
            <a:endParaRPr/>
          </a:p>
        </p:txBody>
      </p:sp>
      <p:sp>
        <p:nvSpPr>
          <p:cNvPr id="93" name="Body Text"/>
          <p:cNvSpPr>
            <a:spLocks noGrp="1"/>
          </p:cNvSpPr>
          <p:nvPr>
            <p:ph type="body" idx="13"/>
          </p:nvPr>
        </p:nvSpPr>
        <p:spPr>
          <a:xfrm>
            <a:off x="2251287" y="2217739"/>
            <a:ext cx="8132234" cy="1494046"/>
          </a:xfrm>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The simplest regular expressions are a string of literal characters to match</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The string matches the regular expression if it contains the substring</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A regular expression can match a string in more than one place</a:t>
            </a:r>
          </a:p>
        </p:txBody>
      </p:sp>
      <p:sp>
        <p:nvSpPr>
          <p:cNvPr id="94" name="Hello world, this is a test file.…"/>
          <p:cNvSpPr txBox="1"/>
          <p:nvPr/>
        </p:nvSpPr>
        <p:spPr>
          <a:xfrm>
            <a:off x="3266469" y="4439828"/>
            <a:ext cx="5659062" cy="140512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00367">
              <a:spcBef>
                <a:spcPts val="500"/>
              </a:spcBef>
              <a:defRPr sz="1552" b="1">
                <a:solidFill>
                  <a:srgbClr val="838787"/>
                </a:solidFill>
                <a:latin typeface="Courier New"/>
                <a:ea typeface="Courier New"/>
                <a:cs typeface="Courier New"/>
                <a:sym typeface="Courier New"/>
              </a:defRPr>
            </a:pPr>
            <a:r>
              <a:rPr dirty="0"/>
              <a:t>Hello world, this is a test file.</a:t>
            </a:r>
          </a:p>
          <a:p>
            <a:pPr defTabSz="400367">
              <a:spcBef>
                <a:spcPts val="500"/>
              </a:spcBef>
              <a:defRPr sz="1552" b="1">
                <a:solidFill>
                  <a:srgbClr val="838787"/>
                </a:solidFill>
                <a:latin typeface="Courier New"/>
                <a:ea typeface="Courier New"/>
                <a:cs typeface="Courier New"/>
                <a:sym typeface="Courier New"/>
              </a:defRPr>
            </a:pPr>
            <a:r>
              <a:rPr dirty="0"/>
              <a:t>Testing the manner in which regular expressions </a:t>
            </a:r>
          </a:p>
          <a:p>
            <a:pPr defTabSz="400367">
              <a:spcBef>
                <a:spcPts val="500"/>
              </a:spcBef>
              <a:defRPr sz="1552" b="1">
                <a:solidFill>
                  <a:srgbClr val="838787"/>
                </a:solidFill>
                <a:latin typeface="Courier New"/>
                <a:ea typeface="Courier New"/>
                <a:cs typeface="Courier New"/>
                <a:sym typeface="Courier New"/>
              </a:defRPr>
            </a:pPr>
            <a:r>
              <a:rPr dirty="0"/>
              <a:t>work in many different situations and match</a:t>
            </a:r>
          </a:p>
          <a:p>
            <a:pPr defTabSz="400367">
              <a:spcBef>
                <a:spcPts val="500"/>
              </a:spcBef>
              <a:defRPr sz="1552" b="1">
                <a:solidFill>
                  <a:srgbClr val="838787"/>
                </a:solidFill>
                <a:latin typeface="Courier New"/>
                <a:ea typeface="Courier New"/>
                <a:cs typeface="Courier New"/>
                <a:sym typeface="Courier New"/>
              </a:defRPr>
            </a:pPr>
            <a:r>
              <a:rPr dirty="0"/>
              <a:t>many text strings at once.</a:t>
            </a:r>
          </a:p>
        </p:txBody>
      </p:sp>
      <p:sp>
        <p:nvSpPr>
          <p:cNvPr id="95" name="Regex: man"/>
          <p:cNvSpPr txBox="1"/>
          <p:nvPr/>
        </p:nvSpPr>
        <p:spPr>
          <a:xfrm>
            <a:off x="3253596" y="3994398"/>
            <a:ext cx="1754654" cy="421894"/>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12750">
              <a:spcBef>
                <a:spcPts val="600"/>
              </a:spcBef>
              <a:defRPr sz="1600" b="1">
                <a:solidFill>
                  <a:srgbClr val="34A5DA"/>
                </a:solidFill>
                <a:latin typeface="Courier New"/>
                <a:ea typeface="Courier New"/>
                <a:cs typeface="Courier New"/>
                <a:sym typeface="Courier New"/>
              </a:defRPr>
            </a:pPr>
            <a:r>
              <a:rPr>
                <a:solidFill>
                  <a:srgbClr val="919191"/>
                </a:solidFill>
              </a:rPr>
              <a:t>Regex:</a:t>
            </a:r>
            <a:r>
              <a:t> man</a:t>
            </a:r>
          </a:p>
        </p:txBody>
      </p:sp>
      <p:sp>
        <p:nvSpPr>
          <p:cNvPr id="96" name="Rectangle" descr="box around manner in 2nd line"/>
          <p:cNvSpPr/>
          <p:nvPr/>
        </p:nvSpPr>
        <p:spPr>
          <a:xfrm>
            <a:off x="4666052" y="4737005"/>
            <a:ext cx="424607" cy="286807"/>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97" name="Rectangle" descr="box around many in 3rd line"/>
          <p:cNvSpPr/>
          <p:nvPr/>
        </p:nvSpPr>
        <p:spPr>
          <a:xfrm>
            <a:off x="4183452" y="5037085"/>
            <a:ext cx="424607" cy="286807"/>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98" name="Rectangle" descr="box around man in las tline"/>
          <p:cNvSpPr/>
          <p:nvPr/>
        </p:nvSpPr>
        <p:spPr>
          <a:xfrm>
            <a:off x="3230952" y="5354585"/>
            <a:ext cx="424607" cy="286807"/>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96"/>
                                        </p:tgtEl>
                                        <p:attrNameLst>
                                          <p:attrName>style.visibility</p:attrName>
                                        </p:attrNameLst>
                                      </p:cBhvr>
                                      <p:to>
                                        <p:strVal val="visible"/>
                                      </p:to>
                                    </p:set>
                                    <p:animEffect transition="in" filter="wipe(left)">
                                      <p:cBhvr>
                                        <p:cTn id="7" dur="1000"/>
                                        <p:tgtEl>
                                          <p:spTgt spid="96"/>
                                        </p:tgtEl>
                                      </p:cBhvr>
                                    </p:animEffect>
                                  </p:childTnLst>
                                </p:cTn>
                              </p:par>
                            </p:childTnLst>
                          </p:cTn>
                        </p:par>
                        <p:par>
                          <p:cTn id="8" fill="hold">
                            <p:stCondLst>
                              <p:cond delay="1000"/>
                            </p:stCondLst>
                            <p:childTnLst>
                              <p:par>
                                <p:cTn id="9" presetID="22" presetClass="entr" presetSubtype="8" fill="hold" grpId="2" nodeType="afterEffect">
                                  <p:stCondLst>
                                    <p:cond delay="0"/>
                                  </p:stCondLst>
                                  <p:iterate>
                                    <p:tmAbs val="0"/>
                                  </p:iterate>
                                  <p:childTnLst>
                                    <p:set>
                                      <p:cBhvr>
                                        <p:cTn id="10" fill="hold"/>
                                        <p:tgtEl>
                                          <p:spTgt spid="97"/>
                                        </p:tgtEl>
                                        <p:attrNameLst>
                                          <p:attrName>style.visibility</p:attrName>
                                        </p:attrNameLst>
                                      </p:cBhvr>
                                      <p:to>
                                        <p:strVal val="visible"/>
                                      </p:to>
                                    </p:set>
                                    <p:animEffect transition="in" filter="wipe(left)">
                                      <p:cBhvr>
                                        <p:cTn id="11" dur="1000"/>
                                        <p:tgtEl>
                                          <p:spTgt spid="97"/>
                                        </p:tgtEl>
                                      </p:cBhvr>
                                    </p:animEffect>
                                  </p:childTnLst>
                                </p:cTn>
                              </p:par>
                            </p:childTnLst>
                          </p:cTn>
                        </p:par>
                        <p:par>
                          <p:cTn id="12" fill="hold">
                            <p:stCondLst>
                              <p:cond delay="2000"/>
                            </p:stCondLst>
                            <p:childTnLst>
                              <p:par>
                                <p:cTn id="13" presetID="22" presetClass="entr" presetSubtype="8" fill="hold" grpId="3" nodeType="afterEffect">
                                  <p:stCondLst>
                                    <p:cond delay="0"/>
                                  </p:stCondLst>
                                  <p:iterate>
                                    <p:tmAbs val="0"/>
                                  </p:iterate>
                                  <p:childTnLst>
                                    <p:set>
                                      <p:cBhvr>
                                        <p:cTn id="14" fill="hold"/>
                                        <p:tgtEl>
                                          <p:spTgt spid="98"/>
                                        </p:tgtEl>
                                        <p:attrNameLst>
                                          <p:attrName>style.visibility</p:attrName>
                                        </p:attrNameLst>
                                      </p:cBhvr>
                                      <p:to>
                                        <p:strVal val="visible"/>
                                      </p:to>
                                    </p:set>
                                    <p:animEffect transition="in" filter="wipe(left)">
                                      <p:cBhvr>
                                        <p:cTn id="15"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1" animBg="1" advAuto="0"/>
      <p:bldP spid="97" grpId="2" animBg="1" advAuto="0"/>
      <p:bldP spid="98" grpId="3"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How to specify regex pattern"/>
          <p:cNvSpPr txBox="1">
            <a:spLocks noGrp="1"/>
          </p:cNvSpPr>
          <p:nvPr>
            <p:ph type="title"/>
          </p:nvPr>
        </p:nvSpPr>
        <p:spPr>
          <a:prstGeom prst="rect">
            <a:avLst/>
          </a:prstGeom>
        </p:spPr>
        <p:txBody>
          <a:bodyPr/>
          <a:lstStyle/>
          <a:p>
            <a:r>
              <a:t>How to specify regex pattern</a:t>
            </a:r>
          </a:p>
        </p:txBody>
      </p:sp>
      <p:sp>
        <p:nvSpPr>
          <p:cNvPr id="101" name="Body"/>
          <p:cNvSpPr txBox="1">
            <a:spLocks noGrp="1"/>
          </p:cNvSpPr>
          <p:nvPr>
            <p:ph type="body" sz="quarter" idx="1"/>
          </p:nvPr>
        </p:nvSpPr>
        <p:spPr>
          <a:prstGeom prst="rect">
            <a:avLst/>
          </a:prstGeom>
        </p:spPr>
        <p:txBody>
          <a:bodyPr/>
          <a:lstStyle/>
          <a:p>
            <a:endParaRPr/>
          </a:p>
        </p:txBody>
      </p:sp>
      <p:sp>
        <p:nvSpPr>
          <p:cNvPr id="102" name="Body Text"/>
          <p:cNvSpPr>
            <a:spLocks noGrp="1"/>
          </p:cNvSpPr>
          <p:nvPr>
            <p:ph type="body" idx="13"/>
          </p:nvPr>
        </p:nvSpPr>
        <p:spPr>
          <a:xfrm>
            <a:off x="2251287" y="2217739"/>
            <a:ext cx="8132234" cy="1494046"/>
          </a:xfrm>
          <a:prstGeom prst="rect">
            <a:avLst/>
          </a:prstGeom>
          <a:extLst>
            <a:ext uri="{C572A759-6A51-4108-AA02-DFA0A04FC94B}">
              <ma14:wrappingTextBoxFlag xmlns:ma14="http://schemas.microsoft.com/office/mac/drawingml/2011/main" xmlns="" val="1"/>
            </a:ext>
          </a:extLst>
        </p:spPr>
        <p:txBody>
          <a:bodyPr/>
          <a:lstStyle>
            <a:lvl1pPr marL="274320" indent="-274320" defTabSz="457200">
              <a:spcBef>
                <a:spcPts val="1800"/>
              </a:spcBef>
              <a:buClrTx/>
              <a:buSzPct val="100000"/>
              <a:buFontTx/>
              <a:buChar char="▪"/>
              <a:defRPr sz="1800">
                <a:solidFill>
                  <a:srgbClr val="000000"/>
                </a:solidFill>
                <a:latin typeface="Arial"/>
                <a:ea typeface="Arial"/>
                <a:cs typeface="Arial"/>
                <a:sym typeface="Arial"/>
              </a:defRPr>
            </a:lvl1pPr>
          </a:lstStyle>
          <a:p>
            <a:r>
              <a:t>The “.” regular expression can be used to match any character</a:t>
            </a:r>
          </a:p>
        </p:txBody>
      </p:sp>
      <p:sp>
        <p:nvSpPr>
          <p:cNvPr id="103" name="Hello world, this is a test file.…"/>
          <p:cNvSpPr txBox="1"/>
          <p:nvPr/>
        </p:nvSpPr>
        <p:spPr>
          <a:xfrm>
            <a:off x="3266469" y="4439828"/>
            <a:ext cx="5659062" cy="140512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00367">
              <a:spcBef>
                <a:spcPts val="500"/>
              </a:spcBef>
              <a:defRPr sz="1552" b="1">
                <a:solidFill>
                  <a:srgbClr val="838787"/>
                </a:solidFill>
                <a:latin typeface="Courier New"/>
                <a:ea typeface="Courier New"/>
                <a:cs typeface="Courier New"/>
                <a:sym typeface="Courier New"/>
              </a:defRPr>
            </a:pPr>
            <a:r>
              <a:t>Hello world, this is a test file.</a:t>
            </a:r>
          </a:p>
          <a:p>
            <a:pPr defTabSz="400367">
              <a:spcBef>
                <a:spcPts val="500"/>
              </a:spcBef>
              <a:defRPr sz="1552" b="1">
                <a:solidFill>
                  <a:srgbClr val="838787"/>
                </a:solidFill>
                <a:latin typeface="Courier New"/>
                <a:ea typeface="Courier New"/>
                <a:cs typeface="Courier New"/>
                <a:sym typeface="Courier New"/>
              </a:defRPr>
            </a:pPr>
            <a:r>
              <a:t>Testing the manner in which regular expressions </a:t>
            </a:r>
          </a:p>
          <a:p>
            <a:pPr defTabSz="400367">
              <a:spcBef>
                <a:spcPts val="500"/>
              </a:spcBef>
              <a:defRPr sz="1552" b="1">
                <a:solidFill>
                  <a:srgbClr val="838787"/>
                </a:solidFill>
                <a:latin typeface="Courier New"/>
                <a:ea typeface="Courier New"/>
                <a:cs typeface="Courier New"/>
                <a:sym typeface="Courier New"/>
              </a:defRPr>
            </a:pPr>
            <a:r>
              <a:t>work in many different situations and match</a:t>
            </a:r>
          </a:p>
          <a:p>
            <a:pPr defTabSz="400367">
              <a:spcBef>
                <a:spcPts val="500"/>
              </a:spcBef>
              <a:defRPr sz="1552" b="1">
                <a:solidFill>
                  <a:srgbClr val="838787"/>
                </a:solidFill>
                <a:latin typeface="Courier New"/>
                <a:ea typeface="Courier New"/>
                <a:cs typeface="Courier New"/>
                <a:sym typeface="Courier New"/>
              </a:defRPr>
            </a:pPr>
            <a:r>
              <a:t>many text strings at once.</a:t>
            </a:r>
          </a:p>
        </p:txBody>
      </p:sp>
      <p:sp>
        <p:nvSpPr>
          <p:cNvPr id="104" name="Regex: .ions"/>
          <p:cNvSpPr txBox="1"/>
          <p:nvPr/>
        </p:nvSpPr>
        <p:spPr>
          <a:xfrm>
            <a:off x="3253596" y="3994398"/>
            <a:ext cx="1754654" cy="421894"/>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12750">
              <a:spcBef>
                <a:spcPts val="600"/>
              </a:spcBef>
              <a:defRPr sz="1600" b="1">
                <a:solidFill>
                  <a:srgbClr val="34A5DA"/>
                </a:solidFill>
                <a:latin typeface="Courier New"/>
                <a:ea typeface="Courier New"/>
                <a:cs typeface="Courier New"/>
                <a:sym typeface="Courier New"/>
              </a:defRPr>
            </a:pPr>
            <a:r>
              <a:rPr>
                <a:solidFill>
                  <a:srgbClr val="919191"/>
                </a:solidFill>
              </a:rPr>
              <a:t>Regex:</a:t>
            </a:r>
            <a:r>
              <a:t> .ions</a:t>
            </a:r>
          </a:p>
        </p:txBody>
      </p:sp>
      <p:sp>
        <p:nvSpPr>
          <p:cNvPr id="105" name="Rectangle" descr="box around  sions in 2nd line"/>
          <p:cNvSpPr/>
          <p:nvPr/>
        </p:nvSpPr>
        <p:spPr>
          <a:xfrm>
            <a:off x="8232370" y="4744628"/>
            <a:ext cx="635646" cy="286807"/>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106" name="Rectangle" descr="box around tions in third line"/>
          <p:cNvSpPr/>
          <p:nvPr/>
        </p:nvSpPr>
        <p:spPr>
          <a:xfrm>
            <a:off x="6591374" y="5037085"/>
            <a:ext cx="635646" cy="286808"/>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05"/>
                                        </p:tgtEl>
                                        <p:attrNameLst>
                                          <p:attrName>style.visibility</p:attrName>
                                        </p:attrNameLst>
                                      </p:cBhvr>
                                      <p:to>
                                        <p:strVal val="visible"/>
                                      </p:to>
                                    </p:set>
                                    <p:animEffect transition="in" filter="wipe(left)">
                                      <p:cBhvr>
                                        <p:cTn id="7" dur="1000"/>
                                        <p:tgtEl>
                                          <p:spTgt spid="105"/>
                                        </p:tgtEl>
                                      </p:cBhvr>
                                    </p:animEffect>
                                  </p:childTnLst>
                                </p:cTn>
                              </p:par>
                            </p:childTnLst>
                          </p:cTn>
                        </p:par>
                        <p:par>
                          <p:cTn id="8" fill="hold">
                            <p:stCondLst>
                              <p:cond delay="1000"/>
                            </p:stCondLst>
                            <p:childTnLst>
                              <p:par>
                                <p:cTn id="9" presetID="22" presetClass="entr" presetSubtype="8" fill="hold" grpId="2" nodeType="afterEffect">
                                  <p:stCondLst>
                                    <p:cond delay="0"/>
                                  </p:stCondLst>
                                  <p:iterate>
                                    <p:tmAbs val="0"/>
                                  </p:iterate>
                                  <p:childTnLst>
                                    <p:set>
                                      <p:cBhvr>
                                        <p:cTn id="10" fill="hold"/>
                                        <p:tgtEl>
                                          <p:spTgt spid="106"/>
                                        </p:tgtEl>
                                        <p:attrNameLst>
                                          <p:attrName>style.visibility</p:attrName>
                                        </p:attrNameLst>
                                      </p:cBhvr>
                                      <p:to>
                                        <p:strVal val="visible"/>
                                      </p:to>
                                    </p:set>
                                    <p:animEffect transition="in" filter="wipe(left)">
                                      <p:cBhvr>
                                        <p:cTn id="11" dur="10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1" animBg="1" advAuto="0"/>
      <p:bldP spid="106" grpId="2"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How to specify regex pattern"/>
          <p:cNvSpPr txBox="1">
            <a:spLocks noGrp="1"/>
          </p:cNvSpPr>
          <p:nvPr>
            <p:ph type="title"/>
          </p:nvPr>
        </p:nvSpPr>
        <p:spPr>
          <a:prstGeom prst="rect">
            <a:avLst/>
          </a:prstGeom>
        </p:spPr>
        <p:txBody>
          <a:bodyPr/>
          <a:lstStyle/>
          <a:p>
            <a:r>
              <a:t>How to specify regex pattern</a:t>
            </a:r>
          </a:p>
        </p:txBody>
      </p:sp>
      <p:sp>
        <p:nvSpPr>
          <p:cNvPr id="109" name="Body"/>
          <p:cNvSpPr txBox="1">
            <a:spLocks noGrp="1"/>
          </p:cNvSpPr>
          <p:nvPr>
            <p:ph type="body" sz="quarter" idx="1"/>
          </p:nvPr>
        </p:nvSpPr>
        <p:spPr>
          <a:prstGeom prst="rect">
            <a:avLst/>
          </a:prstGeom>
        </p:spPr>
        <p:txBody>
          <a:bodyPr/>
          <a:lstStyle/>
          <a:p>
            <a:endParaRPr/>
          </a:p>
        </p:txBody>
      </p:sp>
      <p:sp>
        <p:nvSpPr>
          <p:cNvPr id="110" name="Body Text"/>
          <p:cNvSpPr>
            <a:spLocks noGrp="1"/>
          </p:cNvSpPr>
          <p:nvPr>
            <p:ph type="body" idx="13"/>
          </p:nvPr>
        </p:nvSpPr>
        <p:spPr>
          <a:xfrm>
            <a:off x="2251287" y="2217739"/>
            <a:ext cx="8132234" cy="1494046"/>
          </a:xfrm>
          <a:prstGeom prst="rect">
            <a:avLst/>
          </a:prstGeom>
          <a:extLst>
            <a:ext uri="{C572A759-6A51-4108-AA02-DFA0A04FC94B}">
              <ma14:wrappingTextBoxFlag xmlns:ma14="http://schemas.microsoft.com/office/mac/drawingml/2011/main" xmlns="" val="1"/>
            </a:ext>
          </a:extLst>
        </p:spPr>
        <p:txBody>
          <a:bodyPr/>
          <a:lstStyle>
            <a:lvl1pPr marL="274320" indent="-274320" defTabSz="457200">
              <a:spcBef>
                <a:spcPts val="1800"/>
              </a:spcBef>
              <a:buClrTx/>
              <a:buSzPct val="100000"/>
              <a:buFontTx/>
              <a:buChar char="▪"/>
              <a:defRPr sz="1800">
                <a:solidFill>
                  <a:srgbClr val="000000"/>
                </a:solidFill>
                <a:latin typeface="Arial"/>
                <a:ea typeface="Arial"/>
                <a:cs typeface="Arial"/>
                <a:sym typeface="Arial"/>
              </a:defRPr>
            </a:lvl1pPr>
          </a:lstStyle>
          <a:p>
            <a:r>
              <a:t>Character classes “[ ]” can be used to match any specific set of characters</a:t>
            </a:r>
          </a:p>
        </p:txBody>
      </p:sp>
      <p:sp>
        <p:nvSpPr>
          <p:cNvPr id="111" name="Hello world, this is a test file.…"/>
          <p:cNvSpPr txBox="1"/>
          <p:nvPr/>
        </p:nvSpPr>
        <p:spPr>
          <a:xfrm>
            <a:off x="3266469" y="4439828"/>
            <a:ext cx="5659062" cy="140512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00367">
              <a:spcBef>
                <a:spcPts val="500"/>
              </a:spcBef>
              <a:defRPr sz="1552" b="1">
                <a:solidFill>
                  <a:srgbClr val="838787"/>
                </a:solidFill>
                <a:latin typeface="Courier New"/>
                <a:ea typeface="Courier New"/>
                <a:cs typeface="Courier New"/>
                <a:sym typeface="Courier New"/>
              </a:defRPr>
            </a:pPr>
            <a:r>
              <a:t>Hello world, this is a test file.</a:t>
            </a:r>
          </a:p>
          <a:p>
            <a:pPr defTabSz="400367">
              <a:spcBef>
                <a:spcPts val="500"/>
              </a:spcBef>
              <a:defRPr sz="1552" b="1">
                <a:solidFill>
                  <a:srgbClr val="838787"/>
                </a:solidFill>
                <a:latin typeface="Courier New"/>
                <a:ea typeface="Courier New"/>
                <a:cs typeface="Courier New"/>
                <a:sym typeface="Courier New"/>
              </a:defRPr>
            </a:pPr>
            <a:r>
              <a:t>Testing the manner in which regular expressions </a:t>
            </a:r>
          </a:p>
          <a:p>
            <a:pPr defTabSz="400367">
              <a:spcBef>
                <a:spcPts val="500"/>
              </a:spcBef>
              <a:defRPr sz="1552" b="1">
                <a:solidFill>
                  <a:srgbClr val="838787"/>
                </a:solidFill>
                <a:latin typeface="Courier New"/>
                <a:ea typeface="Courier New"/>
                <a:cs typeface="Courier New"/>
                <a:sym typeface="Courier New"/>
              </a:defRPr>
            </a:pPr>
            <a:r>
              <a:t>work in many different situations and match</a:t>
            </a:r>
          </a:p>
          <a:p>
            <a:pPr defTabSz="400367">
              <a:spcBef>
                <a:spcPts val="500"/>
              </a:spcBef>
              <a:defRPr sz="1552" b="1">
                <a:solidFill>
                  <a:srgbClr val="838787"/>
                </a:solidFill>
                <a:latin typeface="Courier New"/>
                <a:ea typeface="Courier New"/>
                <a:cs typeface="Courier New"/>
                <a:sym typeface="Courier New"/>
              </a:defRPr>
            </a:pPr>
            <a:r>
              <a:t>many text strings at once.</a:t>
            </a:r>
          </a:p>
        </p:txBody>
      </p:sp>
      <p:sp>
        <p:nvSpPr>
          <p:cNvPr id="112" name="Regex: [Tt]est"/>
          <p:cNvSpPr txBox="1"/>
          <p:nvPr/>
        </p:nvSpPr>
        <p:spPr>
          <a:xfrm>
            <a:off x="3253596" y="3994398"/>
            <a:ext cx="1754654" cy="421894"/>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08622">
              <a:spcBef>
                <a:spcPts val="500"/>
              </a:spcBef>
              <a:defRPr sz="1584" b="1">
                <a:solidFill>
                  <a:srgbClr val="34A5DA"/>
                </a:solidFill>
                <a:latin typeface="Courier New"/>
                <a:ea typeface="Courier New"/>
                <a:cs typeface="Courier New"/>
                <a:sym typeface="Courier New"/>
              </a:defRPr>
            </a:pPr>
            <a:r>
              <a:rPr>
                <a:solidFill>
                  <a:srgbClr val="919191"/>
                </a:solidFill>
              </a:rPr>
              <a:t>Regex:</a:t>
            </a:r>
            <a:r>
              <a:t> [Tt]est</a:t>
            </a:r>
          </a:p>
        </p:txBody>
      </p:sp>
      <p:sp>
        <p:nvSpPr>
          <p:cNvPr id="113" name="Rectangle" descr="box around test in first line"/>
          <p:cNvSpPr/>
          <p:nvPr/>
        </p:nvSpPr>
        <p:spPr>
          <a:xfrm>
            <a:off x="5990523" y="4439828"/>
            <a:ext cx="527993" cy="286807"/>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114" name="Rectangle" descr="box around Test in Testing of the 2nd line"/>
          <p:cNvSpPr/>
          <p:nvPr/>
        </p:nvSpPr>
        <p:spPr>
          <a:xfrm>
            <a:off x="3270026" y="4737005"/>
            <a:ext cx="527994" cy="286807"/>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13"/>
                                        </p:tgtEl>
                                        <p:attrNameLst>
                                          <p:attrName>style.visibility</p:attrName>
                                        </p:attrNameLst>
                                      </p:cBhvr>
                                      <p:to>
                                        <p:strVal val="visible"/>
                                      </p:to>
                                    </p:set>
                                    <p:animEffect transition="in" filter="wipe(left)">
                                      <p:cBhvr>
                                        <p:cTn id="7" dur="1000"/>
                                        <p:tgtEl>
                                          <p:spTgt spid="113"/>
                                        </p:tgtEl>
                                      </p:cBhvr>
                                    </p:animEffect>
                                  </p:childTnLst>
                                </p:cTn>
                              </p:par>
                            </p:childTnLst>
                          </p:cTn>
                        </p:par>
                        <p:par>
                          <p:cTn id="8" fill="hold">
                            <p:stCondLst>
                              <p:cond delay="1000"/>
                            </p:stCondLst>
                            <p:childTnLst>
                              <p:par>
                                <p:cTn id="9" presetID="22" presetClass="entr" presetSubtype="8" fill="hold" grpId="2" nodeType="afterEffect">
                                  <p:stCondLst>
                                    <p:cond delay="0"/>
                                  </p:stCondLst>
                                  <p:iterate>
                                    <p:tmAbs val="0"/>
                                  </p:iterate>
                                  <p:childTnLst>
                                    <p:set>
                                      <p:cBhvr>
                                        <p:cTn id="10" fill="hold"/>
                                        <p:tgtEl>
                                          <p:spTgt spid="114"/>
                                        </p:tgtEl>
                                        <p:attrNameLst>
                                          <p:attrName>style.visibility</p:attrName>
                                        </p:attrNameLst>
                                      </p:cBhvr>
                                      <p:to>
                                        <p:strVal val="visible"/>
                                      </p:to>
                                    </p:set>
                                    <p:animEffect transition="in" filter="wipe(left)">
                                      <p:cBhvr>
                                        <p:cTn id="11" dur="1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1" animBg="1" advAuto="0"/>
      <p:bldP spid="114" grpId="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How to specify regex pattern"/>
          <p:cNvSpPr txBox="1">
            <a:spLocks noGrp="1"/>
          </p:cNvSpPr>
          <p:nvPr>
            <p:ph type="title"/>
          </p:nvPr>
        </p:nvSpPr>
        <p:spPr>
          <a:prstGeom prst="rect">
            <a:avLst/>
          </a:prstGeom>
        </p:spPr>
        <p:txBody>
          <a:bodyPr/>
          <a:lstStyle/>
          <a:p>
            <a:r>
              <a:t>How to specify regex pattern</a:t>
            </a:r>
          </a:p>
        </p:txBody>
      </p:sp>
      <p:sp>
        <p:nvSpPr>
          <p:cNvPr id="117" name="Body"/>
          <p:cNvSpPr txBox="1">
            <a:spLocks noGrp="1"/>
          </p:cNvSpPr>
          <p:nvPr>
            <p:ph type="body" sz="quarter" idx="1"/>
          </p:nvPr>
        </p:nvSpPr>
        <p:spPr>
          <a:prstGeom prst="rect">
            <a:avLst/>
          </a:prstGeom>
        </p:spPr>
        <p:txBody>
          <a:bodyPr/>
          <a:lstStyle/>
          <a:p>
            <a:endParaRPr/>
          </a:p>
        </p:txBody>
      </p:sp>
      <p:sp>
        <p:nvSpPr>
          <p:cNvPr id="118" name="Body Text"/>
          <p:cNvSpPr>
            <a:spLocks noGrp="1"/>
          </p:cNvSpPr>
          <p:nvPr>
            <p:ph type="body" idx="13"/>
          </p:nvPr>
        </p:nvSpPr>
        <p:spPr>
          <a:xfrm>
            <a:off x="2251287" y="2217739"/>
            <a:ext cx="8132234" cy="1494046"/>
          </a:xfrm>
          <a:prstGeom prst="rect">
            <a:avLst/>
          </a:prstGeom>
          <a:extLst>
            <a:ext uri="{C572A759-6A51-4108-AA02-DFA0A04FC94B}">
              <ma14:wrappingTextBoxFlag xmlns:ma14="http://schemas.microsoft.com/office/mac/drawingml/2011/main" xmlns="" val="1"/>
            </a:ext>
          </a:extLst>
        </p:spPr>
        <p:txBody>
          <a:bodyPr/>
          <a:lstStyle>
            <a:lvl1pPr marL="274320" indent="-274320" defTabSz="457200">
              <a:spcBef>
                <a:spcPts val="1800"/>
              </a:spcBef>
              <a:buClrTx/>
              <a:buSzPct val="100000"/>
              <a:buFontTx/>
              <a:buChar char="▪"/>
              <a:defRPr sz="1800">
                <a:solidFill>
                  <a:srgbClr val="000000"/>
                </a:solidFill>
                <a:latin typeface="Arial"/>
                <a:ea typeface="Arial"/>
                <a:cs typeface="Arial"/>
                <a:sym typeface="Arial"/>
              </a:defRPr>
            </a:lvl1pPr>
          </a:lstStyle>
          <a:p>
            <a:r>
              <a:t>Character classes can be negated with the “[^]” syntax</a:t>
            </a:r>
          </a:p>
        </p:txBody>
      </p:sp>
      <p:sp>
        <p:nvSpPr>
          <p:cNvPr id="119" name="Hello world, this is a test file.…"/>
          <p:cNvSpPr txBox="1"/>
          <p:nvPr/>
        </p:nvSpPr>
        <p:spPr>
          <a:xfrm>
            <a:off x="3266469" y="4439828"/>
            <a:ext cx="5659062" cy="140512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00367">
              <a:spcBef>
                <a:spcPts val="500"/>
              </a:spcBef>
              <a:defRPr sz="1552" b="1">
                <a:solidFill>
                  <a:srgbClr val="838787"/>
                </a:solidFill>
                <a:latin typeface="Courier New"/>
                <a:ea typeface="Courier New"/>
                <a:cs typeface="Courier New"/>
                <a:sym typeface="Courier New"/>
              </a:defRPr>
            </a:pPr>
            <a:r>
              <a:t>Hello world, this is a test file.</a:t>
            </a:r>
          </a:p>
          <a:p>
            <a:pPr defTabSz="400367">
              <a:spcBef>
                <a:spcPts val="500"/>
              </a:spcBef>
              <a:defRPr sz="1552" b="1">
                <a:solidFill>
                  <a:srgbClr val="838787"/>
                </a:solidFill>
                <a:latin typeface="Courier New"/>
                <a:ea typeface="Courier New"/>
                <a:cs typeface="Courier New"/>
                <a:sym typeface="Courier New"/>
              </a:defRPr>
            </a:pPr>
            <a:r>
              <a:t>Testing the manner in which regular expressions </a:t>
            </a:r>
          </a:p>
          <a:p>
            <a:pPr defTabSz="400367">
              <a:spcBef>
                <a:spcPts val="500"/>
              </a:spcBef>
              <a:defRPr sz="1552" b="1">
                <a:solidFill>
                  <a:srgbClr val="838787"/>
                </a:solidFill>
                <a:latin typeface="Courier New"/>
                <a:ea typeface="Courier New"/>
                <a:cs typeface="Courier New"/>
                <a:sym typeface="Courier New"/>
              </a:defRPr>
            </a:pPr>
            <a:r>
              <a:t>work in many different situations and match</a:t>
            </a:r>
          </a:p>
          <a:p>
            <a:pPr defTabSz="400367">
              <a:spcBef>
                <a:spcPts val="500"/>
              </a:spcBef>
              <a:defRPr sz="1552" b="1">
                <a:solidFill>
                  <a:srgbClr val="838787"/>
                </a:solidFill>
                <a:latin typeface="Courier New"/>
                <a:ea typeface="Courier New"/>
                <a:cs typeface="Courier New"/>
                <a:sym typeface="Courier New"/>
              </a:defRPr>
            </a:pPr>
            <a:r>
              <a:t>many text strings at once.</a:t>
            </a:r>
          </a:p>
        </p:txBody>
      </p:sp>
      <p:sp>
        <p:nvSpPr>
          <p:cNvPr id="120" name="Regex: man[^n]"/>
          <p:cNvSpPr txBox="1"/>
          <p:nvPr/>
        </p:nvSpPr>
        <p:spPr>
          <a:xfrm>
            <a:off x="3253596" y="3994398"/>
            <a:ext cx="2049929" cy="421894"/>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12750">
              <a:spcBef>
                <a:spcPts val="600"/>
              </a:spcBef>
              <a:defRPr sz="1600" b="1">
                <a:solidFill>
                  <a:srgbClr val="34A5DA"/>
                </a:solidFill>
                <a:latin typeface="Courier New"/>
                <a:ea typeface="Courier New"/>
                <a:cs typeface="Courier New"/>
                <a:sym typeface="Courier New"/>
              </a:defRPr>
            </a:pPr>
            <a:r>
              <a:rPr>
                <a:solidFill>
                  <a:srgbClr val="919191"/>
                </a:solidFill>
              </a:rPr>
              <a:t>Regex:</a:t>
            </a:r>
            <a:r>
              <a:t> man[^n]</a:t>
            </a:r>
          </a:p>
        </p:txBody>
      </p:sp>
      <p:sp>
        <p:nvSpPr>
          <p:cNvPr id="121" name="Rectangle" descr="boxa round many in the thrid line"/>
          <p:cNvSpPr/>
          <p:nvPr/>
        </p:nvSpPr>
        <p:spPr>
          <a:xfrm>
            <a:off x="4199823" y="5049785"/>
            <a:ext cx="527993" cy="286808"/>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122" name="Rectangle" descr="box around many in the last line"/>
          <p:cNvSpPr/>
          <p:nvPr/>
        </p:nvSpPr>
        <p:spPr>
          <a:xfrm>
            <a:off x="3244626" y="5367285"/>
            <a:ext cx="527994" cy="286807"/>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123" name="⨉"/>
          <p:cNvSpPr txBox="1"/>
          <p:nvPr/>
        </p:nvSpPr>
        <p:spPr>
          <a:xfrm>
            <a:off x="4742252" y="4698905"/>
            <a:ext cx="343347" cy="39407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600">
                <a:solidFill>
                  <a:srgbClr val="941100"/>
                </a:solidFill>
              </a:defRPr>
            </a:lvl1pPr>
          </a:lstStyle>
          <a:p>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21"/>
                                        </p:tgtEl>
                                        <p:attrNameLst>
                                          <p:attrName>style.visibility</p:attrName>
                                        </p:attrNameLst>
                                      </p:cBhvr>
                                      <p:to>
                                        <p:strVal val="visible"/>
                                      </p:to>
                                    </p:set>
                                    <p:animEffect transition="in" filter="wipe(left)">
                                      <p:cBhvr>
                                        <p:cTn id="7" dur="1000"/>
                                        <p:tgtEl>
                                          <p:spTgt spid="121"/>
                                        </p:tgtEl>
                                      </p:cBhvr>
                                    </p:animEffect>
                                  </p:childTnLst>
                                </p:cTn>
                              </p:par>
                            </p:childTnLst>
                          </p:cTn>
                        </p:par>
                        <p:par>
                          <p:cTn id="8" fill="hold">
                            <p:stCondLst>
                              <p:cond delay="1000"/>
                            </p:stCondLst>
                            <p:childTnLst>
                              <p:par>
                                <p:cTn id="9" presetID="22" presetClass="entr" presetSubtype="8" fill="hold" grpId="2" nodeType="afterEffect">
                                  <p:stCondLst>
                                    <p:cond delay="0"/>
                                  </p:stCondLst>
                                  <p:iterate>
                                    <p:tmAbs val="0"/>
                                  </p:iterate>
                                  <p:childTnLst>
                                    <p:set>
                                      <p:cBhvr>
                                        <p:cTn id="10" fill="hold"/>
                                        <p:tgtEl>
                                          <p:spTgt spid="122"/>
                                        </p:tgtEl>
                                        <p:attrNameLst>
                                          <p:attrName>style.visibility</p:attrName>
                                        </p:attrNameLst>
                                      </p:cBhvr>
                                      <p:to>
                                        <p:strVal val="visible"/>
                                      </p:to>
                                    </p:set>
                                    <p:animEffect transition="in" filter="wipe(left)">
                                      <p:cBhvr>
                                        <p:cTn id="11" dur="1000"/>
                                        <p:tgtEl>
                                          <p:spTgt spid="1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3" nodeType="clickEffect">
                                  <p:stCondLst>
                                    <p:cond delay="0"/>
                                  </p:stCondLst>
                                  <p:iterate>
                                    <p:tmAbs val="0"/>
                                  </p:iterate>
                                  <p:childTnLst>
                                    <p:set>
                                      <p:cBhvr>
                                        <p:cTn id="15" fill="hold"/>
                                        <p:tgtEl>
                                          <p:spTgt spid="123"/>
                                        </p:tgtEl>
                                        <p:attrNameLst>
                                          <p:attrName>style.visibility</p:attrName>
                                        </p:attrNameLst>
                                      </p:cBhvr>
                                      <p:to>
                                        <p:strVal val="visible"/>
                                      </p:to>
                                    </p:set>
                                    <p:animEffect transition="in" filter="wipe(left)">
                                      <p:cBhvr>
                                        <p:cTn id="16"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1" animBg="1" advAuto="0"/>
      <p:bldP spid="122" grpId="2" animBg="1" advAuto="0"/>
      <p:bldP spid="123" grpId="3"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How to specify regex pattern"/>
          <p:cNvSpPr txBox="1">
            <a:spLocks noGrp="1"/>
          </p:cNvSpPr>
          <p:nvPr>
            <p:ph type="title"/>
          </p:nvPr>
        </p:nvSpPr>
        <p:spPr>
          <a:prstGeom prst="rect">
            <a:avLst/>
          </a:prstGeom>
        </p:spPr>
        <p:txBody>
          <a:bodyPr/>
          <a:lstStyle/>
          <a:p>
            <a:r>
              <a:t>How to specify regex pattern</a:t>
            </a:r>
          </a:p>
        </p:txBody>
      </p:sp>
      <p:sp>
        <p:nvSpPr>
          <p:cNvPr id="126" name="Body"/>
          <p:cNvSpPr txBox="1">
            <a:spLocks noGrp="1"/>
          </p:cNvSpPr>
          <p:nvPr>
            <p:ph type="body" sz="quarter" idx="1"/>
          </p:nvPr>
        </p:nvSpPr>
        <p:spPr>
          <a:prstGeom prst="rect">
            <a:avLst/>
          </a:prstGeom>
        </p:spPr>
        <p:txBody>
          <a:bodyPr/>
          <a:lstStyle/>
          <a:p>
            <a:endParaRPr/>
          </a:p>
        </p:txBody>
      </p:sp>
      <p:sp>
        <p:nvSpPr>
          <p:cNvPr id="127" name="Body Text"/>
          <p:cNvSpPr>
            <a:spLocks noGrp="1"/>
          </p:cNvSpPr>
          <p:nvPr>
            <p:ph type="body" idx="13"/>
          </p:nvPr>
        </p:nvSpPr>
        <p:spPr>
          <a:xfrm>
            <a:off x="2251287" y="2217739"/>
            <a:ext cx="8132234" cy="1494046"/>
          </a:xfrm>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Anchors are used to match at the beginning or end of a line (or both)</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 means beginning of the line</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 means end of the line</a:t>
            </a:r>
          </a:p>
        </p:txBody>
      </p:sp>
      <p:sp>
        <p:nvSpPr>
          <p:cNvPr id="128" name="Hello world, this is a test file.…"/>
          <p:cNvSpPr txBox="1"/>
          <p:nvPr/>
        </p:nvSpPr>
        <p:spPr>
          <a:xfrm>
            <a:off x="3266469" y="4439828"/>
            <a:ext cx="5659062" cy="140512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00367">
              <a:spcBef>
                <a:spcPts val="500"/>
              </a:spcBef>
              <a:defRPr sz="1552" b="1">
                <a:solidFill>
                  <a:srgbClr val="838787"/>
                </a:solidFill>
                <a:latin typeface="Courier New"/>
                <a:ea typeface="Courier New"/>
                <a:cs typeface="Courier New"/>
                <a:sym typeface="Courier New"/>
              </a:defRPr>
            </a:pPr>
            <a:r>
              <a:t>Hello world, this is a test file.</a:t>
            </a:r>
          </a:p>
          <a:p>
            <a:pPr defTabSz="400367">
              <a:spcBef>
                <a:spcPts val="500"/>
              </a:spcBef>
              <a:defRPr sz="1552" b="1">
                <a:solidFill>
                  <a:srgbClr val="838787"/>
                </a:solidFill>
                <a:latin typeface="Courier New"/>
                <a:ea typeface="Courier New"/>
                <a:cs typeface="Courier New"/>
                <a:sym typeface="Courier New"/>
              </a:defRPr>
            </a:pPr>
            <a:r>
              <a:t>Testing the manner in which regular expressions </a:t>
            </a:r>
          </a:p>
          <a:p>
            <a:pPr defTabSz="400367">
              <a:spcBef>
                <a:spcPts val="500"/>
              </a:spcBef>
              <a:defRPr sz="1552" b="1">
                <a:solidFill>
                  <a:srgbClr val="838787"/>
                </a:solidFill>
                <a:latin typeface="Courier New"/>
                <a:ea typeface="Courier New"/>
                <a:cs typeface="Courier New"/>
                <a:sym typeface="Courier New"/>
              </a:defRPr>
            </a:pPr>
            <a:r>
              <a:t>work in many different situations and match</a:t>
            </a:r>
          </a:p>
          <a:p>
            <a:pPr defTabSz="400367">
              <a:spcBef>
                <a:spcPts val="500"/>
              </a:spcBef>
              <a:defRPr sz="1552" b="1">
                <a:solidFill>
                  <a:srgbClr val="838787"/>
                </a:solidFill>
                <a:latin typeface="Courier New"/>
                <a:ea typeface="Courier New"/>
                <a:cs typeface="Courier New"/>
                <a:sym typeface="Courier New"/>
              </a:defRPr>
            </a:pPr>
            <a:r>
              <a:t>many text strings at once.</a:t>
            </a:r>
          </a:p>
        </p:txBody>
      </p:sp>
      <p:sp>
        <p:nvSpPr>
          <p:cNvPr id="129" name="Regex: ^many"/>
          <p:cNvSpPr txBox="1"/>
          <p:nvPr/>
        </p:nvSpPr>
        <p:spPr>
          <a:xfrm>
            <a:off x="3253596" y="3994398"/>
            <a:ext cx="2049929" cy="421894"/>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12750">
              <a:spcBef>
                <a:spcPts val="600"/>
              </a:spcBef>
              <a:defRPr sz="1600" b="1">
                <a:solidFill>
                  <a:srgbClr val="34A5DA"/>
                </a:solidFill>
                <a:latin typeface="Courier New"/>
                <a:ea typeface="Courier New"/>
                <a:cs typeface="Courier New"/>
                <a:sym typeface="Courier New"/>
              </a:defRPr>
            </a:pPr>
            <a:r>
              <a:rPr>
                <a:solidFill>
                  <a:srgbClr val="919191"/>
                </a:solidFill>
              </a:rPr>
              <a:t>Regex:</a:t>
            </a:r>
            <a:r>
              <a:t> ^many</a:t>
            </a:r>
          </a:p>
        </p:txBody>
      </p:sp>
      <p:sp>
        <p:nvSpPr>
          <p:cNvPr id="130" name="Rectangle" descr="box around many in the last line"/>
          <p:cNvSpPr/>
          <p:nvPr/>
        </p:nvSpPr>
        <p:spPr>
          <a:xfrm>
            <a:off x="3244626" y="5367285"/>
            <a:ext cx="527994" cy="286807"/>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
        <p:nvSpPr>
          <p:cNvPr id="131" name="⨉"/>
          <p:cNvSpPr txBox="1"/>
          <p:nvPr/>
        </p:nvSpPr>
        <p:spPr>
          <a:xfrm>
            <a:off x="4297752" y="5016405"/>
            <a:ext cx="343347" cy="39407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2600">
                <a:solidFill>
                  <a:srgbClr val="941100"/>
                </a:solidFill>
              </a:defRPr>
            </a:lvl1pPr>
          </a:lstStyle>
          <a:p>
            <a:r>
              <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130"/>
                                        </p:tgtEl>
                                        <p:attrNameLst>
                                          <p:attrName>style.visibility</p:attrName>
                                        </p:attrNameLst>
                                      </p:cBhvr>
                                      <p:to>
                                        <p:strVal val="visible"/>
                                      </p:to>
                                    </p:set>
                                    <p:animEffect transition="in" filter="wipe(left)">
                                      <p:cBhvr>
                                        <p:cTn id="7" dur="1000"/>
                                        <p:tgtEl>
                                          <p:spTgt spid="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2" nodeType="clickEffect">
                                  <p:stCondLst>
                                    <p:cond delay="0"/>
                                  </p:stCondLst>
                                  <p:iterate>
                                    <p:tmAbs val="0"/>
                                  </p:iterate>
                                  <p:childTnLst>
                                    <p:set>
                                      <p:cBhvr>
                                        <p:cTn id="11" fill="hold"/>
                                        <p:tgtEl>
                                          <p:spTgt spid="131"/>
                                        </p:tgtEl>
                                        <p:attrNameLst>
                                          <p:attrName>style.visibility</p:attrName>
                                        </p:attrNameLst>
                                      </p:cBhvr>
                                      <p:to>
                                        <p:strVal val="visible"/>
                                      </p:to>
                                    </p:set>
                                    <p:animEffect transition="in" filter="wipe(left)">
                                      <p:cBhvr>
                                        <p:cTn id="12" dur="1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1" animBg="1" advAuto="0"/>
      <p:bldP spid="131" grpId="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How to specify regex pattern"/>
          <p:cNvSpPr txBox="1">
            <a:spLocks noGrp="1"/>
          </p:cNvSpPr>
          <p:nvPr>
            <p:ph type="title"/>
          </p:nvPr>
        </p:nvSpPr>
        <p:spPr>
          <a:prstGeom prst="rect">
            <a:avLst/>
          </a:prstGeom>
        </p:spPr>
        <p:txBody>
          <a:bodyPr/>
          <a:lstStyle/>
          <a:p>
            <a:r>
              <a:t>How to specify regex pattern</a:t>
            </a:r>
          </a:p>
        </p:txBody>
      </p:sp>
      <p:sp>
        <p:nvSpPr>
          <p:cNvPr id="134" name="Body"/>
          <p:cNvSpPr txBox="1">
            <a:spLocks noGrp="1"/>
          </p:cNvSpPr>
          <p:nvPr>
            <p:ph type="body" sz="quarter" idx="1"/>
          </p:nvPr>
        </p:nvSpPr>
        <p:spPr>
          <a:prstGeom prst="rect">
            <a:avLst/>
          </a:prstGeom>
        </p:spPr>
        <p:txBody>
          <a:bodyPr/>
          <a:lstStyle/>
          <a:p>
            <a:endParaRPr/>
          </a:p>
        </p:txBody>
      </p:sp>
      <p:sp>
        <p:nvSpPr>
          <p:cNvPr id="135" name="Body Text"/>
          <p:cNvSpPr>
            <a:spLocks noGrp="1"/>
          </p:cNvSpPr>
          <p:nvPr>
            <p:ph type="body" idx="13"/>
          </p:nvPr>
        </p:nvSpPr>
        <p:spPr>
          <a:xfrm>
            <a:off x="2251287" y="2217739"/>
            <a:ext cx="8132234" cy="1494046"/>
          </a:xfrm>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Anchors are used to match at the beginning or end of a line (or both)</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 means beginning of the line</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 means end of the line</a:t>
            </a:r>
          </a:p>
        </p:txBody>
      </p:sp>
      <p:sp>
        <p:nvSpPr>
          <p:cNvPr id="136" name="Hello world, this is a test file.…"/>
          <p:cNvSpPr txBox="1"/>
          <p:nvPr/>
        </p:nvSpPr>
        <p:spPr>
          <a:xfrm>
            <a:off x="3266469" y="4439828"/>
            <a:ext cx="5659062" cy="1405122"/>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00367">
              <a:spcBef>
                <a:spcPts val="500"/>
              </a:spcBef>
              <a:defRPr sz="1552" b="1">
                <a:solidFill>
                  <a:srgbClr val="838787"/>
                </a:solidFill>
                <a:latin typeface="Courier New"/>
                <a:ea typeface="Courier New"/>
                <a:cs typeface="Courier New"/>
                <a:sym typeface="Courier New"/>
              </a:defRPr>
            </a:pPr>
            <a:r>
              <a:t>Hello world, this is a test file.</a:t>
            </a:r>
          </a:p>
          <a:p>
            <a:pPr defTabSz="400367">
              <a:spcBef>
                <a:spcPts val="500"/>
              </a:spcBef>
              <a:defRPr sz="1552" b="1">
                <a:solidFill>
                  <a:srgbClr val="838787"/>
                </a:solidFill>
                <a:latin typeface="Courier New"/>
                <a:ea typeface="Courier New"/>
                <a:cs typeface="Courier New"/>
                <a:sym typeface="Courier New"/>
              </a:defRPr>
            </a:pPr>
            <a:r>
              <a:t>Testing the manner in which regular expressions </a:t>
            </a:r>
          </a:p>
          <a:p>
            <a:pPr defTabSz="400367">
              <a:spcBef>
                <a:spcPts val="500"/>
              </a:spcBef>
              <a:defRPr sz="1552" b="1">
                <a:solidFill>
                  <a:srgbClr val="838787"/>
                </a:solidFill>
                <a:latin typeface="Courier New"/>
                <a:ea typeface="Courier New"/>
                <a:cs typeface="Courier New"/>
                <a:sym typeface="Courier New"/>
              </a:defRPr>
            </a:pPr>
            <a:r>
              <a:t>work in many different situations and match</a:t>
            </a:r>
          </a:p>
          <a:p>
            <a:pPr defTabSz="400367">
              <a:spcBef>
                <a:spcPts val="500"/>
              </a:spcBef>
              <a:defRPr sz="1552" b="1">
                <a:solidFill>
                  <a:srgbClr val="838787"/>
                </a:solidFill>
                <a:latin typeface="Courier New"/>
                <a:ea typeface="Courier New"/>
                <a:cs typeface="Courier New"/>
                <a:sym typeface="Courier New"/>
              </a:defRPr>
            </a:pPr>
            <a:r>
              <a:t>many text strings at once.</a:t>
            </a:r>
          </a:p>
        </p:txBody>
      </p:sp>
      <p:sp>
        <p:nvSpPr>
          <p:cNvPr id="137" name="Regex: s$"/>
          <p:cNvSpPr txBox="1"/>
          <p:nvPr/>
        </p:nvSpPr>
        <p:spPr>
          <a:xfrm>
            <a:off x="3253596" y="3994398"/>
            <a:ext cx="2049929" cy="421894"/>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defTabSz="412750">
              <a:spcBef>
                <a:spcPts val="600"/>
              </a:spcBef>
              <a:defRPr sz="1600" b="1">
                <a:solidFill>
                  <a:srgbClr val="34A5DA"/>
                </a:solidFill>
                <a:latin typeface="Courier New"/>
                <a:ea typeface="Courier New"/>
                <a:cs typeface="Courier New"/>
                <a:sym typeface="Courier New"/>
              </a:defRPr>
            </a:pPr>
            <a:r>
              <a:rPr>
                <a:solidFill>
                  <a:srgbClr val="919191"/>
                </a:solidFill>
              </a:rPr>
              <a:t>Regex:</a:t>
            </a:r>
            <a:r>
              <a:t> s$</a:t>
            </a:r>
          </a:p>
        </p:txBody>
      </p:sp>
      <p:sp>
        <p:nvSpPr>
          <p:cNvPr id="138" name="Rectangle" descr="box around last s in expressions in the 2nd line"/>
          <p:cNvSpPr/>
          <p:nvPr/>
        </p:nvSpPr>
        <p:spPr>
          <a:xfrm>
            <a:off x="8711381" y="4744985"/>
            <a:ext cx="179339" cy="286807"/>
          </a:xfrm>
          <a:prstGeom prst="rect">
            <a:avLst/>
          </a:prstGeom>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138"/>
                                        </p:tgtEl>
                                        <p:attrNameLst>
                                          <p:attrName>style.visibility</p:attrName>
                                        </p:attrNameLst>
                                      </p:cBhvr>
                                      <p:to>
                                        <p:strVal val="visible"/>
                                      </p:to>
                                    </p:set>
                                    <p:animEffect transition="in" filter="wipe(left)">
                                      <p:cBhvr>
                                        <p:cTn id="7" dur="1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Rectangle">
            <a:extLst>
              <a:ext uri="{C183D7F6-B498-43B3-948B-1728B52AA6E4}">
                <adec:decorative xmlns:adec="http://schemas.microsoft.com/office/drawing/2017/decorative" val="1"/>
              </a:ext>
            </a:extLst>
          </p:cNvPr>
          <p:cNvSpPr/>
          <p:nvPr/>
        </p:nvSpPr>
        <p:spPr>
          <a:xfrm>
            <a:off x="8898034" y="5446199"/>
            <a:ext cx="1607975" cy="1270001"/>
          </a:xfrm>
          <a:prstGeom prst="rect">
            <a:avLst/>
          </a:prstGeom>
          <a:solidFill>
            <a:srgbClr val="FFFFFF"/>
          </a:solidFill>
          <a:ln w="12700">
            <a:miter lim="400000"/>
          </a:ln>
        </p:spPr>
        <p:txBody>
          <a:bodyPr lIns="45719" rIns="45719" anchor="ctr"/>
          <a:lstStyle/>
          <a:p>
            <a:endParaRPr/>
          </a:p>
        </p:txBody>
      </p:sp>
      <p:sp>
        <p:nvSpPr>
          <p:cNvPr id="141" name="How to specify regex pattern"/>
          <p:cNvSpPr txBox="1">
            <a:spLocks noGrp="1"/>
          </p:cNvSpPr>
          <p:nvPr>
            <p:ph type="title"/>
          </p:nvPr>
        </p:nvSpPr>
        <p:spPr>
          <a:prstGeom prst="rect">
            <a:avLst/>
          </a:prstGeom>
        </p:spPr>
        <p:txBody>
          <a:bodyPr/>
          <a:lstStyle/>
          <a:p>
            <a:r>
              <a:t>How to specify regex pattern</a:t>
            </a:r>
          </a:p>
        </p:txBody>
      </p:sp>
      <p:graphicFrame>
        <p:nvGraphicFramePr>
          <p:cNvPr id="142" name="Table"/>
          <p:cNvGraphicFramePr/>
          <p:nvPr>
            <p:extLst>
              <p:ext uri="{D42A27DB-BD31-4B8C-83A1-F6EECF244321}">
                <p14:modId xmlns:p14="http://schemas.microsoft.com/office/powerpoint/2010/main" val="3897149683"/>
              </p:ext>
            </p:extLst>
          </p:nvPr>
        </p:nvGraphicFramePr>
        <p:xfrm>
          <a:off x="2247925" y="1979483"/>
          <a:ext cx="7696149" cy="4339632"/>
        </p:xfrm>
        <a:graphic>
          <a:graphicData uri="http://schemas.openxmlformats.org/drawingml/2006/table">
            <a:tbl>
              <a:tblPr firstRow="1" bandRow="1">
                <a:tableStyleId>{C7B018BB-80A7-4F77-B60F-C8B233D01FF8}</a:tableStyleId>
              </a:tblPr>
              <a:tblGrid>
                <a:gridCol w="1153418">
                  <a:extLst>
                    <a:ext uri="{9D8B030D-6E8A-4147-A177-3AD203B41FA5}">
                      <a16:colId xmlns:a16="http://schemas.microsoft.com/office/drawing/2014/main" val="20000"/>
                    </a:ext>
                  </a:extLst>
                </a:gridCol>
                <a:gridCol w="6542731">
                  <a:extLst>
                    <a:ext uri="{9D8B030D-6E8A-4147-A177-3AD203B41FA5}">
                      <a16:colId xmlns:a16="http://schemas.microsoft.com/office/drawing/2014/main" val="20001"/>
                    </a:ext>
                  </a:extLst>
                </a:gridCol>
              </a:tblGrid>
              <a:tr h="318312">
                <a:tc>
                  <a:txBody>
                    <a:bodyPr/>
                    <a:lstStyle/>
                    <a:p>
                      <a:pPr algn="l" defTabSz="457200">
                        <a:lnSpc>
                          <a:spcPct val="100000"/>
                        </a:lnSpc>
                      </a:pPr>
                      <a:r>
                        <a:rPr b="1" dirty="0">
                          <a:sym typeface="Calibri"/>
                        </a:rPr>
                        <a:t>Regex</a:t>
                      </a:r>
                    </a:p>
                  </a:txBody>
                  <a:tcPr marL="0" marR="0" marT="0" marB="0" horzOverflow="overflow"/>
                </a:tc>
                <a:tc>
                  <a:txBody>
                    <a:bodyPr/>
                    <a:lstStyle/>
                    <a:p>
                      <a:pPr algn="l" defTabSz="457200">
                        <a:lnSpc>
                          <a:spcPct val="100000"/>
                        </a:lnSpc>
                      </a:pPr>
                      <a:r>
                        <a:rPr b="1" dirty="0">
                          <a:sym typeface="Calibri"/>
                        </a:rPr>
                        <a:t>Matches</a:t>
                      </a:r>
                    </a:p>
                  </a:txBody>
                  <a:tcPr marL="0" marR="0" marT="0" marB="0" horzOverflow="overflow"/>
                </a:tc>
                <a:extLst>
                  <a:ext uri="{0D108BD9-81ED-4DB2-BD59-A6C34878D82A}">
                    <a16:rowId xmlns:a16="http://schemas.microsoft.com/office/drawing/2014/main" val="10000"/>
                  </a:ext>
                </a:extLst>
              </a:tr>
              <a:tr h="279400">
                <a:tc>
                  <a:txBody>
                    <a:bodyPr/>
                    <a:lstStyle/>
                    <a:p>
                      <a:pPr algn="l" defTabSz="457200">
                        <a:lnSpc>
                          <a:spcPct val="100000"/>
                        </a:lnSpc>
                      </a:pPr>
                      <a:r>
                        <a:rPr>
                          <a:sym typeface="Calibri"/>
                        </a:rPr>
                        <a:t>a</a:t>
                      </a:r>
                    </a:p>
                  </a:txBody>
                  <a:tcPr marL="0" marR="0" marT="0" marB="0" horzOverflow="overflow"/>
                </a:tc>
                <a:tc>
                  <a:txBody>
                    <a:bodyPr/>
                    <a:lstStyle/>
                    <a:p>
                      <a:pPr algn="l" defTabSz="457200">
                        <a:lnSpc>
                          <a:spcPct val="100000"/>
                        </a:lnSpc>
                      </a:pPr>
                      <a:r>
                        <a:rPr>
                          <a:sym typeface="Calibri"/>
                        </a:rPr>
                        <a:t>character ‘a’</a:t>
                      </a:r>
                    </a:p>
                  </a:txBody>
                  <a:tcPr marL="0" marR="0" marT="0" marB="0" horzOverflow="overflow"/>
                </a:tc>
                <a:extLst>
                  <a:ext uri="{0D108BD9-81ED-4DB2-BD59-A6C34878D82A}">
                    <a16:rowId xmlns:a16="http://schemas.microsoft.com/office/drawing/2014/main" val="10001"/>
                  </a:ext>
                </a:extLst>
              </a:tr>
              <a:tr h="279400">
                <a:tc>
                  <a:txBody>
                    <a:bodyPr/>
                    <a:lstStyle/>
                    <a:p>
                      <a:pPr algn="l" defTabSz="457200">
                        <a:lnSpc>
                          <a:spcPct val="100000"/>
                        </a:lnSpc>
                      </a:pPr>
                      <a:r>
                        <a:rPr>
                          <a:sym typeface="Calibri"/>
                        </a:rPr>
                        <a:t>.</a:t>
                      </a:r>
                    </a:p>
                  </a:txBody>
                  <a:tcPr marL="0" marR="0" marT="0" marB="0" horzOverflow="overflow"/>
                </a:tc>
                <a:tc>
                  <a:txBody>
                    <a:bodyPr/>
                    <a:lstStyle/>
                    <a:p>
                      <a:pPr algn="l" defTabSz="457200">
                        <a:lnSpc>
                          <a:spcPct val="100000"/>
                        </a:lnSpc>
                      </a:pPr>
                      <a:r>
                        <a:rPr dirty="0">
                          <a:sym typeface="Calibri"/>
                        </a:rPr>
                        <a:t>any character except \n</a:t>
                      </a:r>
                    </a:p>
                  </a:txBody>
                  <a:tcPr marL="0" marR="0" marT="0" marB="0" horzOverflow="overflow"/>
                </a:tc>
                <a:extLst>
                  <a:ext uri="{0D108BD9-81ED-4DB2-BD59-A6C34878D82A}">
                    <a16:rowId xmlns:a16="http://schemas.microsoft.com/office/drawing/2014/main" val="10002"/>
                  </a:ext>
                </a:extLst>
              </a:tr>
              <a:tr h="279400">
                <a:tc>
                  <a:txBody>
                    <a:bodyPr/>
                    <a:lstStyle/>
                    <a:p>
                      <a:pPr algn="l" defTabSz="457200">
                        <a:lnSpc>
                          <a:spcPct val="100000"/>
                        </a:lnSpc>
                      </a:pPr>
                      <a:r>
                        <a:rPr>
                          <a:sym typeface="Calibri"/>
                        </a:rPr>
                        <a:t>[]</a:t>
                      </a:r>
                    </a:p>
                  </a:txBody>
                  <a:tcPr marL="0" marR="0" marT="0" marB="0" horzOverflow="overflow"/>
                </a:tc>
                <a:tc>
                  <a:txBody>
                    <a:bodyPr/>
                    <a:lstStyle/>
                    <a:p>
                      <a:pPr algn="l" defTabSz="457200">
                        <a:lnSpc>
                          <a:spcPct val="100000"/>
                        </a:lnSpc>
                      </a:pPr>
                      <a:r>
                        <a:rPr>
                          <a:sym typeface="Calibri"/>
                        </a:rPr>
                        <a:t>one character specified inside [], e.g. [aeiou]</a:t>
                      </a:r>
                    </a:p>
                  </a:txBody>
                  <a:tcPr marL="0" marR="0" marT="0" marB="0" horzOverflow="overflow"/>
                </a:tc>
                <a:extLst>
                  <a:ext uri="{0D108BD9-81ED-4DB2-BD59-A6C34878D82A}">
                    <a16:rowId xmlns:a16="http://schemas.microsoft.com/office/drawing/2014/main" val="10003"/>
                  </a:ext>
                </a:extLst>
              </a:tr>
              <a:tr h="318312">
                <a:tc>
                  <a:txBody>
                    <a:bodyPr/>
                    <a:lstStyle/>
                    <a:p>
                      <a:pPr algn="l" defTabSz="457200">
                        <a:lnSpc>
                          <a:spcPct val="100000"/>
                        </a:lnSpc>
                      </a:pPr>
                      <a:r>
                        <a:rPr>
                          <a:sym typeface="Calibri"/>
                        </a:rPr>
                        <a:t>[^]</a:t>
                      </a:r>
                    </a:p>
                  </a:txBody>
                  <a:tcPr marL="0" marR="0" marT="0" marB="0" horzOverflow="overflow"/>
                </a:tc>
                <a:tc>
                  <a:txBody>
                    <a:bodyPr/>
                    <a:lstStyle/>
                    <a:p>
                      <a:pPr algn="l" defTabSz="457200">
                        <a:lnSpc>
                          <a:spcPct val="100000"/>
                        </a:lnSpc>
                      </a:pPr>
                      <a:r>
                        <a:rPr>
                          <a:sym typeface="Calibri"/>
                        </a:rPr>
                        <a:t>one character NOT specified inside [] after ^, eg. [^abc]</a:t>
                      </a:r>
                    </a:p>
                  </a:txBody>
                  <a:tcPr marL="0" marR="0" marT="0" marB="0" horzOverflow="overflow"/>
                </a:tc>
                <a:extLst>
                  <a:ext uri="{0D108BD9-81ED-4DB2-BD59-A6C34878D82A}">
                    <a16:rowId xmlns:a16="http://schemas.microsoft.com/office/drawing/2014/main" val="10004"/>
                  </a:ext>
                </a:extLst>
              </a:tr>
              <a:tr h="318312">
                <a:tc>
                  <a:txBody>
                    <a:bodyPr/>
                    <a:lstStyle/>
                    <a:p>
                      <a:pPr algn="l" defTabSz="457200">
                        <a:lnSpc>
                          <a:spcPct val="100000"/>
                        </a:lnSpc>
                      </a:pPr>
                      <a:r>
                        <a:rPr>
                          <a:sym typeface="Calibri"/>
                        </a:rPr>
                        <a:t>-</a:t>
                      </a:r>
                    </a:p>
                  </a:txBody>
                  <a:tcPr marL="0" marR="0" marT="0" marB="0" horzOverflow="overflow"/>
                </a:tc>
                <a:tc>
                  <a:txBody>
                    <a:bodyPr/>
                    <a:lstStyle/>
                    <a:p>
                      <a:pPr algn="l" defTabSz="457200">
                        <a:lnSpc>
                          <a:spcPct val="100000"/>
                        </a:lnSpc>
                      </a:pPr>
                      <a:r>
                        <a:rPr>
                          <a:sym typeface="Calibri"/>
                        </a:rPr>
                        <a:t>one character in range inside [], eg. [0-9] matches any digit</a:t>
                      </a:r>
                    </a:p>
                  </a:txBody>
                  <a:tcPr marL="0" marR="0" marT="0" marB="0" horzOverflow="overflow"/>
                </a:tc>
                <a:extLst>
                  <a:ext uri="{0D108BD9-81ED-4DB2-BD59-A6C34878D82A}">
                    <a16:rowId xmlns:a16="http://schemas.microsoft.com/office/drawing/2014/main" val="10005"/>
                  </a:ext>
                </a:extLst>
              </a:tr>
              <a:tr h="318312">
                <a:tc>
                  <a:txBody>
                    <a:bodyPr/>
                    <a:lstStyle/>
                    <a:p>
                      <a:pPr algn="l" defTabSz="457200">
                        <a:lnSpc>
                          <a:spcPct val="100000"/>
                        </a:lnSpc>
                      </a:pPr>
                      <a:r>
                        <a:rPr>
                          <a:sym typeface="Calibri"/>
                        </a:rPr>
                        <a:t>^</a:t>
                      </a:r>
                    </a:p>
                  </a:txBody>
                  <a:tcPr marL="0" marR="0" marT="0" marB="0" horzOverflow="overflow"/>
                </a:tc>
                <a:tc>
                  <a:txBody>
                    <a:bodyPr/>
                    <a:lstStyle/>
                    <a:p>
                      <a:pPr algn="l" defTabSz="457200">
                        <a:lnSpc>
                          <a:spcPct val="100000"/>
                        </a:lnSpc>
                      </a:pPr>
                      <a:r>
                        <a:rPr>
                          <a:sym typeface="Calibri"/>
                        </a:rPr>
                        <a:t>beginning of line (when not used in [^])</a:t>
                      </a:r>
                    </a:p>
                  </a:txBody>
                  <a:tcPr marL="0" marR="0" marT="0" marB="0" horzOverflow="overflow"/>
                </a:tc>
                <a:extLst>
                  <a:ext uri="{0D108BD9-81ED-4DB2-BD59-A6C34878D82A}">
                    <a16:rowId xmlns:a16="http://schemas.microsoft.com/office/drawing/2014/main" val="10006"/>
                  </a:ext>
                </a:extLst>
              </a:tr>
              <a:tr h="318312">
                <a:tc>
                  <a:txBody>
                    <a:bodyPr/>
                    <a:lstStyle/>
                    <a:p>
                      <a:pPr algn="l" defTabSz="457200">
                        <a:lnSpc>
                          <a:spcPct val="100000"/>
                        </a:lnSpc>
                      </a:pPr>
                      <a:r>
                        <a:rPr>
                          <a:sym typeface="Calibri"/>
                        </a:rPr>
                        <a:t>$</a:t>
                      </a:r>
                    </a:p>
                  </a:txBody>
                  <a:tcPr marL="0" marR="0" marT="0" marB="0" horzOverflow="overflow"/>
                </a:tc>
                <a:tc>
                  <a:txBody>
                    <a:bodyPr/>
                    <a:lstStyle/>
                    <a:p>
                      <a:pPr algn="l" defTabSz="457200">
                        <a:lnSpc>
                          <a:spcPct val="100000"/>
                        </a:lnSpc>
                      </a:pPr>
                      <a:r>
                        <a:rPr>
                          <a:sym typeface="Calibri"/>
                        </a:rPr>
                        <a:t>end of line (when not used in [] or [^])</a:t>
                      </a:r>
                    </a:p>
                  </a:txBody>
                  <a:tcPr marL="0" marR="0" marT="0" marB="0" horzOverflow="overflow"/>
                </a:tc>
                <a:extLst>
                  <a:ext uri="{0D108BD9-81ED-4DB2-BD59-A6C34878D82A}">
                    <a16:rowId xmlns:a16="http://schemas.microsoft.com/office/drawing/2014/main" val="10007"/>
                  </a:ext>
                </a:extLst>
              </a:tr>
              <a:tr h="318312">
                <a:tc>
                  <a:txBody>
                    <a:bodyPr/>
                    <a:lstStyle/>
                    <a:p>
                      <a:pPr algn="l" defTabSz="457200">
                        <a:lnSpc>
                          <a:spcPct val="100000"/>
                        </a:lnSpc>
                      </a:pPr>
                      <a:r>
                        <a:rPr>
                          <a:sym typeface="Calibri"/>
                        </a:rPr>
                        <a:t>\d</a:t>
                      </a:r>
                    </a:p>
                  </a:txBody>
                  <a:tcPr marL="0" marR="0" marT="0" marB="0" horzOverflow="overflow"/>
                </a:tc>
                <a:tc>
                  <a:txBody>
                    <a:bodyPr/>
                    <a:lstStyle/>
                    <a:p>
                      <a:pPr algn="l" defTabSz="457200">
                        <a:lnSpc>
                          <a:spcPct val="100000"/>
                        </a:lnSpc>
                      </a:pPr>
                      <a:r>
                        <a:rPr>
                          <a:sym typeface="Calibri"/>
                        </a:rPr>
                        <a:t>any digit [0-9]</a:t>
                      </a:r>
                    </a:p>
                  </a:txBody>
                  <a:tcPr marL="0" marR="0" marT="0" marB="0" horzOverflow="overflow"/>
                </a:tc>
                <a:extLst>
                  <a:ext uri="{0D108BD9-81ED-4DB2-BD59-A6C34878D82A}">
                    <a16:rowId xmlns:a16="http://schemas.microsoft.com/office/drawing/2014/main" val="10008"/>
                  </a:ext>
                </a:extLst>
              </a:tr>
              <a:tr h="318312">
                <a:tc>
                  <a:txBody>
                    <a:bodyPr/>
                    <a:lstStyle/>
                    <a:p>
                      <a:pPr algn="l" defTabSz="457200">
                        <a:lnSpc>
                          <a:spcPct val="100000"/>
                        </a:lnSpc>
                      </a:pPr>
                      <a:r>
                        <a:rPr>
                          <a:sym typeface="Calibri"/>
                        </a:rPr>
                        <a:t>\D</a:t>
                      </a:r>
                    </a:p>
                  </a:txBody>
                  <a:tcPr marL="0" marR="0" marT="0" marB="0" horzOverflow="overflow"/>
                </a:tc>
                <a:tc>
                  <a:txBody>
                    <a:bodyPr/>
                    <a:lstStyle/>
                    <a:p>
                      <a:pPr algn="l" defTabSz="457200">
                        <a:lnSpc>
                          <a:spcPct val="100000"/>
                        </a:lnSpc>
                      </a:pPr>
                      <a:r>
                        <a:rPr>
                          <a:sym typeface="Calibri"/>
                        </a:rPr>
                        <a:t>non-digit characters [^0-9]</a:t>
                      </a:r>
                    </a:p>
                  </a:txBody>
                  <a:tcPr marL="0" marR="0" marT="0" marB="0" horzOverflow="overflow"/>
                </a:tc>
                <a:extLst>
                  <a:ext uri="{0D108BD9-81ED-4DB2-BD59-A6C34878D82A}">
                    <a16:rowId xmlns:a16="http://schemas.microsoft.com/office/drawing/2014/main" val="10009"/>
                  </a:ext>
                </a:extLst>
              </a:tr>
              <a:tr h="318312">
                <a:tc>
                  <a:txBody>
                    <a:bodyPr/>
                    <a:lstStyle/>
                    <a:p>
                      <a:pPr algn="l" defTabSz="457200">
                        <a:lnSpc>
                          <a:spcPct val="100000"/>
                        </a:lnSpc>
                      </a:pPr>
                      <a:r>
                        <a:rPr>
                          <a:sym typeface="Calibri"/>
                        </a:rPr>
                        <a:t>\s</a:t>
                      </a:r>
                    </a:p>
                  </a:txBody>
                  <a:tcPr marL="0" marR="0" marT="0" marB="0" horzOverflow="overflow"/>
                </a:tc>
                <a:tc>
                  <a:txBody>
                    <a:bodyPr/>
                    <a:lstStyle/>
                    <a:p>
                      <a:pPr algn="l" defTabSz="457200">
                        <a:lnSpc>
                          <a:spcPct val="100000"/>
                        </a:lnSpc>
                      </a:pPr>
                      <a:r>
                        <a:rPr>
                          <a:sym typeface="Calibri"/>
                        </a:rPr>
                        <a:t>whitespace character [ \t\n\r\f\v]</a:t>
                      </a:r>
                    </a:p>
                  </a:txBody>
                  <a:tcPr marL="0" marR="0" marT="0" marB="0" horzOverflow="overflow"/>
                </a:tc>
                <a:extLst>
                  <a:ext uri="{0D108BD9-81ED-4DB2-BD59-A6C34878D82A}">
                    <a16:rowId xmlns:a16="http://schemas.microsoft.com/office/drawing/2014/main" val="10010"/>
                  </a:ext>
                </a:extLst>
              </a:tr>
              <a:tr h="318312">
                <a:tc>
                  <a:txBody>
                    <a:bodyPr/>
                    <a:lstStyle/>
                    <a:p>
                      <a:pPr algn="l" defTabSz="457200">
                        <a:lnSpc>
                          <a:spcPct val="100000"/>
                        </a:lnSpc>
                      </a:pPr>
                      <a:r>
                        <a:rPr>
                          <a:sym typeface="Calibri"/>
                        </a:rPr>
                        <a:t>\S</a:t>
                      </a:r>
                    </a:p>
                  </a:txBody>
                  <a:tcPr marL="0" marR="0" marT="0" marB="0" horzOverflow="overflow"/>
                </a:tc>
                <a:tc>
                  <a:txBody>
                    <a:bodyPr/>
                    <a:lstStyle/>
                    <a:p>
                      <a:pPr algn="l" defTabSz="457200">
                        <a:lnSpc>
                          <a:spcPct val="100000"/>
                        </a:lnSpc>
                      </a:pPr>
                      <a:r>
                        <a:rPr>
                          <a:sym typeface="Calibri"/>
                        </a:rPr>
                        <a:t>non-whitespace character [^ \t\n\r\f\v]</a:t>
                      </a:r>
                    </a:p>
                  </a:txBody>
                  <a:tcPr marL="0" marR="0" marT="0" marB="0" horzOverflow="overflow"/>
                </a:tc>
                <a:extLst>
                  <a:ext uri="{0D108BD9-81ED-4DB2-BD59-A6C34878D82A}">
                    <a16:rowId xmlns:a16="http://schemas.microsoft.com/office/drawing/2014/main" val="10011"/>
                  </a:ext>
                </a:extLst>
              </a:tr>
              <a:tr h="318312">
                <a:tc>
                  <a:txBody>
                    <a:bodyPr/>
                    <a:lstStyle/>
                    <a:p>
                      <a:pPr algn="l" defTabSz="457200">
                        <a:lnSpc>
                          <a:spcPct val="100000"/>
                        </a:lnSpc>
                      </a:pPr>
                      <a:r>
                        <a:rPr>
                          <a:sym typeface="Calibri"/>
                        </a:rPr>
                        <a:t>\w</a:t>
                      </a:r>
                    </a:p>
                  </a:txBody>
                  <a:tcPr marL="0" marR="0" marT="0" marB="0" horzOverflow="overflow"/>
                </a:tc>
                <a:tc>
                  <a:txBody>
                    <a:bodyPr/>
                    <a:lstStyle/>
                    <a:p>
                      <a:pPr algn="l" defTabSz="457200">
                        <a:lnSpc>
                          <a:spcPct val="100000"/>
                        </a:lnSpc>
                      </a:pPr>
                      <a:r>
                        <a:rPr>
                          <a:sym typeface="Calibri"/>
                        </a:rPr>
                        <a:t>alphanumeric character [a-zA-Z0-9]</a:t>
                      </a:r>
                    </a:p>
                  </a:txBody>
                  <a:tcPr marL="0" marR="0" marT="0" marB="0" horzOverflow="overflow"/>
                </a:tc>
                <a:extLst>
                  <a:ext uri="{0D108BD9-81ED-4DB2-BD59-A6C34878D82A}">
                    <a16:rowId xmlns:a16="http://schemas.microsoft.com/office/drawing/2014/main" val="10012"/>
                  </a:ext>
                </a:extLst>
              </a:tr>
              <a:tr h="318312">
                <a:tc>
                  <a:txBody>
                    <a:bodyPr/>
                    <a:lstStyle/>
                    <a:p>
                      <a:pPr algn="l" defTabSz="457200">
                        <a:lnSpc>
                          <a:spcPct val="100000"/>
                        </a:lnSpc>
                      </a:pPr>
                      <a:r>
                        <a:rPr>
                          <a:sym typeface="Calibri"/>
                        </a:rPr>
                        <a:t>\W</a:t>
                      </a:r>
                    </a:p>
                  </a:txBody>
                  <a:tcPr marL="0" marR="0" marT="0" marB="0" horzOverflow="overflow"/>
                </a:tc>
                <a:tc>
                  <a:txBody>
                    <a:bodyPr/>
                    <a:lstStyle/>
                    <a:p>
                      <a:pPr algn="l" defTabSz="457200">
                        <a:lnSpc>
                          <a:spcPct val="100000"/>
                        </a:lnSpc>
                      </a:pPr>
                      <a:r>
                        <a:rPr dirty="0">
                          <a:sym typeface="Calibri"/>
                        </a:rPr>
                        <a:t>non-alphanumeric character [^a-zA-Z0-9]</a:t>
                      </a:r>
                    </a:p>
                  </a:txBody>
                  <a:tcPr marL="0" marR="0" marT="0" marB="0" horzOverflow="overflow"/>
                </a:tc>
                <a:extLst>
                  <a:ext uri="{0D108BD9-81ED-4DB2-BD59-A6C34878D82A}">
                    <a16:rowId xmlns:a16="http://schemas.microsoft.com/office/drawing/2014/main" val="10013"/>
                  </a:ext>
                </a:extLst>
              </a:tr>
            </a:tbl>
          </a:graphicData>
        </a:graphic>
      </p:graphicFrame>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C28E0E"/>
      </a:accent1>
      <a:accent2>
        <a:srgbClr val="98700D"/>
      </a:accent2>
      <a:accent3>
        <a:srgbClr val="5B6870"/>
      </a:accent3>
      <a:accent4>
        <a:srgbClr val="849E2A"/>
      </a:accent4>
      <a:accent5>
        <a:srgbClr val="B36012"/>
      </a:accent5>
      <a:accent6>
        <a:srgbClr val="707070"/>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C28E0E"/>
      </a:accent1>
      <a:accent2>
        <a:srgbClr val="98700D"/>
      </a:accent2>
      <a:accent3>
        <a:srgbClr val="5B6870"/>
      </a:accent3>
      <a:accent4>
        <a:srgbClr val="849E2A"/>
      </a:accent4>
      <a:accent5>
        <a:srgbClr val="B36012"/>
      </a:accent5>
      <a:accent6>
        <a:srgbClr val="707070"/>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1166</Words>
  <Application>Microsoft Macintosh PowerPoint</Application>
  <PresentationFormat>Widescreen</PresentationFormat>
  <Paragraphs>157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Avenir Next</vt:lpstr>
      <vt:lpstr>Avenir Next Medium</vt:lpstr>
      <vt:lpstr>Calibri</vt:lpstr>
      <vt:lpstr>DIN Alternate</vt:lpstr>
      <vt:lpstr>DIN Condensed</vt:lpstr>
      <vt:lpstr>Helvetica</vt:lpstr>
      <vt:lpstr>Rockwell</vt:lpstr>
      <vt:lpstr>Office Theme</vt:lpstr>
      <vt:lpstr>Regular expressions</vt:lpstr>
      <vt:lpstr>Regular expressions</vt:lpstr>
      <vt:lpstr>How to specify regex pattern</vt:lpstr>
      <vt:lpstr>How to specify regex pattern</vt:lpstr>
      <vt:lpstr>How to specify regex pattern</vt:lpstr>
      <vt:lpstr>How to specify regex pattern</vt:lpstr>
      <vt:lpstr>How to specify regex pattern</vt:lpstr>
      <vt:lpstr>How to specify regex pattern</vt:lpstr>
      <vt:lpstr>How to specify regex pattern</vt:lpstr>
      <vt:lpstr>Repetition</vt:lpstr>
      <vt:lpstr>Subexpressions</vt:lpstr>
      <vt:lpstr>Some regular expression methods in python</vt:lpstr>
      <vt:lpstr>Regular expression in python</vt:lpstr>
      <vt:lpstr>Examples</vt:lpstr>
      <vt:lpstr>Examples</vt:lpstr>
      <vt:lpstr>Using regular expressions in Pandas</vt:lpstr>
      <vt:lpstr>Pandas example</vt:lpstr>
      <vt:lpstr>Pandas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JD Weagley</cp:lastModifiedBy>
  <cp:revision>2</cp:revision>
  <dcterms:modified xsi:type="dcterms:W3CDTF">2024-09-10T17:17:32Z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2024-09-10T17:15:25Z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01d55243-1524-470a-99ea-14b942e44403</vt:lpwstr>
  </property>
  <property fmtid="{D5CDD505-2E9C-101B-9397-08002B2CF9AE}" pid="8" name="MSIP_Label_4044bd30-2ed7-4c9d-9d12-46200872a97b_ContentBits">
    <vt:lpwstr>0</vt:lpwstr>
  </property>
</Properties>
</file>