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ACA"/>
          </a:solidFill>
        </a:fill>
      </a:tcStyle>
    </a:wholeTbl>
    <a:band2H>
      <a:tcTxStyle/>
      <a:tcStyle>
        <a:tcBdr/>
        <a:fill>
          <a:solidFill>
            <a:srgbClr val="F4ED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2D4"/>
          </a:solidFill>
        </a:fill>
      </a:tcStyle>
    </a:wholeTbl>
    <a:band2H>
      <a:tcTxStyle/>
      <a:tcStyle>
        <a:tcBdr/>
        <a:fill>
          <a:solidFill>
            <a:srgbClr val="E9EA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2"/>
    <p:restoredTop sz="86395"/>
  </p:normalViewPr>
  <p:slideViewPr>
    <p:cSldViewPr snapToGrid="0">
      <p:cViewPr varScale="1">
        <p:scale>
          <a:sx n="78" d="100"/>
          <a:sy n="78" d="100"/>
        </p:scale>
        <p:origin x="208" y="760"/>
      </p:cViewPr>
      <p:guideLst/>
    </p:cSldViewPr>
  </p:slideViewPr>
  <p:outlineViewPr>
    <p:cViewPr>
      <p:scale>
        <a:sx n="33" d="100"/>
        <a:sy n="33" d="100"/>
      </p:scale>
      <p:origin x="0" y="-37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xfrm>
            <a:off x="1143000" y="685800"/>
            <a:ext cx="4572000" cy="3429000"/>
          </a:xfrm>
          <a:prstGeom prst="rect">
            <a:avLst/>
          </a:prstGeom>
        </p:spPr>
        <p:txBody>
          <a:bodyPr/>
          <a:lstStyle/>
          <a:p>
            <a:endParaRPr/>
          </a:p>
        </p:txBody>
      </p:sp>
      <p:sp>
        <p:nvSpPr>
          <p:cNvPr id="82" name="Shape 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381000" y="685800"/>
            <a:ext cx="6096000" cy="3429000"/>
          </a:xfrm>
          <a:prstGeom prst="rect">
            <a:avLst/>
          </a:prstGeom>
        </p:spPr>
        <p:txBody>
          <a:bodyPr/>
          <a:lstStyle/>
          <a:p>
            <a:endParaRPr/>
          </a:p>
        </p:txBody>
      </p:sp>
      <p:sp>
        <p:nvSpPr>
          <p:cNvPr id="116" name="Shape 116"/>
          <p:cNvSpPr>
            <a:spLocks noGrp="1"/>
          </p:cNvSpPr>
          <p:nvPr>
            <p:ph type="body" sz="quarter" idx="1"/>
          </p:nvPr>
        </p:nvSpPr>
        <p:spPr>
          <a:prstGeom prst="rect">
            <a:avLst/>
          </a:prstGeom>
        </p:spPr>
        <p:txBody>
          <a:bodyPr/>
          <a:lstStyle/>
          <a:p>
            <a:pPr marL="404283" indent="-264583" defTabSz="411480">
              <a:lnSpc>
                <a:spcPts val="2800"/>
              </a:lnSpc>
              <a:spcBef>
                <a:spcPts val="700"/>
              </a:spcBef>
              <a:buSzPct val="100000"/>
              <a:buAutoNum type="arabicPeriod"/>
              <a:tabLst>
                <a:tab pos="114300" algn="l"/>
                <a:tab pos="406400" algn="l"/>
              </a:tabLst>
              <a:defRPr sz="1000">
                <a:solidFill>
                  <a:srgbClr val="2D2D2D"/>
                </a:solidFill>
                <a:latin typeface="Helvetica Neue"/>
                <a:ea typeface="Helvetica Neue"/>
                <a:cs typeface="Helvetica Neue"/>
                <a:sym typeface="Helvetica Neue"/>
              </a:defRPr>
            </a:pPr>
            <a:r>
              <a:t>Non-probability</a:t>
            </a:r>
          </a:p>
          <a:p>
            <a:pPr marL="861483" lvl="1" indent="-264583" defTabSz="411480">
              <a:lnSpc>
                <a:spcPts val="2800"/>
              </a:lnSpc>
              <a:spcBef>
                <a:spcPts val="700"/>
              </a:spcBef>
              <a:buSzPct val="100000"/>
              <a:buAutoNum type="arabicPeriod"/>
              <a:tabLst>
                <a:tab pos="533400" algn="l"/>
                <a:tab pos="812800" algn="l"/>
              </a:tabLst>
              <a:defRPr sz="1000">
                <a:solidFill>
                  <a:srgbClr val="2D2D2D"/>
                </a:solidFill>
                <a:latin typeface="Helvetica Neue"/>
                <a:ea typeface="Helvetica Neue"/>
                <a:cs typeface="Helvetica Neue"/>
                <a:sym typeface="Helvetica Neue"/>
              </a:defRPr>
            </a:pPr>
            <a:r>
              <a:t>Selection of samples is made by nonrandom methods i.e not based on chance</a:t>
            </a:r>
          </a:p>
          <a:p>
            <a:pPr marL="861483" lvl="1" indent="-264583" defTabSz="411480">
              <a:lnSpc>
                <a:spcPts val="2800"/>
              </a:lnSpc>
              <a:spcBef>
                <a:spcPts val="700"/>
              </a:spcBef>
              <a:buSzPct val="100000"/>
              <a:buAutoNum type="arabicPeriod"/>
              <a:tabLst>
                <a:tab pos="533400" algn="l"/>
                <a:tab pos="812800" algn="l"/>
              </a:tabLst>
              <a:defRPr sz="1000">
                <a:solidFill>
                  <a:srgbClr val="2D2D2D"/>
                </a:solidFill>
                <a:latin typeface="Helvetica Neue"/>
                <a:ea typeface="Helvetica Neue"/>
                <a:cs typeface="Helvetica Neue"/>
                <a:sym typeface="Helvetica Neue"/>
              </a:defRPr>
            </a:pPr>
            <a:r>
              <a:t>No way to accurately estimate chance of inclusion/degree of sampling error</a:t>
            </a:r>
          </a:p>
          <a:p>
            <a:pPr marL="861483" lvl="1" indent="-264583" defTabSz="411480">
              <a:lnSpc>
                <a:spcPts val="2800"/>
              </a:lnSpc>
              <a:spcBef>
                <a:spcPts val="700"/>
              </a:spcBef>
              <a:buSzPct val="100000"/>
              <a:buAutoNum type="arabicPeriod"/>
              <a:tabLst>
                <a:tab pos="533400" algn="l"/>
                <a:tab pos="812800" algn="l"/>
              </a:tabLst>
              <a:defRPr sz="1000">
                <a:solidFill>
                  <a:srgbClr val="2D2D2D"/>
                </a:solidFill>
                <a:latin typeface="Helvetica Neue"/>
                <a:ea typeface="Helvetica Neue"/>
                <a:cs typeface="Helvetica Neue"/>
                <a:sym typeface="Helvetica Neue"/>
              </a:defRPr>
            </a:pPr>
            <a:r>
              <a:t>Is convenient and economical</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940776" y="3191608"/>
            <a:ext cx="4765432" cy="1505642"/>
          </a:xfrm>
          <a:prstGeom prst="rect">
            <a:avLst/>
          </a:prstGeom>
        </p:spPr>
        <p:txBody>
          <a:bodyPr lIns="0" tIns="0" rIns="0" bIns="0" anchor="ctr"/>
          <a:lstStyle>
            <a:lvl1pPr algn="ctr" defTabSz="457200">
              <a:lnSpc>
                <a:spcPct val="100000"/>
              </a:lnSpc>
              <a:spcBef>
                <a:spcPts val="0"/>
              </a:spcBef>
              <a:defRPr sz="2400" cap="none">
                <a:solidFill>
                  <a:srgbClr val="FFFFFF"/>
                </a:solidFill>
                <a:latin typeface="Rockwell"/>
                <a:ea typeface="Rockwell"/>
                <a:cs typeface="Rockwell"/>
                <a:sym typeface="Rockwell"/>
              </a:defRPr>
            </a:lvl1pPr>
          </a:lstStyle>
          <a:p>
            <a:r>
              <a:t>Title Text</a:t>
            </a:r>
          </a:p>
        </p:txBody>
      </p:sp>
      <p:sp>
        <p:nvSpPr>
          <p:cNvPr id="13" name="Title"/>
          <p:cNvSpPr txBox="1"/>
          <p:nvPr/>
        </p:nvSpPr>
        <p:spPr>
          <a:xfrm>
            <a:off x="940777" y="2307143"/>
            <a:ext cx="4765431" cy="101084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lgn="ctr">
              <a:defRPr sz="4000" b="1">
                <a:solidFill>
                  <a:srgbClr val="FFFFFF"/>
                </a:solidFill>
                <a:latin typeface="Rockwell"/>
                <a:ea typeface="Rockwell"/>
                <a:cs typeface="Rockwell"/>
                <a:sym typeface="Rockwell"/>
              </a:defRPr>
            </a:pPr>
            <a:r>
              <a:t>Data Science</a:t>
            </a:r>
            <a:br/>
            <a:r>
              <a:rPr sz="3200" b="0"/>
              <a:t>Data Engineering I</a:t>
            </a:r>
          </a:p>
        </p:txBody>
      </p:sp>
      <p:pic>
        <p:nvPicPr>
          <p:cNvPr id="14" name="Picture 12" descr="Picture 12"/>
          <p:cNvPicPr>
            <a:picLocks noChangeAspect="1"/>
          </p:cNvPicPr>
          <p:nvPr/>
        </p:nvPicPr>
        <p:blipFill>
          <a:blip r:embed="rId3"/>
          <a:stretch>
            <a:fillRect/>
          </a:stretch>
        </p:blipFill>
        <p:spPr>
          <a:xfrm>
            <a:off x="4895539" y="5522950"/>
            <a:ext cx="5898436" cy="1078572"/>
          </a:xfrm>
          <a:prstGeom prst="rect">
            <a:avLst/>
          </a:prstGeom>
          <a:ln w="12700">
            <a:miter lim="400000"/>
          </a:ln>
        </p:spPr>
      </p:pic>
      <p:sp>
        <p:nvSpPr>
          <p:cNvPr id="15"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One-Content Slide-1 column">
    <p:spTree>
      <p:nvGrpSpPr>
        <p:cNvPr id="1" name=""/>
        <p:cNvGrpSpPr/>
        <p:nvPr/>
      </p:nvGrpSpPr>
      <p:grpSpPr>
        <a:xfrm>
          <a:off x="0" y="0"/>
          <a:ext cx="0" cy="0"/>
          <a:chOff x="0" y="0"/>
          <a:chExt cx="0" cy="0"/>
        </a:xfrm>
      </p:grpSpPr>
      <p:pic>
        <p:nvPicPr>
          <p:cNvPr id="22"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sp>
        <p:nvSpPr>
          <p:cNvPr id="23" name="Title Text"/>
          <p:cNvSpPr txBox="1">
            <a:spLocks noGrp="1"/>
          </p:cNvSpPr>
          <p:nvPr>
            <p:ph type="title"/>
          </p:nvPr>
        </p:nvSpPr>
        <p:spPr>
          <a:xfrm>
            <a:off x="2250582" y="602984"/>
            <a:ext cx="8132941" cy="530491"/>
          </a:xfrm>
          <a:prstGeom prst="rect">
            <a:avLst/>
          </a:prstGeom>
        </p:spPr>
        <p:txBody>
          <a:bodyPr lIns="0" tIns="0" rIns="0" bIns="0"/>
          <a:lstStyle>
            <a:lvl1pPr defTabSz="457200">
              <a:lnSpc>
                <a:spcPct val="100000"/>
              </a:lnSpc>
              <a:spcBef>
                <a:spcPts val="0"/>
              </a:spcBef>
              <a:defRPr sz="3000" b="1" cap="none">
                <a:solidFill>
                  <a:srgbClr val="FFFFFF"/>
                </a:solidFill>
                <a:latin typeface="Rockwell"/>
                <a:ea typeface="Rockwell"/>
                <a:cs typeface="Rockwell"/>
                <a:sym typeface="Rockwell"/>
              </a:defRPr>
            </a:lvl1pPr>
          </a:lstStyle>
          <a:p>
            <a:r>
              <a:t>Title Text</a:t>
            </a:r>
          </a:p>
        </p:txBody>
      </p:sp>
      <p:sp>
        <p:nvSpPr>
          <p:cNvPr id="24" name="Body Level One…"/>
          <p:cNvSpPr txBox="1">
            <a:spLocks noGrp="1"/>
          </p:cNvSpPr>
          <p:nvPr>
            <p:ph type="body" sz="quarter" idx="1"/>
          </p:nvPr>
        </p:nvSpPr>
        <p:spPr>
          <a:xfrm>
            <a:off x="2245404" y="1632494"/>
            <a:ext cx="8138119" cy="421894"/>
          </a:xfrm>
          <a:prstGeom prst="rect">
            <a:avLst/>
          </a:prstGeom>
        </p:spPr>
        <p:txBody>
          <a:bodyPr lIns="0" tIns="0" rIns="0" bIns="0"/>
          <a:lstStyle>
            <a:lvl1pPr marL="0" indent="0" defTabSz="457200">
              <a:spcBef>
                <a:spcPts val="500"/>
              </a:spcBef>
              <a:buClrTx/>
              <a:buSzTx/>
              <a:buFontTx/>
              <a:buNone/>
              <a:defRPr>
                <a:solidFill>
                  <a:srgbClr val="3E4358"/>
                </a:solidFill>
                <a:latin typeface="Rockwell"/>
                <a:ea typeface="Rockwell"/>
                <a:cs typeface="Rockwell"/>
                <a:sym typeface="Rockwell"/>
              </a:defRPr>
            </a:lvl1pPr>
            <a:lvl2pPr marL="0" indent="457200" defTabSz="457200">
              <a:spcBef>
                <a:spcPts val="500"/>
              </a:spcBef>
              <a:buClrTx/>
              <a:buSzTx/>
              <a:buFontTx/>
              <a:buNone/>
              <a:defRPr>
                <a:solidFill>
                  <a:srgbClr val="3E4358"/>
                </a:solidFill>
                <a:latin typeface="Rockwell"/>
                <a:ea typeface="Rockwell"/>
                <a:cs typeface="Rockwell"/>
                <a:sym typeface="Rockwell"/>
              </a:defRPr>
            </a:lvl2pPr>
            <a:lvl3pPr marL="0" indent="914400" defTabSz="457200">
              <a:spcBef>
                <a:spcPts val="500"/>
              </a:spcBef>
              <a:buClrTx/>
              <a:buSzTx/>
              <a:buFontTx/>
              <a:buNone/>
              <a:defRPr>
                <a:solidFill>
                  <a:srgbClr val="3E4358"/>
                </a:solidFill>
                <a:latin typeface="Rockwell"/>
                <a:ea typeface="Rockwell"/>
                <a:cs typeface="Rockwell"/>
                <a:sym typeface="Rockwell"/>
              </a:defRPr>
            </a:lvl3pPr>
            <a:lvl4pPr marL="0" indent="1371600" defTabSz="457200">
              <a:spcBef>
                <a:spcPts val="500"/>
              </a:spcBef>
              <a:buClrTx/>
              <a:buSzTx/>
              <a:buFontTx/>
              <a:buNone/>
              <a:defRPr>
                <a:solidFill>
                  <a:srgbClr val="3E4358"/>
                </a:solidFill>
                <a:latin typeface="Rockwell"/>
                <a:ea typeface="Rockwell"/>
                <a:cs typeface="Rockwell"/>
                <a:sym typeface="Rockwell"/>
              </a:defRPr>
            </a:lvl4pPr>
            <a:lvl5pPr marL="0" indent="1828800" defTabSz="457200">
              <a:spcBef>
                <a:spcPts val="500"/>
              </a:spcBef>
              <a:buClrTx/>
              <a:buSzTx/>
              <a:buFontTx/>
              <a:buNone/>
              <a:defRPr>
                <a:solidFill>
                  <a:srgbClr val="3E4358"/>
                </a:solidFill>
                <a:latin typeface="Rockwell"/>
                <a:ea typeface="Rockwell"/>
                <a:cs typeface="Rockwell"/>
                <a:sym typeface="Rockwell"/>
              </a:defRPr>
            </a:lvl5pPr>
          </a:lstStyle>
          <a:p>
            <a:r>
              <a:t>Body Level One</a:t>
            </a:r>
          </a:p>
          <a:p>
            <a:pPr lvl="1"/>
            <a:r>
              <a:t>Body Level Two</a:t>
            </a:r>
          </a:p>
          <a:p>
            <a:pPr lvl="2"/>
            <a:r>
              <a:t>Body Level Three</a:t>
            </a:r>
          </a:p>
          <a:p>
            <a:pPr lvl="3"/>
            <a:r>
              <a:t>Body Level Four</a:t>
            </a:r>
          </a:p>
          <a:p>
            <a:pPr lvl="4"/>
            <a:r>
              <a:t>Body Level Five</a:t>
            </a:r>
          </a:p>
        </p:txBody>
      </p:sp>
      <p:sp>
        <p:nvSpPr>
          <p:cNvPr id="25" name="Body Text"/>
          <p:cNvSpPr>
            <a:spLocks noGrp="1"/>
          </p:cNvSpPr>
          <p:nvPr>
            <p:ph type="body" sz="half" idx="13"/>
          </p:nvPr>
        </p:nvSpPr>
        <p:spPr>
          <a:xfrm>
            <a:off x="2251287" y="2217739"/>
            <a:ext cx="8132234" cy="3411538"/>
          </a:xfrm>
          <a:prstGeom prst="rect">
            <a:avLst/>
          </a:prstGeom>
        </p:spPr>
        <p:txBody>
          <a:bodyPr lIns="0" tIns="0" rIns="0" bIns="0"/>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endParaRPr/>
          </a:p>
        </p:txBody>
      </p:sp>
      <p:pic>
        <p:nvPicPr>
          <p:cNvPr id="26"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2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One-Title Only">
    <p:spTree>
      <p:nvGrpSpPr>
        <p:cNvPr id="1" name=""/>
        <p:cNvGrpSpPr/>
        <p:nvPr/>
      </p:nvGrpSpPr>
      <p:grpSpPr>
        <a:xfrm>
          <a:off x="0" y="0"/>
          <a:ext cx="0" cy="0"/>
          <a:chOff x="0" y="0"/>
          <a:chExt cx="0" cy="0"/>
        </a:xfrm>
      </p:grpSpPr>
      <p:pic>
        <p:nvPicPr>
          <p:cNvPr id="34"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sp>
        <p:nvSpPr>
          <p:cNvPr id="35" name="Title Text"/>
          <p:cNvSpPr txBox="1">
            <a:spLocks noGrp="1"/>
          </p:cNvSpPr>
          <p:nvPr>
            <p:ph type="title"/>
          </p:nvPr>
        </p:nvSpPr>
        <p:spPr>
          <a:xfrm>
            <a:off x="2250582" y="602984"/>
            <a:ext cx="8132941" cy="530491"/>
          </a:xfrm>
          <a:prstGeom prst="rect">
            <a:avLst/>
          </a:prstGeom>
        </p:spPr>
        <p:txBody>
          <a:bodyPr lIns="0" tIns="0" rIns="0" bIns="0"/>
          <a:lstStyle>
            <a:lvl1pPr defTabSz="457200">
              <a:lnSpc>
                <a:spcPct val="100000"/>
              </a:lnSpc>
              <a:spcBef>
                <a:spcPts val="0"/>
              </a:spcBef>
              <a:defRPr sz="3000" b="1" cap="none">
                <a:solidFill>
                  <a:srgbClr val="FFFFFF"/>
                </a:solidFill>
                <a:latin typeface="Rockwell"/>
                <a:ea typeface="Rockwell"/>
                <a:cs typeface="Rockwell"/>
                <a:sym typeface="Rockwell"/>
              </a:defRPr>
            </a:lvl1pPr>
          </a:lstStyle>
          <a:p>
            <a:r>
              <a:t>Title Text</a:t>
            </a:r>
          </a:p>
        </p:txBody>
      </p:sp>
      <p:pic>
        <p:nvPicPr>
          <p:cNvPr id="36"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3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One-Empty">
    <p:spTree>
      <p:nvGrpSpPr>
        <p:cNvPr id="1" name=""/>
        <p:cNvGrpSpPr/>
        <p:nvPr/>
      </p:nvGrpSpPr>
      <p:grpSpPr>
        <a:xfrm>
          <a:off x="0" y="0"/>
          <a:ext cx="0" cy="0"/>
          <a:chOff x="0" y="0"/>
          <a:chExt cx="0" cy="0"/>
        </a:xfrm>
      </p:grpSpPr>
      <p:pic>
        <p:nvPicPr>
          <p:cNvPr id="44"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pic>
        <p:nvPicPr>
          <p:cNvPr id="45"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46"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53" name="DAta I/O and Pars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I/O and Parsing</a:t>
            </a: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63" name="data wrangl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wrangling</a:t>
            </a:r>
          </a:p>
        </p:txBody>
      </p:sp>
      <p:sp>
        <p:nvSpPr>
          <p:cNvPr id="64" name="Title Text"/>
          <p:cNvSpPr txBox="1">
            <a:spLocks noGrp="1"/>
          </p:cNvSpPr>
          <p:nvPr>
            <p:ph type="title"/>
          </p:nvPr>
        </p:nvSpPr>
        <p:spPr>
          <a:prstGeom prst="rect">
            <a:avLst/>
          </a:prstGeom>
        </p:spPr>
        <p:txBody>
          <a:bodyPr/>
          <a:lstStyle/>
          <a:p>
            <a:r>
              <a:t>Title Text</a:t>
            </a:r>
          </a:p>
        </p:txBody>
      </p:sp>
      <p:sp>
        <p:nvSpPr>
          <p:cNvPr id="6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73" name="data wrangl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wrangling</a:t>
            </a:r>
          </a:p>
        </p:txBody>
      </p:sp>
      <p:sp>
        <p:nvSpPr>
          <p:cNvPr id="74" name="Title Text"/>
          <p:cNvSpPr txBox="1">
            <a:spLocks noGrp="1"/>
          </p:cNvSpPr>
          <p:nvPr>
            <p:ph type="title"/>
          </p:nvPr>
        </p:nvSpPr>
        <p:spPr>
          <a:prstGeom prst="rect">
            <a:avLst/>
          </a:prstGeom>
        </p:spPr>
        <p:txBody>
          <a:bodyPr/>
          <a:lstStyle/>
          <a:p>
            <a:r>
              <a:t>Title Text</a:t>
            </a: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381000" y="698316"/>
            <a:ext cx="11430000" cy="185"/>
          </a:xfrm>
          <a:prstGeom prst="line">
            <a:avLst/>
          </a:prstGeom>
          <a:ln w="12700">
            <a:solidFill>
              <a:srgbClr val="A6AAA9"/>
            </a:solidFill>
            <a:miter lim="400000"/>
          </a:ln>
        </p:spPr>
        <p:txBody>
          <a:bodyPr lIns="25400" tIns="25400" rIns="25400" bIns="25400" anchor="ctr"/>
          <a:lstStyle/>
          <a:p>
            <a:pPr defTabSz="228600">
              <a:defRPr sz="600">
                <a:latin typeface="+mn-lt"/>
                <a:ea typeface="+mn-ea"/>
                <a:cs typeface="+mn-cs"/>
                <a:sym typeface="Helvetica"/>
              </a:defRPr>
            </a:pPr>
            <a:endParaRPr/>
          </a:p>
        </p:txBody>
      </p:sp>
      <p:sp>
        <p:nvSpPr>
          <p:cNvPr id="3" name="Title Text"/>
          <p:cNvSpPr txBox="1">
            <a:spLocks noGrp="1"/>
          </p:cNvSpPr>
          <p:nvPr>
            <p:ph type="title"/>
          </p:nvPr>
        </p:nvSpPr>
        <p:spPr>
          <a:xfrm>
            <a:off x="381000" y="1079500"/>
            <a:ext cx="11430000" cy="5080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r>
              <a:t>Title Text</a:t>
            </a:r>
          </a:p>
        </p:txBody>
      </p:sp>
      <p:sp>
        <p:nvSpPr>
          <p:cNvPr id="4" name="Body Level One…"/>
          <p:cNvSpPr txBox="1">
            <a:spLocks noGrp="1"/>
          </p:cNvSpPr>
          <p:nvPr>
            <p:ph type="body" idx="1"/>
          </p:nvPr>
        </p:nvSpPr>
        <p:spPr>
          <a:xfrm>
            <a:off x="381000" y="1930400"/>
            <a:ext cx="11430000" cy="42926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523476" y="304800"/>
            <a:ext cx="282948" cy="317500"/>
          </a:xfrm>
          <a:prstGeom prst="rect">
            <a:avLst/>
          </a:prstGeom>
          <a:ln w="12700">
            <a:miter lim="400000"/>
          </a:ln>
        </p:spPr>
        <p:txBody>
          <a:bodyPr wrap="none" lIns="25400" tIns="25400" rIns="25400" bIns="25400">
            <a:spAutoFit/>
          </a:bodyPr>
          <a:lstStyle>
            <a:lvl1pPr algn="r" defTabSz="412750">
              <a:lnSpc>
                <a:spcPct val="80000"/>
              </a:lnSpc>
              <a:defRPr>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1pPr>
      <a:lvl2pPr marL="0" marR="0" indent="2286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2pPr>
      <a:lvl3pPr marL="0" marR="0" indent="4572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3pPr>
      <a:lvl4pPr marL="0" marR="0" indent="6858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4pPr>
      <a:lvl5pPr marL="0" marR="0" indent="9144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5pPr>
      <a:lvl6pPr marL="0" marR="0" indent="11430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6pPr>
      <a:lvl7pPr marL="0" marR="0" indent="13716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7pPr>
      <a:lvl8pPr marL="0" marR="0" indent="16002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8pPr>
      <a:lvl9pPr marL="0" marR="0" indent="18288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9pPr>
    </p:titleStyle>
    <p:bodyStyle>
      <a:lvl1pPr marL="31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1pPr>
      <a:lvl2pPr marL="95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2pPr>
      <a:lvl3pPr marL="158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3pPr>
      <a:lvl4pPr marL="222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4pPr>
      <a:lvl5pPr marL="285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5pPr>
      <a:lvl6pPr marL="349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6pPr>
      <a:lvl7pPr marL="412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7pPr>
      <a:lvl8pPr marL="476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8pPr>
      <a:lvl9pPr marL="539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1pPr>
      <a:lvl2pPr marL="0" marR="0" indent="2286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2pPr>
      <a:lvl3pPr marL="0" marR="0" indent="4572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3pPr>
      <a:lvl4pPr marL="0" marR="0" indent="6858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4pPr>
      <a:lvl5pPr marL="0" marR="0" indent="9144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5pPr>
      <a:lvl6pPr marL="0" marR="0" indent="11430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6pPr>
      <a:lvl7pPr marL="0" marR="0" indent="13716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7pPr>
      <a:lvl8pPr marL="0" marR="0" indent="16002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8pPr>
      <a:lvl9pPr marL="0" marR="0" indent="18288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p:cNvSpPr txBox="1">
            <a:spLocks noGrp="1"/>
          </p:cNvSpPr>
          <p:nvPr>
            <p:ph type="title"/>
          </p:nvPr>
        </p:nvSpPr>
        <p:spPr>
          <a:xfrm>
            <a:off x="942975" y="3076575"/>
            <a:ext cx="4752975" cy="1623445"/>
          </a:xfrm>
          <a:prstGeom prst="rect">
            <a:avLst/>
          </a:prstGeom>
        </p:spPr>
        <p:txBody>
          <a:bodyPr/>
          <a:lstStyle/>
          <a:p>
            <a:r>
              <a:rPr dirty="0"/>
              <a:t>Data processing </a:t>
            </a:r>
            <a:br>
              <a:rPr dirty="0"/>
            </a:br>
            <a:r>
              <a:rPr dirty="0"/>
              <a:t>for analysis</a:t>
            </a:r>
          </a:p>
        </p:txBody>
      </p:sp>
      <p:sp>
        <p:nvSpPr>
          <p:cNvPr id="85" name="Footer"/>
          <p:cNvSpPr txBox="1">
            <a:spLocks noGrp="1"/>
          </p:cNvSpPr>
          <p:nvPr>
            <p:ph type="body" sz="quarter" idx="4294967295"/>
          </p:nvPr>
        </p:nvSpPr>
        <p:spPr>
          <a:xfrm>
            <a:off x="-1" y="6371914"/>
            <a:ext cx="3521959" cy="486086"/>
          </a:xfrm>
          <a:prstGeom prst="rect">
            <a:avLst/>
          </a:prstGeom>
        </p:spPr>
        <p:txBody>
          <a:bodyPr lIns="45719" tIns="45719" rIns="45719" bIns="45719"/>
          <a:lstStyle>
            <a:lvl1pPr marL="0" indent="0" defTabSz="457200">
              <a:lnSpc>
                <a:spcPct val="80000"/>
              </a:lnSpc>
              <a:spcBef>
                <a:spcPts val="300"/>
              </a:spcBef>
              <a:buClrTx/>
              <a:buSzTx/>
              <a:buFont typeface="Arial"/>
              <a:buNone/>
              <a:defRPr sz="1500">
                <a:solidFill>
                  <a:srgbClr val="FFFFFF"/>
                </a:solidFill>
                <a:latin typeface="+mj-lt"/>
                <a:ea typeface="+mj-ea"/>
                <a:cs typeface="+mj-cs"/>
                <a:sym typeface="Calibri"/>
              </a:defRPr>
            </a:lvl1pPr>
          </a:lstStyle>
          <a:p>
            <a:r>
              <a:t>Copyright McGraw Hill, Rosen, Discrete Mathematics and its Applications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andas: sampling w/repeatability"/>
          <p:cNvSpPr txBox="1">
            <a:spLocks noGrp="1"/>
          </p:cNvSpPr>
          <p:nvPr>
            <p:ph type="title"/>
          </p:nvPr>
        </p:nvSpPr>
        <p:spPr>
          <a:prstGeom prst="rect">
            <a:avLst/>
          </a:prstGeom>
        </p:spPr>
        <p:txBody>
          <a:bodyPr/>
          <a:lstStyle/>
          <a:p>
            <a:r>
              <a:t>Pandas: sampling w/repeatability</a:t>
            </a:r>
          </a:p>
        </p:txBody>
      </p:sp>
      <p:sp>
        <p:nvSpPr>
          <p:cNvPr id="131" name="# get a 7.5% random sample, without replacement, with specified random seed…"/>
          <p:cNvSpPr txBox="1">
            <a:spLocks noGrp="1"/>
          </p:cNvSpPr>
          <p:nvPr>
            <p:ph type="body" idx="4294967295"/>
          </p:nvPr>
        </p:nvSpPr>
        <p:spPr>
          <a:xfrm>
            <a:off x="1112448" y="1824895"/>
            <a:ext cx="10409208" cy="4681794"/>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get a 7.5% random sample, without replacement, with specified random seed</a:t>
            </a:r>
          </a:p>
          <a:p>
            <a:pPr marL="0" indent="0">
              <a:spcBef>
                <a:spcPts val="600"/>
              </a:spcBef>
              <a:buClrTx/>
              <a:buSzTx/>
              <a:buFontTx/>
              <a:buNone/>
              <a:defRPr sz="1600" b="1">
                <a:latin typeface="Courier New"/>
                <a:ea typeface="Courier New"/>
                <a:cs typeface="Courier New"/>
                <a:sym typeface="Courier New"/>
              </a:defRPr>
            </a:pPr>
            <a:r>
              <a:t>data.sample(frac=0.075, random_state=999)</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p:txBody>
      </p:sp>
      <p:pic>
        <p:nvPicPr>
          <p:cNvPr id="132" name="Screen Shot 2019-05-19 at 6.24.41 PM.png" descr="Table displaying 8 Oscar-winning actresses, sorted by index, with columns for Index, Year, Age, Name, and Movie. The list includes Jennifer Lawrence (2013, Silver Linings Playbook), Olivia de Havilland (1946, To Each His Own), Liza Minnelli (1973, Cabaret), Bette Davis (1938, Jezebel), Patricia Neal (1963, Hud), Geraldine Page (1986, The Trip to Bountiful), and Anne Bancroft (1962, The Miracle Worker)."/>
          <p:cNvPicPr>
            <a:picLocks noChangeAspect="1"/>
          </p:cNvPicPr>
          <p:nvPr/>
        </p:nvPicPr>
        <p:blipFill>
          <a:blip r:embed="rId2"/>
          <a:stretch>
            <a:fillRect/>
          </a:stretch>
        </p:blipFill>
        <p:spPr>
          <a:xfrm>
            <a:off x="3711747" y="2697995"/>
            <a:ext cx="4768506" cy="2637898"/>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Attribute transformations"/>
          <p:cNvSpPr txBox="1">
            <a:spLocks noGrp="1"/>
          </p:cNvSpPr>
          <p:nvPr>
            <p:ph type="title"/>
          </p:nvPr>
        </p:nvSpPr>
        <p:spPr>
          <a:prstGeom prst="rect">
            <a:avLst/>
          </a:prstGeom>
        </p:spPr>
        <p:txBody>
          <a:bodyPr/>
          <a:lstStyle/>
          <a:p>
            <a:r>
              <a:t>Attribute transformations</a:t>
            </a:r>
          </a:p>
        </p:txBody>
      </p:sp>
      <p:sp>
        <p:nvSpPr>
          <p:cNvPr id="135" name="Body"/>
          <p:cNvSpPr txBox="1">
            <a:spLocks noGrp="1"/>
          </p:cNvSpPr>
          <p:nvPr>
            <p:ph type="body" sz="quarter" idx="1"/>
          </p:nvPr>
        </p:nvSpPr>
        <p:spPr>
          <a:prstGeom prst="rect">
            <a:avLst/>
          </a:prstGeom>
        </p:spPr>
        <p:txBody>
          <a:bodyPr/>
          <a:lstStyle/>
          <a:p>
            <a:endParaRPr/>
          </a:p>
        </p:txBody>
      </p:sp>
      <p:sp>
        <p:nvSpPr>
          <p:cNvPr id="136"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Reasons to transform variables before analysis</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Different scale/range may be more convenient for interpretation of patterns</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Visualization can be more effective if skew is reduced </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Many machine learning methods work better if the variables have roughly the same scale and/or are normally distributed</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quare">
            <a:extLst>
              <a:ext uri="{C183D7F6-B498-43B3-948B-1728B52AA6E4}">
                <adec:decorative xmlns:adec="http://schemas.microsoft.com/office/drawing/2017/decorative" val="1"/>
              </a:ext>
            </a:extLst>
          </p:cNvPr>
          <p:cNvSpPr/>
          <p:nvPr/>
        </p:nvSpPr>
        <p:spPr>
          <a:xfrm>
            <a:off x="10670678" y="5446199"/>
            <a:ext cx="1270001" cy="1270001"/>
          </a:xfrm>
          <a:prstGeom prst="rect">
            <a:avLst/>
          </a:prstGeom>
          <a:solidFill>
            <a:srgbClr val="FFFFFF"/>
          </a:solidFill>
          <a:ln w="12700">
            <a:miter lim="400000"/>
          </a:ln>
        </p:spPr>
        <p:txBody>
          <a:bodyPr lIns="45719" rIns="45719" anchor="ctr"/>
          <a:lstStyle/>
          <a:p>
            <a:endParaRPr/>
          </a:p>
        </p:txBody>
      </p:sp>
      <p:sp>
        <p:nvSpPr>
          <p:cNvPr id="139" name="Transform during visualization"/>
          <p:cNvSpPr txBox="1">
            <a:spLocks noGrp="1"/>
          </p:cNvSpPr>
          <p:nvPr>
            <p:ph type="title"/>
          </p:nvPr>
        </p:nvSpPr>
        <p:spPr>
          <a:prstGeom prst="rect">
            <a:avLst/>
          </a:prstGeom>
        </p:spPr>
        <p:txBody>
          <a:bodyPr/>
          <a:lstStyle/>
          <a:p>
            <a:r>
              <a:t>Transform during visualization</a:t>
            </a:r>
          </a:p>
        </p:txBody>
      </p:sp>
      <p:sp>
        <p:nvSpPr>
          <p:cNvPr id="140" name="fig = plt.figure()…"/>
          <p:cNvSpPr txBox="1"/>
          <p:nvPr/>
        </p:nvSpPr>
        <p:spPr>
          <a:xfrm>
            <a:off x="450031" y="1648555"/>
            <a:ext cx="5151603" cy="225416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700" b="1">
                <a:solidFill>
                  <a:srgbClr val="838787"/>
                </a:solidFill>
                <a:latin typeface="Courier New"/>
                <a:ea typeface="Courier New"/>
                <a:cs typeface="Courier New"/>
                <a:sym typeface="Courier New"/>
              </a:defRPr>
            </a:pPr>
            <a:r>
              <a:t>fig = plt.figure()</a:t>
            </a:r>
          </a:p>
          <a:p>
            <a:pPr defTabSz="412750">
              <a:spcBef>
                <a:spcPts val="600"/>
              </a:spcBef>
              <a:defRPr sz="1700" b="1">
                <a:solidFill>
                  <a:srgbClr val="838787"/>
                </a:solidFill>
                <a:latin typeface="Courier New"/>
                <a:ea typeface="Courier New"/>
                <a:cs typeface="Courier New"/>
                <a:sym typeface="Courier New"/>
              </a:defRPr>
            </a:pPr>
            <a:r>
              <a:t>ax = plt.axes()</a:t>
            </a:r>
          </a:p>
          <a:p>
            <a:pPr defTabSz="412750">
              <a:spcBef>
                <a:spcPts val="600"/>
              </a:spcBef>
              <a:defRPr sz="1700" b="1">
                <a:solidFill>
                  <a:srgbClr val="838787"/>
                </a:solidFill>
                <a:latin typeface="Courier New"/>
                <a:ea typeface="Courier New"/>
                <a:cs typeface="Courier New"/>
                <a:sym typeface="Courier New"/>
              </a:defRPr>
            </a:pPr>
            <a:r>
              <a:t>ax.hist(data.Age)</a:t>
            </a:r>
          </a:p>
        </p:txBody>
      </p:sp>
      <p:sp>
        <p:nvSpPr>
          <p:cNvPr id="141" name="fig = plt.figure()…"/>
          <p:cNvSpPr txBox="1"/>
          <p:nvPr/>
        </p:nvSpPr>
        <p:spPr>
          <a:xfrm>
            <a:off x="5664924" y="1648555"/>
            <a:ext cx="5151603" cy="225416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700" b="1">
                <a:solidFill>
                  <a:srgbClr val="838787"/>
                </a:solidFill>
                <a:latin typeface="Courier New"/>
                <a:ea typeface="Courier New"/>
                <a:cs typeface="Courier New"/>
                <a:sym typeface="Courier New"/>
              </a:defRPr>
            </a:pPr>
            <a:r>
              <a:t>fig = plt.figure()</a:t>
            </a:r>
          </a:p>
          <a:p>
            <a:pPr defTabSz="412750">
              <a:spcBef>
                <a:spcPts val="600"/>
              </a:spcBef>
              <a:defRPr sz="1700" b="1">
                <a:solidFill>
                  <a:srgbClr val="838787"/>
                </a:solidFill>
                <a:latin typeface="Courier New"/>
                <a:ea typeface="Courier New"/>
                <a:cs typeface="Courier New"/>
                <a:sym typeface="Courier New"/>
              </a:defRPr>
            </a:pPr>
            <a:r>
              <a:t>ax = plt.axes()</a:t>
            </a:r>
          </a:p>
          <a:p>
            <a:pPr defTabSz="412750">
              <a:spcBef>
                <a:spcPts val="600"/>
              </a:spcBef>
              <a:defRPr sz="1700" b="1">
                <a:solidFill>
                  <a:srgbClr val="838787"/>
                </a:solidFill>
                <a:latin typeface="Courier New"/>
                <a:ea typeface="Courier New"/>
                <a:cs typeface="Courier New"/>
                <a:sym typeface="Courier New"/>
              </a:defRPr>
            </a:pPr>
            <a:r>
              <a:t>ax.hist(data.Age)</a:t>
            </a:r>
          </a:p>
          <a:p>
            <a:pPr defTabSz="412750">
              <a:spcBef>
                <a:spcPts val="600"/>
              </a:spcBef>
              <a:defRPr sz="1700" b="1">
                <a:solidFill>
                  <a:srgbClr val="838787"/>
                </a:solidFill>
                <a:latin typeface="Courier New"/>
                <a:ea typeface="Courier New"/>
                <a:cs typeface="Courier New"/>
                <a:sym typeface="Courier New"/>
              </a:defRPr>
            </a:pPr>
            <a:r>
              <a:t>plt.xscale('log')</a:t>
            </a:r>
          </a:p>
        </p:txBody>
      </p:sp>
      <p:pic>
        <p:nvPicPr>
          <p:cNvPr id="142" name="Screen Shot 2019-05-19 at 6.52.07 PM.png" descr="This image displays a histogram with data representing a frequency distribution. The x-axis appears to show age ranges, and the y-axis shows the count or frequency for each age range. The most frequent ages seem to be in the 30-35 range, with decreasing frequencies for higher age ranges up to 80."/>
          <p:cNvPicPr>
            <a:picLocks noChangeAspect="1"/>
          </p:cNvPicPr>
          <p:nvPr/>
        </p:nvPicPr>
        <p:blipFill>
          <a:blip r:embed="rId2"/>
          <a:stretch>
            <a:fillRect/>
          </a:stretch>
        </p:blipFill>
        <p:spPr>
          <a:xfrm>
            <a:off x="1382559" y="2867661"/>
            <a:ext cx="3951117" cy="3872665"/>
          </a:xfrm>
          <a:prstGeom prst="rect">
            <a:avLst/>
          </a:prstGeom>
          <a:ln w="12700">
            <a:miter lim="400000"/>
          </a:ln>
        </p:spPr>
      </p:pic>
      <p:pic>
        <p:nvPicPr>
          <p:cNvPr id="143" name="Screen Shot 2019-05-19 at 6.52.23 PM.png" descr="This image displays a histogram where the x-axis is labeled in scientific notation (e.g., &#10;2&#10;×&#10;1&#10;0&#10;1&#10;2×10 &#10;1&#10;  for 20, &#10;3&#10;×&#10;1&#10;0&#10;1&#10;3×10 &#10;1&#10;  for 30, etc.). The y-axis represents the frequency count. The distribution indicates that most data points are concentrated in the range of 30-35, with the count decreasing for larger values, up to around 80."/>
          <p:cNvPicPr>
            <a:picLocks noChangeAspect="1"/>
          </p:cNvPicPr>
          <p:nvPr/>
        </p:nvPicPr>
        <p:blipFill>
          <a:blip r:embed="rId3"/>
          <a:stretch>
            <a:fillRect/>
          </a:stretch>
        </p:blipFill>
        <p:spPr>
          <a:xfrm>
            <a:off x="7453927" y="2878814"/>
            <a:ext cx="3951116" cy="3850359"/>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ducing skewness"/>
          <p:cNvSpPr txBox="1">
            <a:spLocks noGrp="1"/>
          </p:cNvSpPr>
          <p:nvPr>
            <p:ph type="title"/>
          </p:nvPr>
        </p:nvSpPr>
        <p:spPr>
          <a:prstGeom prst="rect">
            <a:avLst/>
          </a:prstGeom>
        </p:spPr>
        <p:txBody>
          <a:bodyPr/>
          <a:lstStyle/>
          <a:p>
            <a:r>
              <a:t>Reducing skewness</a:t>
            </a:r>
          </a:p>
        </p:txBody>
      </p:sp>
      <p:sp>
        <p:nvSpPr>
          <p:cNvPr id="146" name="Body"/>
          <p:cNvSpPr txBox="1">
            <a:spLocks noGrp="1"/>
          </p:cNvSpPr>
          <p:nvPr>
            <p:ph type="body" sz="quarter" idx="1"/>
          </p:nvPr>
        </p:nvSpPr>
        <p:spPr>
          <a:prstGeom prst="rect">
            <a:avLst/>
          </a:prstGeom>
        </p:spPr>
        <p:txBody>
          <a:bodyPr/>
          <a:lstStyle/>
          <a:p>
            <a:endParaRPr/>
          </a:p>
        </p:txBody>
      </p:sp>
      <p:sp>
        <p:nvSpPr>
          <p:cNvPr id="147"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A distribution that is nearly symmetric is often easier to handle and interpret than a skewed distribution</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To reduce right skewness, take roots or logarithms or reciprocals</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To reduce left skewness, take squares or cubes or higher powers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ransform variables in data frame"/>
          <p:cNvSpPr txBox="1">
            <a:spLocks noGrp="1"/>
          </p:cNvSpPr>
          <p:nvPr>
            <p:ph type="title"/>
          </p:nvPr>
        </p:nvSpPr>
        <p:spPr>
          <a:prstGeom prst="rect">
            <a:avLst/>
          </a:prstGeom>
        </p:spPr>
        <p:txBody>
          <a:bodyPr/>
          <a:lstStyle/>
          <a:p>
            <a:r>
              <a:t>Transform variables in data frame</a:t>
            </a:r>
          </a:p>
        </p:txBody>
      </p:sp>
      <p:sp>
        <p:nvSpPr>
          <p:cNvPr id="150" name="# pandas transform function is like map…"/>
          <p:cNvSpPr txBox="1">
            <a:spLocks noGrp="1"/>
          </p:cNvSpPr>
          <p:nvPr>
            <p:ph type="body" idx="4294967295"/>
          </p:nvPr>
        </p:nvSpPr>
        <p:spPr>
          <a:xfrm>
            <a:off x="1112448" y="2025898"/>
            <a:ext cx="10409208" cy="4480791"/>
          </a:xfrm>
          <a:prstGeom prst="rect">
            <a:avLst/>
          </a:prstGeom>
        </p:spPr>
        <p:txBody>
          <a:bodyPr/>
          <a:lstStyle/>
          <a:p>
            <a:pPr marL="0" indent="0">
              <a:spcBef>
                <a:spcPts val="600"/>
              </a:spcBef>
              <a:buClrTx/>
              <a:buSzTx/>
              <a:buFontTx/>
              <a:buNone/>
              <a:defRPr sz="1800" b="1">
                <a:latin typeface="Courier New"/>
                <a:ea typeface="Courier New"/>
                <a:cs typeface="Courier New"/>
                <a:sym typeface="Courier New"/>
              </a:defRPr>
            </a:pPr>
            <a:r>
              <a:t># pandas transform function is like map  </a:t>
            </a:r>
          </a:p>
          <a:p>
            <a:pPr marL="0" indent="0">
              <a:spcBef>
                <a:spcPts val="600"/>
              </a:spcBef>
              <a:buClrTx/>
              <a:buSzTx/>
              <a:buFontTx/>
              <a:buNone/>
              <a:defRPr sz="1800" b="1">
                <a:latin typeface="Courier New"/>
                <a:ea typeface="Courier New"/>
                <a:cs typeface="Courier New"/>
                <a:sym typeface="Courier New"/>
              </a:defRPr>
            </a:pPr>
            <a:r>
              <a:t>data['logAge'] = data.Age.transform(func='log')</a:t>
            </a:r>
          </a:p>
          <a:p>
            <a:pPr marL="0" indent="0">
              <a:spcBef>
                <a:spcPts val="600"/>
              </a:spcBef>
              <a:buClrTx/>
              <a:buSzTx/>
              <a:buFontTx/>
              <a:buNone/>
              <a:defRPr sz="1800" b="1">
                <a:latin typeface="Courier New"/>
                <a:ea typeface="Courier New"/>
                <a:cs typeface="Courier New"/>
                <a:sym typeface="Courier New"/>
              </a:defRPr>
            </a:pPr>
            <a:r>
              <a:t>data.head()</a:t>
            </a:r>
          </a:p>
        </p:txBody>
      </p:sp>
      <p:pic>
        <p:nvPicPr>
          <p:cNvPr id="151" name="Screen Shot 2019-05-19 at 7.00.18 PM.png" descr="This table presents data of Oscar-winning actresses, including the index, year of the win, age at the time of winning, name, movie for which they won, and the logarithmic transformation of their age (logAge). The logAge column shows the logarithmic value of the actress's age."/>
          <p:cNvPicPr>
            <a:picLocks noChangeAspect="1"/>
          </p:cNvPicPr>
          <p:nvPr/>
        </p:nvPicPr>
        <p:blipFill>
          <a:blip r:embed="rId2"/>
          <a:stretch>
            <a:fillRect/>
          </a:stretch>
        </p:blipFill>
        <p:spPr>
          <a:xfrm>
            <a:off x="2001841" y="2979227"/>
            <a:ext cx="8630422" cy="2574132"/>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a:extLst>
              <a:ext uri="{C183D7F6-B498-43B3-948B-1728B52AA6E4}">
                <adec:decorative xmlns:adec="http://schemas.microsoft.com/office/drawing/2017/decorative" val="1"/>
              </a:ext>
            </a:extLst>
          </p:cNvPr>
          <p:cNvSpPr/>
          <p:nvPr/>
        </p:nvSpPr>
        <p:spPr>
          <a:xfrm>
            <a:off x="10224345" y="5446199"/>
            <a:ext cx="1716334" cy="1270001"/>
          </a:xfrm>
          <a:prstGeom prst="rect">
            <a:avLst/>
          </a:prstGeom>
          <a:solidFill>
            <a:srgbClr val="FFFFFF"/>
          </a:solidFill>
          <a:ln w="12700">
            <a:miter lim="400000"/>
          </a:ln>
        </p:spPr>
        <p:txBody>
          <a:bodyPr lIns="45719" rIns="45719" anchor="ctr"/>
          <a:lstStyle/>
          <a:p>
            <a:endParaRPr/>
          </a:p>
        </p:txBody>
      </p:sp>
      <p:sp>
        <p:nvSpPr>
          <p:cNvPr id="154" name="Standardize variables in data frame"/>
          <p:cNvSpPr txBox="1">
            <a:spLocks noGrp="1"/>
          </p:cNvSpPr>
          <p:nvPr>
            <p:ph type="title"/>
          </p:nvPr>
        </p:nvSpPr>
        <p:spPr>
          <a:prstGeom prst="rect">
            <a:avLst/>
          </a:prstGeom>
        </p:spPr>
        <p:txBody>
          <a:bodyPr/>
          <a:lstStyle/>
          <a:p>
            <a:r>
              <a:t>Standardize variables in data frame</a:t>
            </a:r>
          </a:p>
        </p:txBody>
      </p:sp>
      <p:sp>
        <p:nvSpPr>
          <p:cNvPr id="155" name="# standardize Age values to have mean=0 and std=1…"/>
          <p:cNvSpPr txBox="1">
            <a:spLocks noGrp="1"/>
          </p:cNvSpPr>
          <p:nvPr>
            <p:ph type="body" idx="4294967295"/>
          </p:nvPr>
        </p:nvSpPr>
        <p:spPr>
          <a:xfrm>
            <a:off x="1112448" y="2025898"/>
            <a:ext cx="10409208" cy="4480791"/>
          </a:xfrm>
          <a:prstGeom prst="rect">
            <a:avLst/>
          </a:prstGeom>
        </p:spPr>
        <p:txBody>
          <a:bodyPr/>
          <a:lstStyle/>
          <a:p>
            <a:pPr marL="0" indent="0">
              <a:spcBef>
                <a:spcPts val="600"/>
              </a:spcBef>
              <a:buClrTx/>
              <a:buSzTx/>
              <a:buFontTx/>
              <a:buNone/>
              <a:defRPr sz="1800" b="1">
                <a:latin typeface="Courier New"/>
                <a:ea typeface="Courier New"/>
                <a:cs typeface="Courier New"/>
                <a:sym typeface="Courier New"/>
              </a:defRPr>
            </a:pPr>
            <a:r>
              <a:t># standardize Age values to have mean=0 and std=1</a:t>
            </a:r>
          </a:p>
          <a:p>
            <a:pPr marL="0" indent="0">
              <a:spcBef>
                <a:spcPts val="600"/>
              </a:spcBef>
              <a:buClrTx/>
              <a:buSzTx/>
              <a:buFontTx/>
              <a:buNone/>
              <a:defRPr sz="1800" b="1">
                <a:latin typeface="Courier New"/>
                <a:ea typeface="Courier New"/>
                <a:cs typeface="Courier New"/>
                <a:sym typeface="Courier New"/>
              </a:defRPr>
            </a:pPr>
            <a:r>
              <a:t>avgAge = data.Age.mean()</a:t>
            </a:r>
          </a:p>
          <a:p>
            <a:pPr marL="0" indent="0">
              <a:spcBef>
                <a:spcPts val="600"/>
              </a:spcBef>
              <a:buClrTx/>
              <a:buSzTx/>
              <a:buFontTx/>
              <a:buNone/>
              <a:defRPr sz="1800" b="1">
                <a:latin typeface="Courier New"/>
                <a:ea typeface="Courier New"/>
                <a:cs typeface="Courier New"/>
                <a:sym typeface="Courier New"/>
              </a:defRPr>
            </a:pPr>
            <a:r>
              <a:t>stdAge = data.Age.std()</a:t>
            </a:r>
          </a:p>
          <a:p>
            <a:pPr marL="0" indent="0">
              <a:spcBef>
                <a:spcPts val="600"/>
              </a:spcBef>
              <a:buClrTx/>
              <a:buSzTx/>
              <a:buFontTx/>
              <a:buNone/>
              <a:defRPr sz="1800" b="1">
                <a:latin typeface="Courier New"/>
                <a:ea typeface="Courier New"/>
                <a:cs typeface="Courier New"/>
                <a:sym typeface="Courier New"/>
              </a:defRPr>
            </a:pPr>
            <a:r>
              <a:t>data['stdAge'] = data.Age.map(lambda x: (x - avgAge)/stdAge)</a:t>
            </a:r>
          </a:p>
          <a:p>
            <a:pPr marL="0" indent="0">
              <a:spcBef>
                <a:spcPts val="600"/>
              </a:spcBef>
              <a:buClrTx/>
              <a:buSzTx/>
              <a:buFontTx/>
              <a:buNone/>
              <a:defRPr sz="1800" b="1">
                <a:latin typeface="Courier New"/>
                <a:ea typeface="Courier New"/>
                <a:cs typeface="Courier New"/>
                <a:sym typeface="Courier New"/>
              </a:defRPr>
            </a:pPr>
            <a:r>
              <a:t>data.head()</a:t>
            </a:r>
          </a:p>
        </p:txBody>
      </p:sp>
      <p:pic>
        <p:nvPicPr>
          <p:cNvPr id="156" name="Screen Shot 2019-05-19 at 7.08.06 PM.png" descr="&#10;This table presents data of Oscar-winning actresses, showing their index, year of the win, age at the time of winning, name, movie for which they won, and the standardized age (stdAge). The stdAge column represents the number of standard deviations each actress's age is from the mean age of all winners. Negative values indicate ages younger than the mean, and positive values indicate ages older than the mean."/>
          <p:cNvPicPr>
            <a:picLocks noChangeAspect="1"/>
          </p:cNvPicPr>
          <p:nvPr/>
        </p:nvPicPr>
        <p:blipFill>
          <a:blip r:embed="rId2"/>
          <a:stretch>
            <a:fillRect/>
          </a:stretch>
        </p:blipFill>
        <p:spPr>
          <a:xfrm>
            <a:off x="1762116" y="3879225"/>
            <a:ext cx="9109872" cy="258405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a:extLst>
              <a:ext uri="{C183D7F6-B498-43B3-948B-1728B52AA6E4}">
                <adec:decorative xmlns:adec="http://schemas.microsoft.com/office/drawing/2017/decorative" val="1"/>
              </a:ext>
            </a:extLst>
          </p:cNvPr>
          <p:cNvSpPr/>
          <p:nvPr/>
        </p:nvSpPr>
        <p:spPr>
          <a:xfrm>
            <a:off x="10224345" y="5446199"/>
            <a:ext cx="1716334" cy="1270001"/>
          </a:xfrm>
          <a:prstGeom prst="rect">
            <a:avLst/>
          </a:prstGeom>
          <a:solidFill>
            <a:srgbClr val="FFFFFF"/>
          </a:solidFill>
          <a:ln w="12700">
            <a:miter lim="400000"/>
          </a:ln>
        </p:spPr>
        <p:txBody>
          <a:bodyPr lIns="45719" rIns="45719" anchor="ctr"/>
          <a:lstStyle/>
          <a:p>
            <a:endParaRPr/>
          </a:p>
        </p:txBody>
      </p:sp>
      <p:sp>
        <p:nvSpPr>
          <p:cNvPr id="159" name="Scale variables in data frame"/>
          <p:cNvSpPr txBox="1">
            <a:spLocks noGrp="1"/>
          </p:cNvSpPr>
          <p:nvPr>
            <p:ph type="title"/>
          </p:nvPr>
        </p:nvSpPr>
        <p:spPr>
          <a:prstGeom prst="rect">
            <a:avLst/>
          </a:prstGeom>
        </p:spPr>
        <p:txBody>
          <a:bodyPr/>
          <a:lstStyle/>
          <a:p>
            <a:r>
              <a:t>Scale variables in data frame</a:t>
            </a:r>
          </a:p>
        </p:txBody>
      </p:sp>
      <p:sp>
        <p:nvSpPr>
          <p:cNvPr id="160" name="# scale Age values to have range [0,1]…"/>
          <p:cNvSpPr txBox="1">
            <a:spLocks noGrp="1"/>
          </p:cNvSpPr>
          <p:nvPr>
            <p:ph type="body" idx="4294967295"/>
          </p:nvPr>
        </p:nvSpPr>
        <p:spPr>
          <a:xfrm>
            <a:off x="1112448" y="2025898"/>
            <a:ext cx="10409208" cy="4480791"/>
          </a:xfrm>
          <a:prstGeom prst="rect">
            <a:avLst/>
          </a:prstGeom>
        </p:spPr>
        <p:txBody>
          <a:bodyPr>
            <a:normAutofit lnSpcReduction="10000"/>
          </a:bodyPr>
          <a:lstStyle/>
          <a:p>
            <a:pPr marL="0" indent="0" defTabSz="383857">
              <a:spcBef>
                <a:spcPts val="500"/>
              </a:spcBef>
              <a:buClrTx/>
              <a:buSzTx/>
              <a:buFontTx/>
              <a:buNone/>
              <a:defRPr sz="1674" b="1">
                <a:latin typeface="Courier New"/>
                <a:ea typeface="Courier New"/>
                <a:cs typeface="Courier New"/>
                <a:sym typeface="Courier New"/>
              </a:defRPr>
            </a:pPr>
            <a:r>
              <a:t># scale Age values to have range [0,1]</a:t>
            </a:r>
          </a:p>
          <a:p>
            <a:pPr marL="0" indent="0" defTabSz="383857">
              <a:spcBef>
                <a:spcPts val="500"/>
              </a:spcBef>
              <a:buClrTx/>
              <a:buSzTx/>
              <a:buFontTx/>
              <a:buNone/>
              <a:defRPr sz="1674" b="1">
                <a:latin typeface="Courier New"/>
                <a:ea typeface="Courier New"/>
                <a:cs typeface="Courier New"/>
                <a:sym typeface="Courier New"/>
              </a:defRPr>
            </a:pPr>
            <a:r>
              <a:t>ageMin = data.Age.min()</a:t>
            </a:r>
          </a:p>
          <a:p>
            <a:pPr marL="0" indent="0" defTabSz="383857">
              <a:spcBef>
                <a:spcPts val="500"/>
              </a:spcBef>
              <a:buClrTx/>
              <a:buSzTx/>
              <a:buFontTx/>
              <a:buNone/>
              <a:defRPr sz="1674" b="1">
                <a:latin typeface="Courier New"/>
                <a:ea typeface="Courier New"/>
                <a:cs typeface="Courier New"/>
                <a:sym typeface="Courier New"/>
              </a:defRPr>
            </a:pPr>
            <a:r>
              <a:t>ageRange = data.Age.max() - ageMin </a:t>
            </a:r>
          </a:p>
          <a:p>
            <a:pPr marL="0" indent="0" defTabSz="383857">
              <a:spcBef>
                <a:spcPts val="500"/>
              </a:spcBef>
              <a:buClrTx/>
              <a:buSzTx/>
              <a:buFontTx/>
              <a:buNone/>
              <a:defRPr sz="1674" b="1">
                <a:latin typeface="Courier New"/>
                <a:ea typeface="Courier New"/>
                <a:cs typeface="Courier New"/>
                <a:sym typeface="Courier New"/>
              </a:defRPr>
            </a:pPr>
            <a:r>
              <a:t>data['maxNormAge'] = data.Age.transform(lambda x: (x - ageMin)/ageRange)</a:t>
            </a:r>
          </a:p>
          <a:p>
            <a:pPr marL="0" indent="0" defTabSz="383857">
              <a:spcBef>
                <a:spcPts val="500"/>
              </a:spcBef>
              <a:buClrTx/>
              <a:buSzTx/>
              <a:buFontTx/>
              <a:buNone/>
              <a:defRPr sz="1674" b="1">
                <a:latin typeface="Courier New"/>
                <a:ea typeface="Courier New"/>
                <a:cs typeface="Courier New"/>
                <a:sym typeface="Courier New"/>
              </a:defRPr>
            </a:pPr>
            <a:r>
              <a:t>data.maxNormAge.describe()</a:t>
            </a:r>
            <a:br/>
            <a:endParaRPr/>
          </a:p>
          <a:p>
            <a:pPr marL="0" indent="0" defTabSz="383857">
              <a:spcBef>
                <a:spcPts val="500"/>
              </a:spcBef>
              <a:buClrTx/>
              <a:buSzTx/>
              <a:buFontTx/>
              <a:buNone/>
              <a:defRPr sz="1581" b="1">
                <a:solidFill>
                  <a:srgbClr val="34A5DA"/>
                </a:solidFill>
                <a:latin typeface="Courier New"/>
                <a:ea typeface="Courier New"/>
                <a:cs typeface="Courier New"/>
                <a:sym typeface="Courier New"/>
              </a:defRPr>
            </a:pPr>
            <a:r>
              <a:t>count    89.000000</a:t>
            </a:r>
          </a:p>
          <a:p>
            <a:pPr marL="0" indent="0" defTabSz="383857">
              <a:spcBef>
                <a:spcPts val="500"/>
              </a:spcBef>
              <a:buClrTx/>
              <a:buSzTx/>
              <a:buFontTx/>
              <a:buNone/>
              <a:defRPr sz="1581" b="1">
                <a:solidFill>
                  <a:srgbClr val="34A5DA"/>
                </a:solidFill>
                <a:latin typeface="Courier New"/>
                <a:ea typeface="Courier New"/>
                <a:cs typeface="Courier New"/>
                <a:sym typeface="Courier New"/>
              </a:defRPr>
            </a:pPr>
            <a:r>
              <a:t>mean      0.256332</a:t>
            </a:r>
          </a:p>
          <a:p>
            <a:pPr marL="0" indent="0" defTabSz="383857">
              <a:spcBef>
                <a:spcPts val="500"/>
              </a:spcBef>
              <a:buClrTx/>
              <a:buSzTx/>
              <a:buFontTx/>
              <a:buNone/>
              <a:defRPr sz="1581" b="1">
                <a:solidFill>
                  <a:srgbClr val="34A5DA"/>
                </a:solidFill>
                <a:latin typeface="Courier New"/>
                <a:ea typeface="Courier New"/>
                <a:cs typeface="Courier New"/>
                <a:sym typeface="Courier New"/>
              </a:defRPr>
            </a:pPr>
            <a:r>
              <a:t>std       0.199072</a:t>
            </a:r>
          </a:p>
          <a:p>
            <a:pPr marL="0" indent="0" defTabSz="383857">
              <a:spcBef>
                <a:spcPts val="500"/>
              </a:spcBef>
              <a:buClrTx/>
              <a:buSzTx/>
              <a:buFontTx/>
              <a:buNone/>
              <a:defRPr sz="1581" b="1">
                <a:solidFill>
                  <a:srgbClr val="34A5DA"/>
                </a:solidFill>
                <a:latin typeface="Courier New"/>
                <a:ea typeface="Courier New"/>
                <a:cs typeface="Courier New"/>
                <a:sym typeface="Courier New"/>
              </a:defRPr>
            </a:pPr>
            <a:r>
              <a:t>min       0.000000</a:t>
            </a:r>
          </a:p>
          <a:p>
            <a:pPr marL="0" indent="0" defTabSz="383857">
              <a:spcBef>
                <a:spcPts val="500"/>
              </a:spcBef>
              <a:buClrTx/>
              <a:buSzTx/>
              <a:buFontTx/>
              <a:buNone/>
              <a:defRPr sz="1581" b="1">
                <a:solidFill>
                  <a:srgbClr val="34A5DA"/>
                </a:solidFill>
                <a:latin typeface="Courier New"/>
                <a:ea typeface="Courier New"/>
                <a:cs typeface="Courier New"/>
                <a:sym typeface="Courier New"/>
              </a:defRPr>
            </a:pPr>
            <a:r>
              <a:t>25%       0.118644</a:t>
            </a:r>
          </a:p>
          <a:p>
            <a:pPr marL="0" indent="0" defTabSz="383857">
              <a:spcBef>
                <a:spcPts val="500"/>
              </a:spcBef>
              <a:buClrTx/>
              <a:buSzTx/>
              <a:buFontTx/>
              <a:buNone/>
              <a:defRPr sz="1581" b="1">
                <a:solidFill>
                  <a:srgbClr val="34A5DA"/>
                </a:solidFill>
                <a:latin typeface="Courier New"/>
                <a:ea typeface="Courier New"/>
                <a:cs typeface="Courier New"/>
                <a:sym typeface="Courier New"/>
              </a:defRPr>
            </a:pPr>
            <a:r>
              <a:t>50%       0.203390</a:t>
            </a:r>
          </a:p>
          <a:p>
            <a:pPr marL="0" indent="0" defTabSz="383857">
              <a:spcBef>
                <a:spcPts val="500"/>
              </a:spcBef>
              <a:buClrTx/>
              <a:buSzTx/>
              <a:buFontTx/>
              <a:buNone/>
              <a:defRPr sz="1581" b="1">
                <a:solidFill>
                  <a:srgbClr val="34A5DA"/>
                </a:solidFill>
                <a:latin typeface="Courier New"/>
                <a:ea typeface="Courier New"/>
                <a:cs typeface="Courier New"/>
                <a:sym typeface="Courier New"/>
              </a:defRPr>
            </a:pPr>
            <a:r>
              <a:t>75%       0.338983</a:t>
            </a:r>
          </a:p>
          <a:p>
            <a:pPr marL="0" indent="0" defTabSz="383857">
              <a:spcBef>
                <a:spcPts val="500"/>
              </a:spcBef>
              <a:buClrTx/>
              <a:buSzTx/>
              <a:buFontTx/>
              <a:buNone/>
              <a:defRPr sz="1581" b="1">
                <a:solidFill>
                  <a:srgbClr val="34A5DA"/>
                </a:solidFill>
                <a:latin typeface="Courier New"/>
                <a:ea typeface="Courier New"/>
                <a:cs typeface="Courier New"/>
                <a:sym typeface="Courier New"/>
              </a:defRPr>
            </a:pPr>
            <a:r>
              <a:t>max       1.000000</a:t>
            </a:r>
          </a:p>
          <a:p>
            <a:pPr marL="0" indent="0" defTabSz="383857">
              <a:spcBef>
                <a:spcPts val="500"/>
              </a:spcBef>
              <a:buClrTx/>
              <a:buSzTx/>
              <a:buFontTx/>
              <a:buNone/>
              <a:defRPr sz="1581" b="1">
                <a:solidFill>
                  <a:srgbClr val="34A5DA"/>
                </a:solidFill>
                <a:latin typeface="Courier New"/>
                <a:ea typeface="Courier New"/>
                <a:cs typeface="Courier New"/>
                <a:sym typeface="Courier New"/>
              </a:defRPr>
            </a:pPr>
            <a:r>
              <a:t>Name: maxNormAge, dtype: float64</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ther python transformation libraries"/>
          <p:cNvSpPr txBox="1">
            <a:spLocks noGrp="1"/>
          </p:cNvSpPr>
          <p:nvPr>
            <p:ph type="title"/>
          </p:nvPr>
        </p:nvSpPr>
        <p:spPr>
          <a:prstGeom prst="rect">
            <a:avLst/>
          </a:prstGeom>
        </p:spPr>
        <p:txBody>
          <a:bodyPr/>
          <a:lstStyle/>
          <a:p>
            <a:r>
              <a:t>Other python transformation libraries</a:t>
            </a:r>
          </a:p>
        </p:txBody>
      </p:sp>
      <p:sp>
        <p:nvSpPr>
          <p:cNvPr id="163" name="Body"/>
          <p:cNvSpPr txBox="1">
            <a:spLocks noGrp="1"/>
          </p:cNvSpPr>
          <p:nvPr>
            <p:ph type="body" sz="quarter" idx="1"/>
          </p:nvPr>
        </p:nvSpPr>
        <p:spPr>
          <a:prstGeom prst="rect">
            <a:avLst/>
          </a:prstGeom>
        </p:spPr>
        <p:txBody>
          <a:bodyPr/>
          <a:lstStyle/>
          <a:p>
            <a:endParaRPr/>
          </a:p>
        </p:txBody>
      </p:sp>
      <p:sp>
        <p:nvSpPr>
          <p:cNvPr id="164"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normAutofit lnSpcReduction="10000"/>
          </a:bodyPr>
          <a:lstStyle/>
          <a:p>
            <a:pPr marL="263347" indent="-263347" defTabSz="438911">
              <a:spcBef>
                <a:spcPts val="1700"/>
              </a:spcBef>
              <a:buClrTx/>
              <a:buSzPct val="100000"/>
              <a:buFontTx/>
              <a:buChar char="▪"/>
              <a:defRPr sz="1727">
                <a:solidFill>
                  <a:srgbClr val="000000"/>
                </a:solidFill>
                <a:latin typeface="Arial"/>
                <a:ea typeface="Arial"/>
                <a:cs typeface="Arial"/>
                <a:sym typeface="Arial"/>
              </a:defRPr>
            </a:pPr>
            <a:r>
              <a:t>There are also attribute transformation methods in scikit-learn, e.g.:</a:t>
            </a:r>
          </a:p>
          <a:p>
            <a:pPr marL="702259" lvl="1" indent="-263347" defTabSz="438911">
              <a:spcBef>
                <a:spcPts val="1700"/>
              </a:spcBef>
              <a:buClrTx/>
              <a:buSzPct val="100000"/>
              <a:buFontTx/>
              <a:buChar char="▪"/>
              <a:defRPr sz="1727" b="1">
                <a:solidFill>
                  <a:srgbClr val="535353"/>
                </a:solidFill>
                <a:latin typeface="Courier New"/>
                <a:ea typeface="Courier New"/>
                <a:cs typeface="Courier New"/>
                <a:sym typeface="Courier New"/>
              </a:defRPr>
            </a:pPr>
            <a:r>
              <a:t>sklearn.preprocessing.MinMaxScaler </a:t>
            </a:r>
          </a:p>
          <a:p>
            <a:pPr marL="702259" lvl="1" indent="-263347" defTabSz="438911">
              <a:spcBef>
                <a:spcPts val="1700"/>
              </a:spcBef>
              <a:buClrTx/>
              <a:buSzPct val="100000"/>
              <a:buFontTx/>
              <a:buChar char="▪"/>
              <a:defRPr sz="1727" b="1">
                <a:solidFill>
                  <a:srgbClr val="535353"/>
                </a:solidFill>
                <a:latin typeface="Courier New"/>
                <a:ea typeface="Courier New"/>
                <a:cs typeface="Courier New"/>
                <a:sym typeface="Courier New"/>
              </a:defRPr>
            </a:pPr>
            <a:r>
              <a:t>sklearn.preprocessing.StandardScaler</a:t>
            </a:r>
          </a:p>
          <a:p>
            <a:pPr marL="263347" indent="-263347" defTabSz="438911">
              <a:spcBef>
                <a:spcPts val="1700"/>
              </a:spcBef>
              <a:buClrTx/>
              <a:buSzPct val="100000"/>
              <a:buFontTx/>
              <a:buChar char="▪"/>
              <a:defRPr sz="1727">
                <a:solidFill>
                  <a:srgbClr val="000000"/>
                </a:solidFill>
                <a:latin typeface="Arial"/>
                <a:ea typeface="Arial"/>
                <a:cs typeface="Arial"/>
                <a:sym typeface="Arial"/>
              </a:defRPr>
            </a:pPr>
            <a:r>
              <a:t>These functions work on numpy arrays/matrices. </a:t>
            </a:r>
          </a:p>
          <a:p>
            <a:pPr marL="702259" lvl="1" indent="-263347" defTabSz="438911">
              <a:spcBef>
                <a:spcPts val="1700"/>
              </a:spcBef>
              <a:buClrTx/>
              <a:buSzPct val="100000"/>
              <a:buFontTx/>
              <a:buChar char="▪"/>
              <a:defRPr sz="1727">
                <a:solidFill>
                  <a:srgbClr val="000000"/>
                </a:solidFill>
                <a:latin typeface="Arial"/>
                <a:ea typeface="Arial"/>
                <a:cs typeface="Arial"/>
                <a:sym typeface="Arial"/>
              </a:defRPr>
            </a:pPr>
            <a:r>
              <a:t>To use, you will need to convert your Pandas data frame to a numpy representation using </a:t>
            </a:r>
            <a:r>
              <a:rPr b="1">
                <a:solidFill>
                  <a:srgbClr val="535353"/>
                </a:solidFill>
                <a:latin typeface="Courier New"/>
                <a:ea typeface="Courier New"/>
                <a:cs typeface="Courier New"/>
                <a:sym typeface="Courier New"/>
              </a:rPr>
              <a:t>DataFrame.values</a:t>
            </a:r>
            <a:r>
              <a:t> </a:t>
            </a:r>
          </a:p>
          <a:p>
            <a:pPr marL="702259" lvl="1" indent="-263347" defTabSz="438911">
              <a:spcBef>
                <a:spcPts val="1700"/>
              </a:spcBef>
              <a:buClrTx/>
              <a:buSzPct val="100000"/>
              <a:buFontTx/>
              <a:buChar char="▪"/>
              <a:defRPr sz="1727">
                <a:solidFill>
                  <a:srgbClr val="000000"/>
                </a:solidFill>
                <a:latin typeface="Arial"/>
                <a:ea typeface="Arial"/>
                <a:cs typeface="Arial"/>
                <a:sym typeface="Arial"/>
              </a:defRPr>
            </a:pPr>
            <a:r>
              <a:t>Then you will need to convert the results back into a data frame, eg. </a:t>
            </a:r>
            <a:r>
              <a:rPr b="1">
                <a:solidFill>
                  <a:srgbClr val="535353"/>
                </a:solidFill>
                <a:latin typeface="Courier New"/>
                <a:ea typeface="Courier New"/>
                <a:cs typeface="Courier New"/>
                <a:sym typeface="Courier New"/>
              </a:rPr>
              <a:t>pd.DataFrame(scaled_features, index=df.index, columns=df.columns)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Distance measures"/>
          <p:cNvSpPr txBox="1">
            <a:spLocks noGrp="1"/>
          </p:cNvSpPr>
          <p:nvPr>
            <p:ph type="title"/>
          </p:nvPr>
        </p:nvSpPr>
        <p:spPr>
          <a:prstGeom prst="rect">
            <a:avLst/>
          </a:prstGeom>
        </p:spPr>
        <p:txBody>
          <a:bodyPr/>
          <a:lstStyle/>
          <a:p>
            <a:r>
              <a:t>Distance measures</a:t>
            </a:r>
          </a:p>
        </p:txBody>
      </p:sp>
      <p:sp>
        <p:nvSpPr>
          <p:cNvPr id="167" name="Body"/>
          <p:cNvSpPr txBox="1">
            <a:spLocks noGrp="1"/>
          </p:cNvSpPr>
          <p:nvPr>
            <p:ph type="body" sz="quarter" idx="1"/>
          </p:nvPr>
        </p:nvSpPr>
        <p:spPr>
          <a:prstGeom prst="rect">
            <a:avLst/>
          </a:prstGeom>
        </p:spPr>
        <p:txBody>
          <a:bodyPr/>
          <a:lstStyle/>
          <a:p>
            <a:endParaRPr/>
          </a:p>
        </p:txBody>
      </p:sp>
      <p:sp>
        <p:nvSpPr>
          <p:cNvPr id="168"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44144" indent="-244144" defTabSz="406908">
              <a:spcBef>
                <a:spcPts val="1600"/>
              </a:spcBef>
              <a:buClrTx/>
              <a:buSzPct val="100000"/>
              <a:buFontTx/>
              <a:buChar char="▪"/>
              <a:defRPr sz="1602">
                <a:solidFill>
                  <a:srgbClr val="000000"/>
                </a:solidFill>
                <a:latin typeface="Arial"/>
                <a:ea typeface="Arial"/>
                <a:cs typeface="Arial"/>
                <a:sym typeface="Arial"/>
              </a:defRPr>
            </a:pPr>
            <a:r>
              <a:t>If objects have the same fixed set of numeric attributes, then the data objects can be thought of as points in a multi-dimensional space, where each dimension represents a distinct attribute</a:t>
            </a:r>
          </a:p>
          <a:p>
            <a:pPr marL="244144" indent="-244144" defTabSz="406908">
              <a:spcBef>
                <a:spcPts val="1600"/>
              </a:spcBef>
              <a:buClrTx/>
              <a:buSzPct val="100000"/>
              <a:buFontTx/>
              <a:buChar char="▪"/>
              <a:defRPr sz="1602">
                <a:solidFill>
                  <a:srgbClr val="000000"/>
                </a:solidFill>
                <a:latin typeface="Arial"/>
                <a:ea typeface="Arial"/>
                <a:cs typeface="Arial"/>
                <a:sym typeface="Arial"/>
              </a:defRPr>
            </a:pPr>
            <a:r>
              <a:t>Many machine learning methods use proximity between objects as a measure of similarity/dissimilarity</a:t>
            </a:r>
          </a:p>
          <a:p>
            <a:pPr marL="244144" indent="-244144" defTabSz="406908">
              <a:spcBef>
                <a:spcPts val="1600"/>
              </a:spcBef>
              <a:buClrTx/>
              <a:buSzPct val="100000"/>
              <a:buFontTx/>
              <a:buChar char="▪"/>
              <a:defRPr sz="1602">
                <a:solidFill>
                  <a:srgbClr val="000000"/>
                </a:solidFill>
                <a:latin typeface="Arial"/>
                <a:ea typeface="Arial"/>
                <a:cs typeface="Arial"/>
                <a:sym typeface="Arial"/>
              </a:defRPr>
            </a:pPr>
            <a:r>
              <a:t>Euclidean distance is the most commonly used distance measure for continuous data</a:t>
            </a:r>
            <a:br/>
            <a:br/>
            <a:br/>
            <a:br/>
            <a:r>
              <a:t>Here p is the number of attributes/columns</a:t>
            </a:r>
          </a:p>
          <a:p>
            <a:pPr marL="244144" indent="-244144" defTabSz="406908">
              <a:spcBef>
                <a:spcPts val="1600"/>
              </a:spcBef>
              <a:buClrTx/>
              <a:buSzPct val="100000"/>
              <a:buFontTx/>
              <a:buChar char="▪"/>
              <a:defRPr sz="1602">
                <a:solidFill>
                  <a:srgbClr val="000000"/>
                </a:solidFill>
                <a:latin typeface="Arial"/>
                <a:ea typeface="Arial"/>
                <a:cs typeface="Arial"/>
                <a:sym typeface="Arial"/>
              </a:defRPr>
            </a:pPr>
            <a:r>
              <a:t>Hamming distance or matching coefficient is often used for bit vectors and discrete data</a:t>
            </a:r>
          </a:p>
        </p:txBody>
      </p:sp>
      <p:pic>
        <p:nvPicPr>
          <p:cNvPr id="169" name="droppedImage.pdf" descr="droppedImage.pdf"/>
          <p:cNvPicPr>
            <a:picLocks noChangeAspect="1"/>
          </p:cNvPicPr>
          <p:nvPr/>
        </p:nvPicPr>
        <p:blipFill>
          <a:blip r:embed="rId2"/>
          <a:stretch>
            <a:fillRect/>
          </a:stretch>
        </p:blipFill>
        <p:spPr>
          <a:xfrm>
            <a:off x="4490084" y="4130916"/>
            <a:ext cx="3211831" cy="629346"/>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Screen Shot 2019-05-19 at 8.09.26 PM.png" descr="This is a heatmap representing a matrix with 25 rows and 25 columns. The colors range from yellow (indicating higher values) to dark purple (indicating lower values), with blue and green as intermediary values. The color variation helps visualize the relationship between different elements in the matrix, with a diagonal line indicating identical values in both the row and column for each index."/>
          <p:cNvPicPr>
            <a:picLocks noChangeAspect="1"/>
          </p:cNvPicPr>
          <p:nvPr/>
        </p:nvPicPr>
        <p:blipFill>
          <a:blip r:embed="rId2"/>
          <a:stretch>
            <a:fillRect/>
          </a:stretch>
        </p:blipFill>
        <p:spPr>
          <a:xfrm>
            <a:off x="8554452" y="1797267"/>
            <a:ext cx="3273935" cy="3341361"/>
          </a:xfrm>
          <a:prstGeom prst="rect">
            <a:avLst/>
          </a:prstGeom>
          <a:ln w="12700">
            <a:miter lim="400000"/>
          </a:ln>
        </p:spPr>
      </p:pic>
      <p:sp>
        <p:nvSpPr>
          <p:cNvPr id="172" name="Square">
            <a:extLst>
              <a:ext uri="{C183D7F6-B498-43B3-948B-1728B52AA6E4}">
                <adec:decorative xmlns:adec="http://schemas.microsoft.com/office/drawing/2017/decorative" val="1"/>
              </a:ext>
            </a:extLst>
          </p:cNvPr>
          <p:cNvSpPr/>
          <p:nvPr/>
        </p:nvSpPr>
        <p:spPr>
          <a:xfrm>
            <a:off x="10670678" y="5446199"/>
            <a:ext cx="1270001" cy="1270001"/>
          </a:xfrm>
          <a:prstGeom prst="rect">
            <a:avLst/>
          </a:prstGeom>
          <a:solidFill>
            <a:srgbClr val="FFFFFF"/>
          </a:solidFill>
          <a:ln w="12700">
            <a:miter lim="400000"/>
          </a:ln>
        </p:spPr>
        <p:txBody>
          <a:bodyPr lIns="45719" rIns="45719" anchor="ctr"/>
          <a:lstStyle/>
          <a:p>
            <a:endParaRPr/>
          </a:p>
        </p:txBody>
      </p:sp>
      <p:sp>
        <p:nvSpPr>
          <p:cNvPr id="173" name="Calculating pairwise distances"/>
          <p:cNvSpPr txBox="1">
            <a:spLocks noGrp="1"/>
          </p:cNvSpPr>
          <p:nvPr>
            <p:ph type="title"/>
          </p:nvPr>
        </p:nvSpPr>
        <p:spPr>
          <a:prstGeom prst="rect">
            <a:avLst/>
          </a:prstGeom>
        </p:spPr>
        <p:txBody>
          <a:bodyPr/>
          <a:lstStyle/>
          <a:p>
            <a:r>
              <a:rPr dirty="0"/>
              <a:t>Calculating pairwise distances</a:t>
            </a:r>
          </a:p>
        </p:txBody>
      </p:sp>
      <p:sp>
        <p:nvSpPr>
          <p:cNvPr id="174" name="import numpy as np…"/>
          <p:cNvSpPr txBox="1"/>
          <p:nvPr/>
        </p:nvSpPr>
        <p:spPr>
          <a:xfrm>
            <a:off x="450031" y="1865061"/>
            <a:ext cx="9203692" cy="4704127"/>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700" b="1">
                <a:solidFill>
                  <a:srgbClr val="838787"/>
                </a:solidFill>
                <a:latin typeface="Courier New"/>
                <a:ea typeface="Courier New"/>
                <a:cs typeface="Courier New"/>
                <a:sym typeface="Courier New"/>
              </a:defRPr>
            </a:pPr>
            <a:r>
              <a:t>import numpy as np</a:t>
            </a:r>
          </a:p>
          <a:p>
            <a:pPr defTabSz="412750">
              <a:spcBef>
                <a:spcPts val="600"/>
              </a:spcBef>
              <a:defRPr sz="1700" b="1">
                <a:solidFill>
                  <a:srgbClr val="838787"/>
                </a:solidFill>
                <a:latin typeface="Courier New"/>
                <a:ea typeface="Courier New"/>
                <a:cs typeface="Courier New"/>
                <a:sym typeface="Courier New"/>
              </a:defRPr>
            </a:pPr>
            <a:r>
              <a:t>import math</a:t>
            </a:r>
          </a:p>
          <a:p>
            <a:pPr defTabSz="412750">
              <a:spcBef>
                <a:spcPts val="600"/>
              </a:spcBef>
              <a:defRPr sz="1700" b="1">
                <a:solidFill>
                  <a:srgbClr val="838787"/>
                </a:solidFill>
                <a:latin typeface="Courier New"/>
                <a:ea typeface="Courier New"/>
                <a:cs typeface="Courier New"/>
                <a:sym typeface="Courier New"/>
              </a:defRPr>
            </a:pPr>
            <a:r>
              <a:t>data2 = data.sample(25)</a:t>
            </a:r>
          </a:p>
          <a:p>
            <a:pPr defTabSz="412750">
              <a:spcBef>
                <a:spcPts val="600"/>
              </a:spcBef>
              <a:defRPr sz="1700" b="1">
                <a:solidFill>
                  <a:srgbClr val="838787"/>
                </a:solidFill>
                <a:latin typeface="Courier New"/>
                <a:ea typeface="Courier New"/>
                <a:cs typeface="Courier New"/>
                <a:sym typeface="Courier New"/>
              </a:defRPr>
            </a:pPr>
            <a:r>
              <a:t>dists = np.zeros((len(data2),len(data2)))</a:t>
            </a:r>
          </a:p>
          <a:p>
            <a:pPr defTabSz="412750">
              <a:spcBef>
                <a:spcPts val="600"/>
              </a:spcBef>
              <a:defRPr sz="1700" b="1">
                <a:solidFill>
                  <a:srgbClr val="838787"/>
                </a:solidFill>
                <a:latin typeface="Courier New"/>
                <a:ea typeface="Courier New"/>
                <a:cs typeface="Courier New"/>
                <a:sym typeface="Courier New"/>
              </a:defRPr>
            </a:pPr>
            <a:r>
              <a:t>for i in range(len(data2)):</a:t>
            </a:r>
          </a:p>
          <a:p>
            <a:pPr defTabSz="412750">
              <a:spcBef>
                <a:spcPts val="600"/>
              </a:spcBef>
              <a:defRPr sz="1700" b="1">
                <a:solidFill>
                  <a:srgbClr val="838787"/>
                </a:solidFill>
                <a:latin typeface="Courier New"/>
                <a:ea typeface="Courier New"/>
                <a:cs typeface="Courier New"/>
                <a:sym typeface="Courier New"/>
              </a:defRPr>
            </a:pPr>
            <a:r>
              <a:t>    ivalues = data2.iloc[[i]].values[0]</a:t>
            </a:r>
          </a:p>
          <a:p>
            <a:pPr defTabSz="412750">
              <a:spcBef>
                <a:spcPts val="600"/>
              </a:spcBef>
              <a:defRPr sz="1700" b="1">
                <a:solidFill>
                  <a:srgbClr val="838787"/>
                </a:solidFill>
                <a:latin typeface="Courier New"/>
                <a:ea typeface="Courier New"/>
                <a:cs typeface="Courier New"/>
                <a:sym typeface="Courier New"/>
              </a:defRPr>
            </a:pPr>
            <a:r>
              <a:t>    for j in range(len(data2)):</a:t>
            </a:r>
          </a:p>
          <a:p>
            <a:pPr defTabSz="412750">
              <a:spcBef>
                <a:spcPts val="600"/>
              </a:spcBef>
              <a:defRPr sz="1700" b="1">
                <a:solidFill>
                  <a:srgbClr val="838787"/>
                </a:solidFill>
                <a:latin typeface="Courier New"/>
                <a:ea typeface="Courier New"/>
                <a:cs typeface="Courier New"/>
                <a:sym typeface="Courier New"/>
              </a:defRPr>
            </a:pPr>
            <a:r>
              <a:t>        if i != j:</a:t>
            </a:r>
          </a:p>
          <a:p>
            <a:pPr defTabSz="412750">
              <a:spcBef>
                <a:spcPts val="600"/>
              </a:spcBef>
              <a:defRPr sz="1700" b="1">
                <a:solidFill>
                  <a:srgbClr val="838787"/>
                </a:solidFill>
                <a:latin typeface="Courier New"/>
                <a:ea typeface="Courier New"/>
                <a:cs typeface="Courier New"/>
                <a:sym typeface="Courier New"/>
              </a:defRPr>
            </a:pPr>
            <a:r>
              <a:t>            jvalues = data2.iloc[[j]].values[0]</a:t>
            </a:r>
          </a:p>
          <a:p>
            <a:pPr defTabSz="412750">
              <a:spcBef>
                <a:spcPts val="600"/>
              </a:spcBef>
              <a:defRPr sz="1700" b="1">
                <a:solidFill>
                  <a:srgbClr val="838787"/>
                </a:solidFill>
                <a:latin typeface="Courier New"/>
                <a:ea typeface="Courier New"/>
                <a:cs typeface="Courier New"/>
                <a:sym typeface="Courier New"/>
              </a:defRPr>
            </a:pPr>
            <a:r>
              <a:t>            tmpdist = 0        </a:t>
            </a:r>
          </a:p>
          <a:p>
            <a:pPr defTabSz="412750">
              <a:spcBef>
                <a:spcPts val="600"/>
              </a:spcBef>
              <a:defRPr sz="1700" b="1">
                <a:solidFill>
                  <a:srgbClr val="838787"/>
                </a:solidFill>
                <a:latin typeface="Courier New"/>
                <a:ea typeface="Courier New"/>
                <a:cs typeface="Courier New"/>
                <a:sym typeface="Courier New"/>
              </a:defRPr>
            </a:pPr>
            <a:r>
              <a:t>            for k in range(4):</a:t>
            </a:r>
          </a:p>
          <a:p>
            <a:pPr defTabSz="412750">
              <a:spcBef>
                <a:spcPts val="600"/>
              </a:spcBef>
              <a:defRPr sz="1700" b="1">
                <a:solidFill>
                  <a:srgbClr val="838787"/>
                </a:solidFill>
                <a:latin typeface="Courier New"/>
                <a:ea typeface="Courier New"/>
                <a:cs typeface="Courier New"/>
                <a:sym typeface="Courier New"/>
              </a:defRPr>
            </a:pPr>
            <a:r>
              <a:t>                tmpdist = tmpdist + (ivalues[k] - jvalues[k])**2</a:t>
            </a:r>
          </a:p>
          <a:p>
            <a:pPr defTabSz="412750">
              <a:spcBef>
                <a:spcPts val="600"/>
              </a:spcBef>
              <a:defRPr sz="1700" b="1">
                <a:solidFill>
                  <a:srgbClr val="838787"/>
                </a:solidFill>
                <a:latin typeface="Courier New"/>
                <a:ea typeface="Courier New"/>
                <a:cs typeface="Courier New"/>
                <a:sym typeface="Courier New"/>
              </a:defRPr>
            </a:pPr>
            <a:r>
              <a:t>            dists[i,j] = math.sqrt(tmpdist)</a:t>
            </a:r>
          </a:p>
          <a:p>
            <a:pPr defTabSz="412750">
              <a:spcBef>
                <a:spcPts val="600"/>
              </a:spcBef>
              <a:defRPr sz="1700" b="1">
                <a:solidFill>
                  <a:srgbClr val="838787"/>
                </a:solidFill>
                <a:latin typeface="Courier New"/>
                <a:ea typeface="Courier New"/>
                <a:cs typeface="Courier New"/>
                <a:sym typeface="Courier New"/>
              </a:defRPr>
            </a:pPr>
            <a:r>
              <a:t>plt.imshow(dists)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rocessing data for analysis"/>
          <p:cNvSpPr txBox="1">
            <a:spLocks noGrp="1"/>
          </p:cNvSpPr>
          <p:nvPr>
            <p:ph type="title"/>
          </p:nvPr>
        </p:nvSpPr>
        <p:spPr>
          <a:prstGeom prst="rect">
            <a:avLst/>
          </a:prstGeom>
        </p:spPr>
        <p:txBody>
          <a:bodyPr/>
          <a:lstStyle/>
          <a:p>
            <a:r>
              <a:t>Processing data for analysis</a:t>
            </a:r>
          </a:p>
        </p:txBody>
      </p:sp>
      <p:sp>
        <p:nvSpPr>
          <p:cNvPr id="88" name="Body"/>
          <p:cNvSpPr txBox="1">
            <a:spLocks noGrp="1"/>
          </p:cNvSpPr>
          <p:nvPr>
            <p:ph type="body" sz="quarter" idx="1"/>
          </p:nvPr>
        </p:nvSpPr>
        <p:spPr>
          <a:prstGeom prst="rect">
            <a:avLst/>
          </a:prstGeom>
        </p:spPr>
        <p:txBody>
          <a:bodyPr/>
          <a:lstStyle/>
          <a:p>
            <a:endParaRPr/>
          </a:p>
        </p:txBody>
      </p:sp>
      <p:sp>
        <p:nvSpPr>
          <p:cNvPr id="89"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Sampling</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Attribute transformations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Feature construction and selection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quare">
            <a:extLst>
              <a:ext uri="{C183D7F6-B498-43B3-948B-1728B52AA6E4}">
                <adec:decorative xmlns:adec="http://schemas.microsoft.com/office/drawing/2017/decorative" val="1"/>
              </a:ext>
            </a:extLst>
          </p:cNvPr>
          <p:cNvSpPr/>
          <p:nvPr/>
        </p:nvSpPr>
        <p:spPr>
          <a:xfrm>
            <a:off x="10670678" y="5446199"/>
            <a:ext cx="1270001" cy="1270001"/>
          </a:xfrm>
          <a:prstGeom prst="rect">
            <a:avLst/>
          </a:prstGeom>
          <a:solidFill>
            <a:srgbClr val="FFFFFF"/>
          </a:solidFill>
          <a:ln w="12700">
            <a:miter lim="400000"/>
          </a:ln>
        </p:spPr>
        <p:txBody>
          <a:bodyPr lIns="45719" rIns="45719" anchor="ctr"/>
          <a:lstStyle/>
          <a:p>
            <a:endParaRPr/>
          </a:p>
        </p:txBody>
      </p:sp>
      <p:sp>
        <p:nvSpPr>
          <p:cNvPr id="177" name="Calculating pairwise distances"/>
          <p:cNvSpPr txBox="1">
            <a:spLocks noGrp="1"/>
          </p:cNvSpPr>
          <p:nvPr>
            <p:ph type="title"/>
          </p:nvPr>
        </p:nvSpPr>
        <p:spPr>
          <a:prstGeom prst="rect">
            <a:avLst/>
          </a:prstGeom>
        </p:spPr>
        <p:txBody>
          <a:bodyPr/>
          <a:lstStyle/>
          <a:p>
            <a:r>
              <a:rPr dirty="0"/>
              <a:t>Calculating pairwise distances</a:t>
            </a:r>
          </a:p>
        </p:txBody>
      </p:sp>
      <p:sp>
        <p:nvSpPr>
          <p:cNvPr id="178" name="from sklearn.metrics.pairwise import euclidean_distances…"/>
          <p:cNvSpPr txBox="1"/>
          <p:nvPr/>
        </p:nvSpPr>
        <p:spPr>
          <a:xfrm>
            <a:off x="450031" y="1865061"/>
            <a:ext cx="9203692" cy="4704127"/>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700" b="1">
                <a:solidFill>
                  <a:srgbClr val="838787"/>
                </a:solidFill>
                <a:latin typeface="Courier New"/>
                <a:ea typeface="Courier New"/>
                <a:cs typeface="Courier New"/>
                <a:sym typeface="Courier New"/>
              </a:defRPr>
            </a:pPr>
            <a:r>
              <a:t>from sklearn.metrics.pairwise import euclidean_distances</a:t>
            </a:r>
          </a:p>
          <a:p>
            <a:pPr defTabSz="412750">
              <a:spcBef>
                <a:spcPts val="600"/>
              </a:spcBef>
              <a:defRPr sz="1700" b="1">
                <a:solidFill>
                  <a:srgbClr val="838787"/>
                </a:solidFill>
                <a:latin typeface="Courier New"/>
                <a:ea typeface="Courier New"/>
                <a:cs typeface="Courier New"/>
                <a:sym typeface="Courier New"/>
              </a:defRPr>
            </a:pPr>
            <a:endParaRPr/>
          </a:p>
          <a:p>
            <a:pPr defTabSz="412750">
              <a:spcBef>
                <a:spcPts val="600"/>
              </a:spcBef>
              <a:defRPr sz="1700" b="1">
                <a:solidFill>
                  <a:srgbClr val="838787"/>
                </a:solidFill>
                <a:latin typeface="Courier New"/>
                <a:ea typeface="Courier New"/>
                <a:cs typeface="Courier New"/>
                <a:sym typeface="Courier New"/>
              </a:defRPr>
            </a:pPr>
            <a:r>
              <a:t>dists = euclidean_distances(data.iloc[:,0:4].values)</a:t>
            </a:r>
          </a:p>
          <a:p>
            <a:pPr defTabSz="412750">
              <a:spcBef>
                <a:spcPts val="600"/>
              </a:spcBef>
              <a:defRPr sz="1700" b="1">
                <a:solidFill>
                  <a:srgbClr val="838787"/>
                </a:solidFill>
                <a:latin typeface="Courier New"/>
                <a:ea typeface="Courier New"/>
                <a:cs typeface="Courier New"/>
                <a:sym typeface="Courier New"/>
              </a:defRPr>
            </a:pPr>
            <a:r>
              <a:t>plt.imshow(dists)</a:t>
            </a:r>
          </a:p>
        </p:txBody>
      </p:sp>
      <p:pic>
        <p:nvPicPr>
          <p:cNvPr id="179" name="Screen Shot 2019-05-19 at 8.20.44 PM.png" descr="This is a heatmap of a larger matrix, with color intensity indicating different values. The colors range from yellow (higher values) to dark purple (lower values), with green and blue in between. The heatmap shows distinct block-like patterns, indicating clusters or groupings within the data. The diagonal line represents equal values along the matrix's main diagonal, and the structured patterns outside the diagonal suggest some form of block structure or correlation in the data."/>
          <p:cNvPicPr>
            <a:picLocks noChangeAspect="1"/>
          </p:cNvPicPr>
          <p:nvPr/>
        </p:nvPicPr>
        <p:blipFill>
          <a:blip r:embed="rId2"/>
          <a:stretch>
            <a:fillRect/>
          </a:stretch>
        </p:blipFill>
        <p:spPr>
          <a:xfrm>
            <a:off x="7934280" y="2165307"/>
            <a:ext cx="3813938" cy="3714875"/>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ampling"/>
          <p:cNvSpPr txBox="1">
            <a:spLocks noGrp="1"/>
          </p:cNvSpPr>
          <p:nvPr>
            <p:ph type="title"/>
          </p:nvPr>
        </p:nvSpPr>
        <p:spPr>
          <a:prstGeom prst="rect">
            <a:avLst/>
          </a:prstGeom>
        </p:spPr>
        <p:txBody>
          <a:bodyPr/>
          <a:lstStyle/>
          <a:p>
            <a:r>
              <a:t>Sampling</a:t>
            </a:r>
          </a:p>
        </p:txBody>
      </p:sp>
      <p:sp>
        <p:nvSpPr>
          <p:cNvPr id="92" name="Body"/>
          <p:cNvSpPr txBox="1">
            <a:spLocks noGrp="1"/>
          </p:cNvSpPr>
          <p:nvPr>
            <p:ph type="body" sz="quarter" idx="1"/>
          </p:nvPr>
        </p:nvSpPr>
        <p:spPr>
          <a:prstGeom prst="rect">
            <a:avLst/>
          </a:prstGeom>
        </p:spPr>
        <p:txBody>
          <a:bodyPr/>
          <a:lstStyle/>
          <a:p>
            <a:endParaRPr/>
          </a:p>
        </p:txBody>
      </p:sp>
      <p:sp>
        <p:nvSpPr>
          <p:cNvPr id="93"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57860" indent="-257860" defTabSz="429768">
              <a:spcBef>
                <a:spcPts val="1600"/>
              </a:spcBef>
              <a:buClrTx/>
              <a:buSzPct val="100000"/>
              <a:buFontTx/>
              <a:buChar char="▪"/>
              <a:defRPr sz="1692">
                <a:solidFill>
                  <a:srgbClr val="000000"/>
                </a:solidFill>
                <a:latin typeface="Arial"/>
                <a:ea typeface="Arial"/>
                <a:cs typeface="Arial"/>
                <a:sym typeface="Arial"/>
              </a:defRPr>
            </a:pPr>
            <a:r>
              <a:t>Sampling is main technique employed for data selection</a:t>
            </a:r>
          </a:p>
          <a:p>
            <a:pPr marL="687628" lvl="1" indent="-257860" defTabSz="429768">
              <a:spcBef>
                <a:spcPts val="1600"/>
              </a:spcBef>
              <a:buClrTx/>
              <a:buSzPct val="100000"/>
              <a:buFontTx/>
              <a:buChar char="▪"/>
              <a:defRPr sz="1692">
                <a:solidFill>
                  <a:srgbClr val="000000"/>
                </a:solidFill>
                <a:latin typeface="Arial"/>
                <a:ea typeface="Arial"/>
                <a:cs typeface="Arial"/>
                <a:sym typeface="Arial"/>
              </a:defRPr>
            </a:pPr>
            <a:r>
              <a:t>It is often used for both preliminary investigations of the data and final data analysis</a:t>
            </a:r>
          </a:p>
          <a:p>
            <a:pPr marL="257860" indent="-257860" defTabSz="429768">
              <a:spcBef>
                <a:spcPts val="1600"/>
              </a:spcBef>
              <a:buClrTx/>
              <a:buSzPct val="100000"/>
              <a:buFontTx/>
              <a:buChar char="▪"/>
              <a:defRPr sz="1692">
                <a:solidFill>
                  <a:srgbClr val="000000"/>
                </a:solidFill>
                <a:latin typeface="Arial"/>
                <a:ea typeface="Arial"/>
                <a:cs typeface="Arial"/>
                <a:sym typeface="Arial"/>
              </a:defRPr>
            </a:pPr>
            <a:r>
              <a:t>Reasons to sample</a:t>
            </a:r>
          </a:p>
          <a:p>
            <a:pPr marL="687628" lvl="1" indent="-257860" defTabSz="429768">
              <a:spcBef>
                <a:spcPts val="1600"/>
              </a:spcBef>
              <a:buClrTx/>
              <a:buSzPct val="100000"/>
              <a:buFontTx/>
              <a:buChar char="▪"/>
              <a:defRPr sz="1692">
                <a:solidFill>
                  <a:srgbClr val="000000"/>
                </a:solidFill>
                <a:latin typeface="Arial"/>
                <a:ea typeface="Arial"/>
                <a:cs typeface="Arial"/>
                <a:sym typeface="Arial"/>
              </a:defRPr>
            </a:pPr>
            <a:r>
              <a:t>Obtaining the entire set of data of interest is too expensive or time consuming</a:t>
            </a:r>
          </a:p>
          <a:p>
            <a:pPr marL="687628" lvl="1" indent="-257860" defTabSz="429768">
              <a:spcBef>
                <a:spcPts val="1600"/>
              </a:spcBef>
              <a:buClrTx/>
              <a:buSzPct val="100000"/>
              <a:buFontTx/>
              <a:buChar char="▪"/>
              <a:defRPr sz="1692">
                <a:solidFill>
                  <a:srgbClr val="000000"/>
                </a:solidFill>
                <a:latin typeface="Arial"/>
                <a:ea typeface="Arial"/>
                <a:cs typeface="Arial"/>
                <a:sym typeface="Arial"/>
              </a:defRPr>
            </a:pPr>
            <a:r>
              <a:t>Processing the entire set of data of interest is too expensive or time consuming</a:t>
            </a:r>
          </a:p>
          <a:p>
            <a:pPr marL="687628" lvl="1" indent="-257860" defTabSz="429768">
              <a:spcBef>
                <a:spcPts val="1600"/>
              </a:spcBef>
              <a:buClrTx/>
              <a:buSzPct val="100000"/>
              <a:buFontTx/>
              <a:buChar char="▪"/>
              <a:defRPr sz="1692">
                <a:solidFill>
                  <a:srgbClr val="000000"/>
                </a:solidFill>
                <a:latin typeface="Arial"/>
                <a:ea typeface="Arial"/>
                <a:cs typeface="Arial"/>
                <a:sym typeface="Arial"/>
              </a:defRPr>
            </a:pPr>
            <a:r>
              <a:t>Note: Even if you use an entire dataset for analysis, you should be aware of the sampling method that was used to gather the dataset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Analysis with samples"/>
          <p:cNvSpPr txBox="1">
            <a:spLocks noGrp="1"/>
          </p:cNvSpPr>
          <p:nvPr>
            <p:ph type="title"/>
          </p:nvPr>
        </p:nvSpPr>
        <p:spPr>
          <a:prstGeom prst="rect">
            <a:avLst/>
          </a:prstGeom>
        </p:spPr>
        <p:txBody>
          <a:bodyPr/>
          <a:lstStyle/>
          <a:p>
            <a:r>
              <a:t>Analysis with samples</a:t>
            </a:r>
          </a:p>
        </p:txBody>
      </p:sp>
      <p:sp>
        <p:nvSpPr>
          <p:cNvPr id="96" name="Body"/>
          <p:cNvSpPr txBox="1">
            <a:spLocks noGrp="1"/>
          </p:cNvSpPr>
          <p:nvPr>
            <p:ph type="body" sz="quarter" idx="1"/>
          </p:nvPr>
        </p:nvSpPr>
        <p:spPr>
          <a:prstGeom prst="rect">
            <a:avLst/>
          </a:prstGeom>
        </p:spPr>
        <p:txBody>
          <a:bodyPr/>
          <a:lstStyle/>
          <a:p>
            <a:endParaRPr/>
          </a:p>
        </p:txBody>
      </p:sp>
      <p:sp>
        <p:nvSpPr>
          <p:cNvPr id="97" name="Body Text"/>
          <p:cNvSpPr>
            <a:spLocks noGrp="1"/>
          </p:cNvSpPr>
          <p:nvPr>
            <p:ph type="body" idx="13"/>
          </p:nvPr>
        </p:nvSpPr>
        <p:spPr>
          <a:xfrm>
            <a:off x="2251287" y="2217739"/>
            <a:ext cx="4652914" cy="3411538"/>
          </a:xfrm>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The key principle for effective sampling is the following: </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Using a sample will work almost as well </a:t>
            </a:r>
            <a:br/>
            <a:r>
              <a:t>as using the entire data set, if the sample </a:t>
            </a:r>
            <a:br/>
            <a:r>
              <a:t>is representative of the overall data</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A sample is representative if it has </a:t>
            </a:r>
            <a:br/>
            <a:r>
              <a:t>approximately the same property </a:t>
            </a:r>
            <a:br/>
            <a:r>
              <a:t>(of interest) as the target population  </a:t>
            </a:r>
          </a:p>
        </p:txBody>
      </p:sp>
      <p:pic>
        <p:nvPicPr>
          <p:cNvPr id="98" name="droppedImage.pdf" descr="droppedImage.pdf"/>
          <p:cNvPicPr>
            <a:picLocks noChangeAspect="1"/>
          </p:cNvPicPr>
          <p:nvPr/>
        </p:nvPicPr>
        <p:blipFill>
          <a:blip r:embed="rId2"/>
          <a:stretch>
            <a:fillRect/>
          </a:stretch>
        </p:blipFill>
        <p:spPr>
          <a:xfrm>
            <a:off x="7027692" y="2195562"/>
            <a:ext cx="4361728" cy="28956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opulations and samples"/>
          <p:cNvSpPr txBox="1">
            <a:spLocks noGrp="1"/>
          </p:cNvSpPr>
          <p:nvPr>
            <p:ph type="title"/>
          </p:nvPr>
        </p:nvSpPr>
        <p:spPr>
          <a:prstGeom prst="rect">
            <a:avLst/>
          </a:prstGeom>
        </p:spPr>
        <p:txBody>
          <a:bodyPr/>
          <a:lstStyle/>
          <a:p>
            <a:r>
              <a:rPr dirty="0"/>
              <a:t>Populations and samples</a:t>
            </a:r>
          </a:p>
        </p:txBody>
      </p:sp>
      <p:sp>
        <p:nvSpPr>
          <p:cNvPr id="101" name="Body"/>
          <p:cNvSpPr txBox="1">
            <a:spLocks noGrp="1"/>
          </p:cNvSpPr>
          <p:nvPr>
            <p:ph type="body" sz="quarter" idx="1"/>
          </p:nvPr>
        </p:nvSpPr>
        <p:spPr>
          <a:prstGeom prst="rect">
            <a:avLst/>
          </a:prstGeom>
        </p:spPr>
        <p:txBody>
          <a:bodyPr/>
          <a:lstStyle/>
          <a:p>
            <a:endParaRPr/>
          </a:p>
        </p:txBody>
      </p:sp>
      <p:sp>
        <p:nvSpPr>
          <p:cNvPr id="102"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normAutofit lnSpcReduction="10000"/>
          </a:bodyPr>
          <a:lstStyle/>
          <a:p>
            <a:pPr marL="233172" indent="-233172" defTabSz="388620">
              <a:spcBef>
                <a:spcPts val="1500"/>
              </a:spcBef>
              <a:buClrTx/>
              <a:buSzPct val="100000"/>
              <a:buFontTx/>
              <a:buChar char="▪"/>
              <a:defRPr sz="1530">
                <a:solidFill>
                  <a:srgbClr val="000000"/>
                </a:solidFill>
                <a:latin typeface="Arial"/>
                <a:ea typeface="Arial"/>
                <a:cs typeface="Arial"/>
                <a:sym typeface="Arial"/>
              </a:defRPr>
            </a:pPr>
            <a:r>
              <a:t>Elementary units: </a:t>
            </a:r>
          </a:p>
          <a:p>
            <a:pPr marL="621791" lvl="1" indent="-233171" defTabSz="388620">
              <a:spcBef>
                <a:spcPts val="1500"/>
              </a:spcBef>
              <a:buClrTx/>
              <a:buSzPct val="100000"/>
              <a:buFontTx/>
              <a:buChar char="▪"/>
              <a:defRPr sz="1530">
                <a:solidFill>
                  <a:srgbClr val="000000"/>
                </a:solidFill>
                <a:latin typeface="Arial"/>
                <a:ea typeface="Arial"/>
                <a:cs typeface="Arial"/>
                <a:sym typeface="Arial"/>
              </a:defRPr>
            </a:pPr>
            <a:r>
              <a:t>Entities (e.g., persons, objects, events) that meet a set of specified criteria </a:t>
            </a:r>
          </a:p>
          <a:p>
            <a:pPr marL="621791" lvl="1" indent="-233171" defTabSz="388620">
              <a:spcBef>
                <a:spcPts val="1500"/>
              </a:spcBef>
              <a:buClrTx/>
              <a:buSzPct val="100000"/>
              <a:buFontTx/>
              <a:buChar char="▪"/>
              <a:defRPr sz="1530">
                <a:solidFill>
                  <a:srgbClr val="000000"/>
                </a:solidFill>
                <a:latin typeface="Arial"/>
                <a:ea typeface="Arial"/>
                <a:cs typeface="Arial"/>
                <a:sym typeface="Arial"/>
              </a:defRPr>
            </a:pPr>
            <a:r>
              <a:t>Example: All people who’ve purchased something from Walmart in the past month</a:t>
            </a:r>
          </a:p>
          <a:p>
            <a:pPr marL="233172" indent="-233172" defTabSz="388620">
              <a:spcBef>
                <a:spcPts val="1500"/>
              </a:spcBef>
              <a:buClrTx/>
              <a:buSzPct val="100000"/>
              <a:buFontTx/>
              <a:buChar char="▪"/>
              <a:defRPr sz="1530">
                <a:solidFill>
                  <a:srgbClr val="000000"/>
                </a:solidFill>
                <a:latin typeface="Arial"/>
                <a:ea typeface="Arial"/>
                <a:cs typeface="Arial"/>
                <a:sym typeface="Arial"/>
              </a:defRPr>
            </a:pPr>
            <a:r>
              <a:t>Population: </a:t>
            </a:r>
          </a:p>
          <a:p>
            <a:pPr marL="621791" lvl="1" indent="-233171" defTabSz="388620">
              <a:spcBef>
                <a:spcPts val="1500"/>
              </a:spcBef>
              <a:buClrTx/>
              <a:buSzPct val="100000"/>
              <a:buFontTx/>
              <a:buChar char="▪"/>
              <a:defRPr sz="1530">
                <a:solidFill>
                  <a:srgbClr val="000000"/>
                </a:solidFill>
                <a:latin typeface="Arial"/>
                <a:ea typeface="Arial"/>
                <a:cs typeface="Arial"/>
                <a:sym typeface="Arial"/>
              </a:defRPr>
            </a:pPr>
            <a:r>
              <a:t>Aggregate set of elementary units (i.e, all items of interest)</a:t>
            </a:r>
          </a:p>
          <a:p>
            <a:pPr marL="233172" indent="-233172" defTabSz="388620">
              <a:spcBef>
                <a:spcPts val="1500"/>
              </a:spcBef>
              <a:buClrTx/>
              <a:buSzPct val="100000"/>
              <a:buFontTx/>
              <a:buChar char="▪"/>
              <a:defRPr sz="1530">
                <a:solidFill>
                  <a:srgbClr val="000000"/>
                </a:solidFill>
                <a:latin typeface="Arial"/>
                <a:ea typeface="Arial"/>
                <a:cs typeface="Arial"/>
                <a:sym typeface="Arial"/>
              </a:defRPr>
            </a:pPr>
            <a:r>
              <a:t>Sampling: </a:t>
            </a:r>
          </a:p>
          <a:p>
            <a:pPr marL="621791" lvl="1" indent="-233171" defTabSz="388620">
              <a:spcBef>
                <a:spcPts val="1500"/>
              </a:spcBef>
              <a:buClrTx/>
              <a:buSzPct val="100000"/>
              <a:buFontTx/>
              <a:buChar char="▪"/>
              <a:defRPr sz="1530">
                <a:solidFill>
                  <a:srgbClr val="000000"/>
                </a:solidFill>
                <a:latin typeface="Arial"/>
                <a:ea typeface="Arial"/>
                <a:cs typeface="Arial"/>
                <a:sym typeface="Arial"/>
              </a:defRPr>
            </a:pPr>
            <a:r>
              <a:t>Sub-group of the population</a:t>
            </a:r>
          </a:p>
          <a:p>
            <a:pPr marL="621791" lvl="1" indent="-233171" defTabSz="388620">
              <a:spcBef>
                <a:spcPts val="1500"/>
              </a:spcBef>
              <a:buClrTx/>
              <a:buSzPct val="100000"/>
              <a:buFontTx/>
              <a:buChar char="▪"/>
              <a:defRPr sz="1530">
                <a:solidFill>
                  <a:srgbClr val="000000"/>
                </a:solidFill>
                <a:latin typeface="Arial"/>
                <a:ea typeface="Arial"/>
                <a:cs typeface="Arial"/>
                <a:sym typeface="Arial"/>
              </a:defRPr>
            </a:pPr>
            <a:r>
              <a:t>Serves as a reference group for estimating characteristics about the population and drawing conclusions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 hierarchical diagram of sampling methods, split into two categories: &quot;Probability Sampling&quot; and &quot;Non-probability Sampling.&quot; Under each, various sampling techniques are listed. Probability Sampling includes methods like simple random, systematic, and cluster sampling, while Non-probability Sampling lists convenience, quota, and snowball sampling.">
            <a:extLst>
              <a:ext uri="{FF2B5EF4-FFF2-40B4-BE49-F238E27FC236}">
                <a16:creationId xmlns:a16="http://schemas.microsoft.com/office/drawing/2014/main" id="{19BC1871-F8D7-73DF-7928-6867E9B1CA8B}"/>
              </a:ext>
            </a:extLst>
          </p:cNvPr>
          <p:cNvGrpSpPr/>
          <p:nvPr/>
        </p:nvGrpSpPr>
        <p:grpSpPr>
          <a:xfrm>
            <a:off x="2392680" y="891540"/>
            <a:ext cx="7440931" cy="4846321"/>
            <a:chOff x="2392680" y="891540"/>
            <a:chExt cx="7440931" cy="4846321"/>
          </a:xfrm>
        </p:grpSpPr>
        <p:sp>
          <p:nvSpPr>
            <p:cNvPr id="104" name="Line"/>
            <p:cNvSpPr/>
            <p:nvPr/>
          </p:nvSpPr>
          <p:spPr>
            <a:xfrm>
              <a:off x="4175760" y="3257549"/>
              <a:ext cx="1" cy="478149"/>
            </a:xfrm>
            <a:prstGeom prst="line">
              <a:avLst/>
            </a:prstGeom>
            <a:ln w="12700">
              <a:solidFill>
                <a:srgbClr val="000000"/>
              </a:solidFill>
              <a:miter lim="400000"/>
            </a:ln>
          </p:spPr>
          <p:txBody>
            <a:bodyPr lIns="45719" rIns="45719" anchor="ctr"/>
            <a:lstStyle/>
            <a:p>
              <a:pPr defTabSz="411480">
                <a:defRPr sz="1000">
                  <a:latin typeface="+mn-lt"/>
                  <a:ea typeface="+mn-ea"/>
                  <a:cs typeface="+mn-cs"/>
                  <a:sym typeface="Helvetica"/>
                </a:defRPr>
              </a:pPr>
              <a:endParaRPr/>
            </a:p>
          </p:txBody>
        </p:sp>
        <p:sp>
          <p:nvSpPr>
            <p:cNvPr id="105" name="Line"/>
            <p:cNvSpPr/>
            <p:nvPr/>
          </p:nvSpPr>
          <p:spPr>
            <a:xfrm>
              <a:off x="8027657" y="3259508"/>
              <a:ext cx="1" cy="478148"/>
            </a:xfrm>
            <a:prstGeom prst="line">
              <a:avLst/>
            </a:prstGeom>
            <a:ln w="12700">
              <a:solidFill>
                <a:srgbClr val="000000"/>
              </a:solidFill>
              <a:miter lim="400000"/>
            </a:ln>
          </p:spPr>
          <p:txBody>
            <a:bodyPr lIns="45719" rIns="45719" anchor="ctr"/>
            <a:lstStyle/>
            <a:p>
              <a:pPr defTabSz="411480">
                <a:defRPr sz="1000">
                  <a:latin typeface="+mn-lt"/>
                  <a:ea typeface="+mn-ea"/>
                  <a:cs typeface="+mn-cs"/>
                  <a:sym typeface="Helvetica"/>
                </a:defRPr>
              </a:pPr>
              <a:endParaRPr/>
            </a:p>
          </p:txBody>
        </p:sp>
        <p:sp>
          <p:nvSpPr>
            <p:cNvPr id="106" name="SAMPLING METHODS"/>
            <p:cNvSpPr/>
            <p:nvPr/>
          </p:nvSpPr>
          <p:spPr>
            <a:xfrm>
              <a:off x="4701540" y="891540"/>
              <a:ext cx="2788921" cy="994410"/>
            </a:xfrm>
            <a:prstGeom prst="rect">
              <a:avLst/>
            </a:prstGeom>
            <a:solidFill>
              <a:srgbClr val="CBCBCB"/>
            </a:solidFill>
            <a:ln w="12700">
              <a:solidFill>
                <a:srgbClr val="000000"/>
              </a:solidFill>
              <a:miter lim="400000"/>
            </a:ln>
            <a:extLst>
              <a:ext uri="{C572A759-6A51-4108-AA02-DFA0A04FC94B}">
                <ma14:wrappingTextBoxFlag xmlns:ma14="http://schemas.microsoft.com/office/mac/drawingml/2011/main" xmlns="" val="1"/>
              </a:ext>
            </a:extLst>
          </p:spPr>
          <p:txBody>
            <a:bodyPr lIns="45719" rIns="45719" anchor="ctr"/>
            <a:lstStyle>
              <a:lvl1pPr algn="ctr" defTabSz="411480">
                <a:defRPr sz="2400">
                  <a:latin typeface="Helvetica Neue Light"/>
                  <a:ea typeface="Helvetica Neue Light"/>
                  <a:cs typeface="Helvetica Neue Light"/>
                  <a:sym typeface="Helvetica Neue Light"/>
                </a:defRPr>
              </a:lvl1pPr>
            </a:lstStyle>
            <a:p>
              <a:r>
                <a:t>SAMPLING METHODS</a:t>
              </a:r>
            </a:p>
          </p:txBody>
        </p:sp>
        <p:sp>
          <p:nvSpPr>
            <p:cNvPr id="107" name="Probability Sampling"/>
            <p:cNvSpPr/>
            <p:nvPr/>
          </p:nvSpPr>
          <p:spPr>
            <a:xfrm>
              <a:off x="2792730" y="2320289"/>
              <a:ext cx="2788920" cy="994411"/>
            </a:xfrm>
            <a:prstGeom prst="rect">
              <a:avLst/>
            </a:prstGeom>
            <a:solidFill>
              <a:srgbClr val="CBCBCB"/>
            </a:solidFill>
            <a:ln w="12700">
              <a:solidFill>
                <a:srgbClr val="000000"/>
              </a:solidFill>
              <a:miter lim="400000"/>
            </a:ln>
            <a:extLst>
              <a:ext uri="{C572A759-6A51-4108-AA02-DFA0A04FC94B}">
                <ma14:wrappingTextBoxFlag xmlns:ma14="http://schemas.microsoft.com/office/mac/drawingml/2011/main" xmlns="" val="1"/>
              </a:ext>
            </a:extLst>
          </p:spPr>
          <p:txBody>
            <a:bodyPr lIns="45719" rIns="45719" anchor="ctr"/>
            <a:lstStyle/>
            <a:p>
              <a:pPr algn="ctr" defTabSz="411480">
                <a:lnSpc>
                  <a:spcPct val="90000"/>
                </a:lnSpc>
                <a:defRPr sz="2200">
                  <a:latin typeface="Helvetica Neue Light"/>
                  <a:ea typeface="Helvetica Neue Light"/>
                  <a:cs typeface="Helvetica Neue Light"/>
                  <a:sym typeface="Helvetica Neue Light"/>
                </a:defRPr>
              </a:pPr>
              <a:r>
                <a:t>Probability</a:t>
              </a:r>
              <a:br/>
              <a:r>
                <a:t>Sampling</a:t>
              </a:r>
            </a:p>
          </p:txBody>
        </p:sp>
        <p:sp>
          <p:nvSpPr>
            <p:cNvPr id="108" name="Non-probability Sampling"/>
            <p:cNvSpPr/>
            <p:nvPr/>
          </p:nvSpPr>
          <p:spPr>
            <a:xfrm>
              <a:off x="6644640" y="2320289"/>
              <a:ext cx="2788921" cy="994411"/>
            </a:xfrm>
            <a:prstGeom prst="rect">
              <a:avLst/>
            </a:prstGeom>
            <a:solidFill>
              <a:srgbClr val="CBCBCB"/>
            </a:solidFill>
            <a:ln w="12700">
              <a:solidFill>
                <a:srgbClr val="000000"/>
              </a:solidFill>
              <a:miter lim="400000"/>
            </a:ln>
            <a:extLst>
              <a:ext uri="{C572A759-6A51-4108-AA02-DFA0A04FC94B}">
                <ma14:wrappingTextBoxFlag xmlns:ma14="http://schemas.microsoft.com/office/mac/drawingml/2011/main" xmlns="" val="1"/>
              </a:ext>
            </a:extLst>
          </p:spPr>
          <p:txBody>
            <a:bodyPr lIns="45719" rIns="45719" anchor="ctr"/>
            <a:lstStyle/>
            <a:p>
              <a:pPr algn="ctr" defTabSz="411480">
                <a:lnSpc>
                  <a:spcPct val="90000"/>
                </a:lnSpc>
                <a:defRPr sz="2200">
                  <a:latin typeface="Helvetica Neue Light"/>
                  <a:ea typeface="Helvetica Neue Light"/>
                  <a:cs typeface="Helvetica Neue Light"/>
                  <a:sym typeface="Helvetica Neue Light"/>
                </a:defRPr>
              </a:pPr>
              <a:r>
                <a:t>Non-probability</a:t>
              </a:r>
              <a:br/>
              <a:r>
                <a:t>Sampling</a:t>
              </a:r>
            </a:p>
          </p:txBody>
        </p:sp>
        <p:sp>
          <p:nvSpPr>
            <p:cNvPr id="109" name="Simple random sampling…"/>
            <p:cNvSpPr/>
            <p:nvPr/>
          </p:nvSpPr>
          <p:spPr>
            <a:xfrm>
              <a:off x="2392680" y="3749040"/>
              <a:ext cx="3589021" cy="1988821"/>
            </a:xfrm>
            <a:prstGeom prst="rect">
              <a:avLst/>
            </a:prstGeom>
            <a:solidFill>
              <a:srgbClr val="CBCBCB"/>
            </a:solidFill>
            <a:ln w="12700">
              <a:solidFill>
                <a:srgbClr val="000000"/>
              </a:solidFill>
              <a:miter lim="400000"/>
            </a:ln>
            <a:extLst>
              <a:ext uri="{C572A759-6A51-4108-AA02-DFA0A04FC94B}">
                <ma14:wrappingTextBoxFlag xmlns:ma14="http://schemas.microsoft.com/office/mac/drawingml/2011/main" xmlns="" val="1"/>
              </a:ext>
            </a:extLst>
          </p:spPr>
          <p:txBody>
            <a:bodyPr lIns="137160" tIns="137160" rIns="137160" bIns="137160" anchor="ctr"/>
            <a:lstStyle/>
            <a:p>
              <a:pPr marL="266700" indent="-266700" defTabSz="411480">
                <a:buSzPct val="100000"/>
                <a:buAutoNum type="arabicPeriod"/>
                <a:defRPr sz="2000">
                  <a:latin typeface="Helvetica Neue Light"/>
                  <a:ea typeface="Helvetica Neue Light"/>
                  <a:cs typeface="Helvetica Neue Light"/>
                  <a:sym typeface="Helvetica Neue Light"/>
                </a:defRPr>
              </a:pPr>
              <a:r>
                <a:t>Simple random sampling</a:t>
              </a:r>
            </a:p>
            <a:p>
              <a:pPr marL="266700" indent="-266700" defTabSz="411480">
                <a:buSzPct val="100000"/>
                <a:buAutoNum type="arabicPeriod"/>
                <a:defRPr sz="2000">
                  <a:latin typeface="Helvetica Neue Light"/>
                  <a:ea typeface="Helvetica Neue Light"/>
                  <a:cs typeface="Helvetica Neue Light"/>
                  <a:sym typeface="Helvetica Neue Light"/>
                </a:defRPr>
              </a:pPr>
              <a:r>
                <a:t>Systematic sampling</a:t>
              </a:r>
            </a:p>
            <a:p>
              <a:pPr marL="266700" indent="-266700" defTabSz="411480">
                <a:buSzPct val="100000"/>
                <a:buAutoNum type="arabicPeriod"/>
                <a:defRPr sz="2000">
                  <a:latin typeface="Helvetica Neue Light"/>
                  <a:ea typeface="Helvetica Neue Light"/>
                  <a:cs typeface="Helvetica Neue Light"/>
                  <a:sym typeface="Helvetica Neue Light"/>
                </a:defRPr>
              </a:pPr>
              <a:r>
                <a:t>Stratified sampling</a:t>
              </a:r>
            </a:p>
            <a:p>
              <a:pPr marL="266700" indent="-266700" defTabSz="411480">
                <a:buSzPct val="100000"/>
                <a:buAutoNum type="arabicPeriod"/>
                <a:defRPr sz="2000">
                  <a:latin typeface="Helvetica Neue Light"/>
                  <a:ea typeface="Helvetica Neue Light"/>
                  <a:cs typeface="Helvetica Neue Light"/>
                  <a:sym typeface="Helvetica Neue Light"/>
                </a:defRPr>
              </a:pPr>
              <a:r>
                <a:t>Cluster sampling</a:t>
              </a:r>
            </a:p>
            <a:p>
              <a:pPr marL="266700" indent="-266700" defTabSz="411480">
                <a:buSzPct val="100000"/>
                <a:buAutoNum type="arabicPeriod"/>
                <a:defRPr sz="2000">
                  <a:latin typeface="Helvetica Neue Light"/>
                  <a:ea typeface="Helvetica Neue Light"/>
                  <a:cs typeface="Helvetica Neue Light"/>
                  <a:sym typeface="Helvetica Neue Light"/>
                </a:defRPr>
              </a:pPr>
              <a:r>
                <a:t>Multi-stage sampling</a:t>
              </a:r>
            </a:p>
          </p:txBody>
        </p:sp>
        <p:sp>
          <p:nvSpPr>
            <p:cNvPr id="110" name="Convenience sampling…"/>
            <p:cNvSpPr/>
            <p:nvPr/>
          </p:nvSpPr>
          <p:spPr>
            <a:xfrm>
              <a:off x="6244590" y="3749040"/>
              <a:ext cx="3589021" cy="1988821"/>
            </a:xfrm>
            <a:prstGeom prst="rect">
              <a:avLst/>
            </a:prstGeom>
            <a:solidFill>
              <a:srgbClr val="CBCBCB"/>
            </a:solidFill>
            <a:ln w="12700">
              <a:solidFill>
                <a:srgbClr val="000000"/>
              </a:solidFill>
              <a:miter lim="400000"/>
            </a:ln>
            <a:extLst>
              <a:ext uri="{C572A759-6A51-4108-AA02-DFA0A04FC94B}">
                <ma14:wrappingTextBoxFlag xmlns:ma14="http://schemas.microsoft.com/office/mac/drawingml/2011/main" xmlns="" val="1"/>
              </a:ext>
            </a:extLst>
          </p:spPr>
          <p:txBody>
            <a:bodyPr lIns="137160" tIns="137160" rIns="137160" bIns="137160" anchor="ctr"/>
            <a:lstStyle/>
            <a:p>
              <a:pPr marL="266700" indent="-266700" defTabSz="411480">
                <a:buSzPct val="100000"/>
                <a:buAutoNum type="arabicPeriod"/>
                <a:defRPr sz="2000">
                  <a:latin typeface="Helvetica Neue Light"/>
                  <a:ea typeface="Helvetica Neue Light"/>
                  <a:cs typeface="Helvetica Neue Light"/>
                  <a:sym typeface="Helvetica Neue Light"/>
                </a:defRPr>
              </a:pPr>
              <a:r>
                <a:rPr dirty="0"/>
                <a:t>Convenience sampling</a:t>
              </a:r>
            </a:p>
            <a:p>
              <a:pPr marL="266700" indent="-266700" defTabSz="411480">
                <a:buSzPct val="100000"/>
                <a:buAutoNum type="arabicPeriod"/>
                <a:defRPr sz="2000">
                  <a:latin typeface="Helvetica Neue Light"/>
                  <a:ea typeface="Helvetica Neue Light"/>
                  <a:cs typeface="Helvetica Neue Light"/>
                  <a:sym typeface="Helvetica Neue Light"/>
                </a:defRPr>
              </a:pPr>
              <a:r>
                <a:rPr dirty="0"/>
                <a:t>Quota sampling</a:t>
              </a:r>
            </a:p>
            <a:p>
              <a:pPr marL="266700" indent="-266700" defTabSz="411480">
                <a:buSzPct val="100000"/>
                <a:buAutoNum type="arabicPeriod"/>
                <a:defRPr sz="2000">
                  <a:latin typeface="Helvetica Neue Light"/>
                  <a:ea typeface="Helvetica Neue Light"/>
                  <a:cs typeface="Helvetica Neue Light"/>
                  <a:sym typeface="Helvetica Neue Light"/>
                </a:defRPr>
              </a:pPr>
              <a:r>
                <a:rPr dirty="0"/>
                <a:t>Snowball sampling</a:t>
              </a:r>
            </a:p>
            <a:p>
              <a:pPr marL="266700" indent="-266700" defTabSz="411480">
                <a:buSzPct val="100000"/>
                <a:buAutoNum type="arabicPeriod"/>
                <a:defRPr sz="2000">
                  <a:latin typeface="Helvetica Neue Light"/>
                  <a:ea typeface="Helvetica Neue Light"/>
                  <a:cs typeface="Helvetica Neue Light"/>
                  <a:sym typeface="Helvetica Neue Light"/>
                </a:defRPr>
              </a:pPr>
              <a:r>
                <a:rPr dirty="0"/>
                <a:t>Judgement sampling</a:t>
              </a:r>
            </a:p>
          </p:txBody>
        </p:sp>
        <p:sp>
          <p:nvSpPr>
            <p:cNvPr id="111" name="Line"/>
            <p:cNvSpPr/>
            <p:nvPr/>
          </p:nvSpPr>
          <p:spPr>
            <a:xfrm>
              <a:off x="6004575" y="1898559"/>
              <a:ext cx="1" cy="218952"/>
            </a:xfrm>
            <a:prstGeom prst="line">
              <a:avLst/>
            </a:prstGeom>
            <a:ln w="12700">
              <a:solidFill>
                <a:srgbClr val="000000"/>
              </a:solidFill>
              <a:miter lim="400000"/>
            </a:ln>
          </p:spPr>
          <p:txBody>
            <a:bodyPr lIns="45719" rIns="45719" anchor="ctr"/>
            <a:lstStyle/>
            <a:p>
              <a:pPr defTabSz="411480">
                <a:defRPr sz="1000">
                  <a:latin typeface="+mn-lt"/>
                  <a:ea typeface="+mn-ea"/>
                  <a:cs typeface="+mn-cs"/>
                  <a:sym typeface="Helvetica"/>
                </a:defRPr>
              </a:pPr>
              <a:endParaRPr/>
            </a:p>
          </p:txBody>
        </p:sp>
        <p:sp>
          <p:nvSpPr>
            <p:cNvPr id="112" name="Line"/>
            <p:cNvSpPr/>
            <p:nvPr/>
          </p:nvSpPr>
          <p:spPr>
            <a:xfrm>
              <a:off x="8050529" y="2091690"/>
              <a:ext cx="1" cy="218951"/>
            </a:xfrm>
            <a:prstGeom prst="line">
              <a:avLst/>
            </a:prstGeom>
            <a:ln w="12700">
              <a:solidFill>
                <a:srgbClr val="000000"/>
              </a:solidFill>
              <a:miter lim="400000"/>
            </a:ln>
          </p:spPr>
          <p:txBody>
            <a:bodyPr lIns="45719" rIns="45719" anchor="ctr"/>
            <a:lstStyle/>
            <a:p>
              <a:pPr defTabSz="411480">
                <a:defRPr sz="1000">
                  <a:latin typeface="+mn-lt"/>
                  <a:ea typeface="+mn-ea"/>
                  <a:cs typeface="+mn-cs"/>
                  <a:sym typeface="Helvetica"/>
                </a:defRPr>
              </a:pPr>
              <a:endParaRPr/>
            </a:p>
          </p:txBody>
        </p:sp>
        <p:sp>
          <p:nvSpPr>
            <p:cNvPr id="113" name="Line"/>
            <p:cNvSpPr/>
            <p:nvPr/>
          </p:nvSpPr>
          <p:spPr>
            <a:xfrm>
              <a:off x="4198620" y="2114550"/>
              <a:ext cx="1" cy="218951"/>
            </a:xfrm>
            <a:prstGeom prst="line">
              <a:avLst/>
            </a:prstGeom>
            <a:ln w="12700">
              <a:solidFill>
                <a:srgbClr val="000000"/>
              </a:solidFill>
              <a:miter lim="400000"/>
            </a:ln>
          </p:spPr>
          <p:txBody>
            <a:bodyPr lIns="45719" rIns="45719" anchor="ctr"/>
            <a:lstStyle/>
            <a:p>
              <a:pPr defTabSz="411480">
                <a:defRPr sz="1000">
                  <a:latin typeface="+mn-lt"/>
                  <a:ea typeface="+mn-ea"/>
                  <a:cs typeface="+mn-cs"/>
                  <a:sym typeface="Helvetica"/>
                </a:defRPr>
              </a:pPr>
              <a:endParaRPr/>
            </a:p>
          </p:txBody>
        </p:sp>
        <p:sp>
          <p:nvSpPr>
            <p:cNvPr id="114" name="Line"/>
            <p:cNvSpPr/>
            <p:nvPr/>
          </p:nvSpPr>
          <p:spPr>
            <a:xfrm flipV="1">
              <a:off x="4187190" y="2103107"/>
              <a:ext cx="3863301" cy="15"/>
            </a:xfrm>
            <a:prstGeom prst="line">
              <a:avLst/>
            </a:prstGeom>
            <a:ln w="12700">
              <a:solidFill>
                <a:srgbClr val="000000"/>
              </a:solidFill>
              <a:miter lim="400000"/>
            </a:ln>
          </p:spPr>
          <p:txBody>
            <a:bodyPr lIns="45719" rIns="45719" anchor="ctr"/>
            <a:lstStyle/>
            <a:p>
              <a:pPr defTabSz="411480">
                <a:defRPr sz="1000">
                  <a:latin typeface="+mn-lt"/>
                  <a:ea typeface="+mn-ea"/>
                  <a:cs typeface="+mn-cs"/>
                  <a:sym typeface="Helvetica"/>
                </a:defRPr>
              </a:pPr>
              <a:endParaRPr/>
            </a:p>
          </p:txBody>
        </p:sp>
      </p:grpSp>
      <p:sp>
        <p:nvSpPr>
          <p:cNvPr id="3" name="Title 2">
            <a:extLst>
              <a:ext uri="{FF2B5EF4-FFF2-40B4-BE49-F238E27FC236}">
                <a16:creationId xmlns:a16="http://schemas.microsoft.com/office/drawing/2014/main" id="{4AADCF3A-ACE6-F90E-D0E6-C4B05CA5F8D7}"/>
              </a:ext>
            </a:extLst>
          </p:cNvPr>
          <p:cNvSpPr>
            <a:spLocks noGrp="1"/>
          </p:cNvSpPr>
          <p:nvPr>
            <p:ph type="title" idx="4294967295"/>
          </p:nvPr>
        </p:nvSpPr>
        <p:spPr>
          <a:xfrm>
            <a:off x="266701" y="-1381068"/>
            <a:ext cx="11430000" cy="508000"/>
          </a:xfrm>
        </p:spPr>
        <p:txBody>
          <a:bodyPr>
            <a:normAutofit fontScale="90000"/>
          </a:bodyPr>
          <a:lstStyle/>
          <a:p>
            <a:r>
              <a:rPr lang="en-US" dirty="0"/>
              <a:t>Sampling Methods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ypes of probability sampling"/>
          <p:cNvSpPr txBox="1">
            <a:spLocks noGrp="1"/>
          </p:cNvSpPr>
          <p:nvPr>
            <p:ph type="title"/>
          </p:nvPr>
        </p:nvSpPr>
        <p:spPr>
          <a:prstGeom prst="rect">
            <a:avLst/>
          </a:prstGeom>
        </p:spPr>
        <p:txBody>
          <a:bodyPr/>
          <a:lstStyle/>
          <a:p>
            <a:r>
              <a:t>Types of probability sampling</a:t>
            </a:r>
          </a:p>
        </p:txBody>
      </p:sp>
      <p:sp>
        <p:nvSpPr>
          <p:cNvPr id="119" name="Body"/>
          <p:cNvSpPr txBox="1">
            <a:spLocks noGrp="1"/>
          </p:cNvSpPr>
          <p:nvPr>
            <p:ph type="body" sz="quarter" idx="1"/>
          </p:nvPr>
        </p:nvSpPr>
        <p:spPr>
          <a:prstGeom prst="rect">
            <a:avLst/>
          </a:prstGeom>
        </p:spPr>
        <p:txBody>
          <a:bodyPr/>
          <a:lstStyle/>
          <a:p>
            <a:endParaRPr/>
          </a:p>
        </p:txBody>
      </p:sp>
      <p:sp>
        <p:nvSpPr>
          <p:cNvPr id="120"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normAutofit lnSpcReduction="10000"/>
          </a:bodyPr>
          <a:lstStyle/>
          <a:p>
            <a:pPr marL="233172" indent="-233172" defTabSz="388620">
              <a:spcBef>
                <a:spcPts val="1500"/>
              </a:spcBef>
              <a:buClrTx/>
              <a:buSzPct val="100000"/>
              <a:buFontTx/>
              <a:buChar char="▪"/>
              <a:defRPr sz="1530">
                <a:solidFill>
                  <a:srgbClr val="000000"/>
                </a:solidFill>
                <a:latin typeface="Arial"/>
                <a:ea typeface="Arial"/>
                <a:cs typeface="Arial"/>
                <a:sym typeface="Arial"/>
              </a:defRPr>
            </a:pPr>
            <a:r>
              <a:t>Simple random sampling</a:t>
            </a:r>
          </a:p>
          <a:p>
            <a:pPr marL="621791" lvl="1" indent="-233171" defTabSz="388620">
              <a:spcBef>
                <a:spcPts val="1500"/>
              </a:spcBef>
              <a:buClrTx/>
              <a:buSzPct val="100000"/>
              <a:buFontTx/>
              <a:buChar char="▪"/>
              <a:defRPr sz="1530">
                <a:solidFill>
                  <a:srgbClr val="000000"/>
                </a:solidFill>
                <a:latin typeface="Arial"/>
                <a:ea typeface="Arial"/>
                <a:cs typeface="Arial"/>
                <a:sym typeface="Arial"/>
              </a:defRPr>
            </a:pPr>
            <a:r>
              <a:t>There is an equal probability of selecting any particular item</a:t>
            </a:r>
          </a:p>
          <a:p>
            <a:pPr marL="233172" indent="-233172" defTabSz="388620">
              <a:spcBef>
                <a:spcPts val="1500"/>
              </a:spcBef>
              <a:buClrTx/>
              <a:buSzPct val="100000"/>
              <a:buFontTx/>
              <a:buChar char="▪"/>
              <a:defRPr sz="1530">
                <a:solidFill>
                  <a:srgbClr val="000000"/>
                </a:solidFill>
                <a:latin typeface="Arial"/>
                <a:ea typeface="Arial"/>
                <a:cs typeface="Arial"/>
                <a:sym typeface="Arial"/>
              </a:defRPr>
            </a:pPr>
            <a:r>
              <a:t>Sampling without replacement</a:t>
            </a:r>
          </a:p>
          <a:p>
            <a:pPr marL="621791" lvl="1" indent="-233171" defTabSz="388620">
              <a:spcBef>
                <a:spcPts val="1500"/>
              </a:spcBef>
              <a:buClrTx/>
              <a:buSzPct val="100000"/>
              <a:buFontTx/>
              <a:buChar char="▪"/>
              <a:defRPr sz="1530">
                <a:solidFill>
                  <a:srgbClr val="000000"/>
                </a:solidFill>
                <a:latin typeface="Arial"/>
                <a:ea typeface="Arial"/>
                <a:cs typeface="Arial"/>
                <a:sym typeface="Arial"/>
              </a:defRPr>
            </a:pPr>
            <a:r>
              <a:t>As each item is selected, it is removed from the population</a:t>
            </a:r>
          </a:p>
          <a:p>
            <a:pPr marL="233172" indent="-233172" defTabSz="388620">
              <a:spcBef>
                <a:spcPts val="1500"/>
              </a:spcBef>
              <a:buClrTx/>
              <a:buSzPct val="100000"/>
              <a:buFontTx/>
              <a:buChar char="▪"/>
              <a:defRPr sz="1530">
                <a:solidFill>
                  <a:srgbClr val="000000"/>
                </a:solidFill>
                <a:latin typeface="Arial"/>
                <a:ea typeface="Arial"/>
                <a:cs typeface="Arial"/>
                <a:sym typeface="Arial"/>
              </a:defRPr>
            </a:pPr>
            <a:r>
              <a:t>Sampling with replacement</a:t>
            </a:r>
          </a:p>
          <a:p>
            <a:pPr marL="621791" lvl="1" indent="-233171" defTabSz="388620">
              <a:spcBef>
                <a:spcPts val="1500"/>
              </a:spcBef>
              <a:buClrTx/>
              <a:buSzPct val="100000"/>
              <a:buFontTx/>
              <a:buChar char="▪"/>
              <a:defRPr sz="1530">
                <a:solidFill>
                  <a:srgbClr val="000000"/>
                </a:solidFill>
                <a:latin typeface="Arial"/>
                <a:ea typeface="Arial"/>
                <a:cs typeface="Arial"/>
                <a:sym typeface="Arial"/>
              </a:defRPr>
            </a:pPr>
            <a:r>
              <a:t>Items are not removed from the population as they are selected for the sample; the same item can be picked up more than once</a:t>
            </a:r>
          </a:p>
          <a:p>
            <a:pPr marL="233172" indent="-233172" defTabSz="388620">
              <a:spcBef>
                <a:spcPts val="1500"/>
              </a:spcBef>
              <a:buClrTx/>
              <a:buSzPct val="100000"/>
              <a:buFontTx/>
              <a:buChar char="▪"/>
              <a:defRPr sz="1530">
                <a:solidFill>
                  <a:srgbClr val="000000"/>
                </a:solidFill>
                <a:latin typeface="Arial"/>
                <a:ea typeface="Arial"/>
                <a:cs typeface="Arial"/>
                <a:sym typeface="Arial"/>
              </a:defRPr>
            </a:pPr>
            <a:r>
              <a:t>Stratified sampling</a:t>
            </a:r>
          </a:p>
          <a:p>
            <a:pPr marL="621791" lvl="1" indent="-233171" defTabSz="388620">
              <a:spcBef>
                <a:spcPts val="1500"/>
              </a:spcBef>
              <a:buClrTx/>
              <a:buSzPct val="100000"/>
              <a:buFontTx/>
              <a:buChar char="▪"/>
              <a:defRPr sz="1530">
                <a:solidFill>
                  <a:srgbClr val="000000"/>
                </a:solidFill>
                <a:latin typeface="Arial"/>
                <a:ea typeface="Arial"/>
                <a:cs typeface="Arial"/>
                <a:sym typeface="Arial"/>
              </a:defRPr>
            </a:pPr>
            <a:r>
              <a:t>Split the data into several partitions; then draw random samples from each partition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andas: sample without replacement"/>
          <p:cNvSpPr txBox="1">
            <a:spLocks noGrp="1"/>
          </p:cNvSpPr>
          <p:nvPr>
            <p:ph type="title"/>
          </p:nvPr>
        </p:nvSpPr>
        <p:spPr>
          <a:prstGeom prst="rect">
            <a:avLst/>
          </a:prstGeom>
        </p:spPr>
        <p:txBody>
          <a:bodyPr/>
          <a:lstStyle/>
          <a:p>
            <a:r>
              <a:t>Pandas: sample without replacement</a:t>
            </a:r>
          </a:p>
        </p:txBody>
      </p:sp>
      <p:sp>
        <p:nvSpPr>
          <p:cNvPr id="123" name="# get a random sample of ten rows…"/>
          <p:cNvSpPr txBox="1">
            <a:spLocks noGrp="1"/>
          </p:cNvSpPr>
          <p:nvPr>
            <p:ph type="body" idx="4294967295"/>
          </p:nvPr>
        </p:nvSpPr>
        <p:spPr>
          <a:xfrm>
            <a:off x="1112448" y="1824895"/>
            <a:ext cx="10409208" cy="4681794"/>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get a random sample of ten rows</a:t>
            </a:r>
          </a:p>
          <a:p>
            <a:pPr marL="0" indent="0">
              <a:spcBef>
                <a:spcPts val="600"/>
              </a:spcBef>
              <a:buClrTx/>
              <a:buSzTx/>
              <a:buFontTx/>
              <a:buNone/>
              <a:defRPr sz="1600" b="1">
                <a:latin typeface="Courier New"/>
                <a:ea typeface="Courier New"/>
                <a:cs typeface="Courier New"/>
                <a:sym typeface="Courier New"/>
              </a:defRPr>
            </a:pPr>
            <a:r>
              <a:t>data.sample(10)</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p:txBody>
      </p:sp>
      <p:pic>
        <p:nvPicPr>
          <p:cNvPr id="124" name="Screen Shot 2019-05-09 at 3.49.43 PM.png" descr="Table showing 10 Oscar-winning actresses, sorted by index, with columns for Index, Year, Age, Name, and Movie. The list includes Joanne Woodward (1957, The Three Faces of Eve), Shirley Booth (1952, Come Back, Little Sheba), Jodie Foster (1989, The Accused), Glenda Jackson (1974, A Touch of Class), Julie Christie (1965, Darling), Ingrid Bergman (1956, Anastasia), Emma Thompson (1993, Howards End), Faye Dunaway (1977, Network), Helen Hayes (1932, The Sin of Madelon Claudet), and Elizabeth Taylor (1966, Who's Afraid of Virginia Woolf?)."/>
          <p:cNvPicPr>
            <a:picLocks noChangeAspect="1"/>
          </p:cNvPicPr>
          <p:nvPr/>
        </p:nvPicPr>
        <p:blipFill>
          <a:blip r:embed="rId2"/>
          <a:srcRect r="11946"/>
          <a:stretch>
            <a:fillRect/>
          </a:stretch>
        </p:blipFill>
        <p:spPr>
          <a:xfrm>
            <a:off x="3189293" y="2359233"/>
            <a:ext cx="5118914" cy="3613118"/>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andas: sample with replacement"/>
          <p:cNvSpPr txBox="1">
            <a:spLocks noGrp="1"/>
          </p:cNvSpPr>
          <p:nvPr>
            <p:ph type="title"/>
          </p:nvPr>
        </p:nvSpPr>
        <p:spPr>
          <a:prstGeom prst="rect">
            <a:avLst/>
          </a:prstGeom>
        </p:spPr>
        <p:txBody>
          <a:bodyPr/>
          <a:lstStyle/>
          <a:p>
            <a:r>
              <a:t>Pandas: sample with replacement</a:t>
            </a:r>
          </a:p>
        </p:txBody>
      </p:sp>
      <p:sp>
        <p:nvSpPr>
          <p:cNvPr id="127" name="# get a 10% random sample, with replacement…"/>
          <p:cNvSpPr txBox="1">
            <a:spLocks noGrp="1"/>
          </p:cNvSpPr>
          <p:nvPr>
            <p:ph type="body" idx="4294967295"/>
          </p:nvPr>
        </p:nvSpPr>
        <p:spPr>
          <a:xfrm>
            <a:off x="1112448" y="1824895"/>
            <a:ext cx="10409208" cy="4681794"/>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get a 10% random sample, with replacement</a:t>
            </a:r>
          </a:p>
          <a:p>
            <a:pPr marL="0" indent="0">
              <a:spcBef>
                <a:spcPts val="600"/>
              </a:spcBef>
              <a:buClrTx/>
              <a:buSzTx/>
              <a:buFontTx/>
              <a:buNone/>
              <a:defRPr sz="1600" b="1">
                <a:latin typeface="Courier New"/>
                <a:ea typeface="Courier New"/>
                <a:cs typeface="Courier New"/>
                <a:sym typeface="Courier New"/>
              </a:defRPr>
            </a:pPr>
            <a:r>
              <a:t>data.sample(frac=0.1,replace=True)</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p:txBody>
      </p:sp>
      <p:pic>
        <p:nvPicPr>
          <p:cNvPr id="128" name="Screen Shot 2019-05-19 at 6.20.29 PM.png" descr="Table showing 10 Oscar-winning actresses, sorted by index, with columns for Index, Year, Age, Name, and Movie. The list includes Elizabeth Taylor (1966, Who's Afraid of Virginia Woolf), Joan Crawford (1945, Mildred Pierce), Ginger Rogers (1940, Kitty Foyle), Vivien Leigh (1939, Gone with the Wind), Luise Rainer (1937, The Good Earth), Mary Pickford (1929, Coquette), Anne Bancroft (1962, The Miracle Worker), Ginger Rogers (1940, Kitty Foyle), and Geraldine Page (1986, The Trip to Bountiful)."/>
          <p:cNvPicPr>
            <a:picLocks noChangeAspect="1"/>
          </p:cNvPicPr>
          <p:nvPr/>
        </p:nvPicPr>
        <p:blipFill>
          <a:blip r:embed="rId2"/>
          <a:stretch>
            <a:fillRect/>
          </a:stretch>
        </p:blipFill>
        <p:spPr>
          <a:xfrm>
            <a:off x="3557845" y="2641314"/>
            <a:ext cx="5076310" cy="328585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C28E0E"/>
      </a:accent1>
      <a:accent2>
        <a:srgbClr val="98700D"/>
      </a:accent2>
      <a:accent3>
        <a:srgbClr val="5B6870"/>
      </a:accent3>
      <a:accent4>
        <a:srgbClr val="849E2A"/>
      </a:accent4>
      <a:accent5>
        <a:srgbClr val="B36012"/>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C28E0E"/>
      </a:accent1>
      <a:accent2>
        <a:srgbClr val="98700D"/>
      </a:accent2>
      <a:accent3>
        <a:srgbClr val="5B6870"/>
      </a:accent3>
      <a:accent4>
        <a:srgbClr val="849E2A"/>
      </a:accent4>
      <a:accent5>
        <a:srgbClr val="B36012"/>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1124</Words>
  <Application>Microsoft Macintosh PowerPoint</Application>
  <PresentationFormat>Widescreen</PresentationFormat>
  <Paragraphs>159</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Avenir Next</vt:lpstr>
      <vt:lpstr>Avenir Next Medium</vt:lpstr>
      <vt:lpstr>Calibri</vt:lpstr>
      <vt:lpstr>Courier New</vt:lpstr>
      <vt:lpstr>DIN Alternate</vt:lpstr>
      <vt:lpstr>DIN Condensed</vt:lpstr>
      <vt:lpstr>Helvetica</vt:lpstr>
      <vt:lpstr>Rockwell</vt:lpstr>
      <vt:lpstr>Office Theme</vt:lpstr>
      <vt:lpstr>Data processing  for analysis</vt:lpstr>
      <vt:lpstr>Processing data for analysis</vt:lpstr>
      <vt:lpstr>Sampling</vt:lpstr>
      <vt:lpstr>Analysis with samples</vt:lpstr>
      <vt:lpstr>Populations and samples</vt:lpstr>
      <vt:lpstr>Sampling Methods</vt:lpstr>
      <vt:lpstr>Types of probability sampling</vt:lpstr>
      <vt:lpstr>Pandas: sample without replacement</vt:lpstr>
      <vt:lpstr>Pandas: sample with replacement</vt:lpstr>
      <vt:lpstr>Pandas: sampling w/repeatability</vt:lpstr>
      <vt:lpstr>Attribute transformations</vt:lpstr>
      <vt:lpstr>Transform during visualization</vt:lpstr>
      <vt:lpstr>Reducing skewness</vt:lpstr>
      <vt:lpstr>Transform variables in data frame</vt:lpstr>
      <vt:lpstr>Standardize variables in data frame</vt:lpstr>
      <vt:lpstr>Scale variables in data frame</vt:lpstr>
      <vt:lpstr>Other python transformation libraries</vt:lpstr>
      <vt:lpstr>Distance measures</vt:lpstr>
      <vt:lpstr>Calculating pairwise distances</vt:lpstr>
      <vt:lpstr>Calculating pairwise distances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JD Weagley</cp:lastModifiedBy>
  <cp:revision>1</cp:revision>
  <dcterms:modified xsi:type="dcterms:W3CDTF">2024-09-10T18:15:28Z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2024-09-10T18:15:28Z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60b8aac8-9f18-401f-9655-1fa71ec3e624</vt:lpwstr>
  </property>
  <property fmtid="{D5CDD505-2E9C-101B-9397-08002B2CF9AE}" pid="8" name="MSIP_Label_4044bd30-2ed7-4c9d-9d12-46200872a97b_ContentBits">
    <vt:lpwstr>0</vt:lpwstr>
  </property>
</Properties>
</file>