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8YBn1bRJmrVh2G73tHcahF9xr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740641-0B02-4C53-AF94-13A71CC2FB25}">
  <a:tblStyle styleId="{C5740641-0B02-4C53-AF94-13A71CC2FB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 showMasterSp="0">
  <p:cSld name="2_Content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>
            <p:ph idx="2" type="pic"/>
          </p:nvPr>
        </p:nvSpPr>
        <p:spPr>
          <a:xfrm>
            <a:off x="0" y="0"/>
            <a:ext cx="4654296" cy="5864225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4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5458984" y="497808"/>
            <a:ext cx="5713841" cy="48686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" name="Google Shape;24;p14"/>
          <p:cNvSpPr txBox="1"/>
          <p:nvPr>
            <p:ph type="title"/>
          </p:nvPr>
        </p:nvSpPr>
        <p:spPr>
          <a:xfrm>
            <a:off x="1092200" y="1885125"/>
            <a:ext cx="3068833" cy="209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i="0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1186731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24"/>
          <p:cNvSpPr txBox="1"/>
          <p:nvPr>
            <p:ph idx="4" type="body"/>
          </p:nvPr>
        </p:nvSpPr>
        <p:spPr>
          <a:xfrm>
            <a:off x="6605395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5"/>
          <p:cNvSpPr txBox="1"/>
          <p:nvPr>
            <p:ph type="title"/>
          </p:nvPr>
        </p:nvSpPr>
        <p:spPr>
          <a:xfrm>
            <a:off x="1092200" y="786383"/>
            <a:ext cx="3068833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5458984" y="812800"/>
            <a:ext cx="5713841" cy="486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1092200" y="3043050"/>
            <a:ext cx="3068832" cy="2638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25"/>
          <p:cNvSpPr/>
          <p:nvPr/>
        </p:nvSpPr>
        <p:spPr>
          <a:xfrm>
            <a:off x="0" y="1397000"/>
            <a:ext cx="1036320" cy="1329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10" name="Google Shape;110;p25"/>
          <p:cNvCxnSpPr/>
          <p:nvPr/>
        </p:nvCxnSpPr>
        <p:spPr>
          <a:xfrm rot="10800000">
            <a:off x="1092200" y="6446838"/>
            <a:ext cx="1643438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5"/>
          <p:cNvCxnSpPr/>
          <p:nvPr/>
        </p:nvCxnSpPr>
        <p:spPr>
          <a:xfrm rot="10800000">
            <a:off x="8420100" y="6429376"/>
            <a:ext cx="1000462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25"/>
          <p:cNvCxnSpPr/>
          <p:nvPr/>
        </p:nvCxnSpPr>
        <p:spPr>
          <a:xfrm rot="10800000">
            <a:off x="10765675" y="6446838"/>
            <a:ext cx="407258" cy="635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 showMasterSp="0">
  <p:cSld name="1_Content with 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5458984" y="497808"/>
            <a:ext cx="5713841" cy="48686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7" name="Google Shape;117;p26"/>
          <p:cNvSpPr/>
          <p:nvPr/>
        </p:nvSpPr>
        <p:spPr>
          <a:xfrm>
            <a:off x="0" y="2003424"/>
            <a:ext cx="1036320" cy="1857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6"/>
          <p:cNvSpPr/>
          <p:nvPr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6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2" name="Google Shape;122;p26"/>
          <p:cNvSpPr/>
          <p:nvPr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rgbClr val="2730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6"/>
          <p:cNvSpPr txBox="1"/>
          <p:nvPr>
            <p:ph type="title"/>
          </p:nvPr>
        </p:nvSpPr>
        <p:spPr>
          <a:xfrm>
            <a:off x="1092200" y="1885125"/>
            <a:ext cx="3314700" cy="209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/>
          <p:nvPr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rgbClr val="CFD3E6">
              <a:alpha val="2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 with Caption" showMasterSp="0">
  <p:cSld name="6_Content with Ca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7"/>
          <p:cNvSpPr txBox="1"/>
          <p:nvPr>
            <p:ph type="title"/>
          </p:nvPr>
        </p:nvSpPr>
        <p:spPr>
          <a:xfrm>
            <a:off x="4984722" y="548355"/>
            <a:ext cx="6054846" cy="6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1" i="0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5100833" y="1611313"/>
            <a:ext cx="6072099" cy="375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2" name="Google Shape;132;p27"/>
          <p:cNvSpPr/>
          <p:nvPr>
            <p:ph idx="2" type="pic"/>
          </p:nvPr>
        </p:nvSpPr>
        <p:spPr>
          <a:xfrm>
            <a:off x="0" y="0"/>
            <a:ext cx="4654296" cy="58642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 with Caption" showMasterSp="0">
  <p:cSld name="7_Content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/>
          <p:nvPr>
            <p:ph idx="2" type="pic"/>
          </p:nvPr>
        </p:nvSpPr>
        <p:spPr>
          <a:xfrm>
            <a:off x="0" y="0"/>
            <a:ext cx="12192000" cy="3541486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8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3068577" y="880375"/>
            <a:ext cx="6054846" cy="6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1" i="0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0" name="Google Shape;140;p28"/>
          <p:cNvSpPr/>
          <p:nvPr/>
        </p:nvSpPr>
        <p:spPr>
          <a:xfrm>
            <a:off x="5577840" y="0"/>
            <a:ext cx="103632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 with Caption" showMasterSp="0">
  <p:cSld name="3_Content with 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>
            <p:ph type="title"/>
          </p:nvPr>
        </p:nvSpPr>
        <p:spPr>
          <a:xfrm>
            <a:off x="1092200" y="1885125"/>
            <a:ext cx="3068833" cy="209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i="0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6473373" y="943430"/>
            <a:ext cx="4699452" cy="3977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 with Caption" showMasterSp="0">
  <p:cSld name="4_Content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/>
          <p:nvPr/>
        </p:nvSpPr>
        <p:spPr>
          <a:xfrm>
            <a:off x="74485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1092200" y="1885125"/>
            <a:ext cx="3068833" cy="209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i="0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6518529" y="943430"/>
            <a:ext cx="4654296" cy="3977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sz="4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6" name="Google Shape;166;p31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9" name="Google Shape;169;p31"/>
          <p:cNvSpPr/>
          <p:nvPr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 rot="5400000">
            <a:off x="4365302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2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 rot="5400000">
            <a:off x="7683554" y="2387546"/>
            <a:ext cx="4530725" cy="24480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 rot="5400000">
            <a:off x="2566989" y="-128588"/>
            <a:ext cx="4530723" cy="7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2" name="Google Shape;182;p33"/>
          <p:cNvSpPr/>
          <p:nvPr/>
        </p:nvSpPr>
        <p:spPr>
          <a:xfrm rot="-5400000">
            <a:off x="8871481" y="-146580"/>
            <a:ext cx="1036320" cy="1329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/>
          <p:nvPr/>
        </p:nvSpPr>
        <p:spPr>
          <a:xfrm>
            <a:off x="46672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2" name="Google Shape;52;p19"/>
          <p:cNvSpPr txBox="1"/>
          <p:nvPr>
            <p:ph idx="1" type="subTitle"/>
          </p:nvPr>
        </p:nvSpPr>
        <p:spPr>
          <a:xfrm>
            <a:off x="1212850" y="4508500"/>
            <a:ext cx="5118100" cy="1279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" name="Google Shape;53;p19"/>
          <p:cNvSpPr txBox="1"/>
          <p:nvPr>
            <p:ph type="ctrTitle"/>
          </p:nvPr>
        </p:nvSpPr>
        <p:spPr>
          <a:xfrm>
            <a:off x="1212850" y="2057400"/>
            <a:ext cx="5118100" cy="19290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1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/>
          <p:nvPr/>
        </p:nvSpPr>
        <p:spPr>
          <a:xfrm>
            <a:off x="7972121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0"/>
          <p:cNvSpPr/>
          <p:nvPr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0" name="Google Shape;60;p20"/>
          <p:cNvSpPr/>
          <p:nvPr>
            <p:ph idx="2" type="pic"/>
          </p:nvPr>
        </p:nvSpPr>
        <p:spPr>
          <a:xfrm>
            <a:off x="0" y="0"/>
            <a:ext cx="6311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0"/>
          <p:cNvSpPr txBox="1"/>
          <p:nvPr>
            <p:ph type="ctrTitle"/>
          </p:nvPr>
        </p:nvSpPr>
        <p:spPr>
          <a:xfrm>
            <a:off x="6629400" y="758952"/>
            <a:ext cx="4526280" cy="3227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b="1" sz="6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subTitle"/>
          </p:nvPr>
        </p:nvSpPr>
        <p:spPr>
          <a:xfrm>
            <a:off x="6632171" y="4508500"/>
            <a:ext cx="4526280" cy="1279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20"/>
          <p:cNvSpPr/>
          <p:nvPr/>
        </p:nvSpPr>
        <p:spPr>
          <a:xfrm>
            <a:off x="6311900" y="0"/>
            <a:ext cx="15392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/>
          <p:nvPr/>
        </p:nvSpPr>
        <p:spPr>
          <a:xfrm>
            <a:off x="7972121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9" name="Google Shape;69;p21"/>
          <p:cNvSpPr/>
          <p:nvPr>
            <p:ph idx="2" type="pic"/>
          </p:nvPr>
        </p:nvSpPr>
        <p:spPr>
          <a:xfrm>
            <a:off x="0" y="0"/>
            <a:ext cx="6311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1"/>
          <p:cNvSpPr/>
          <p:nvPr/>
        </p:nvSpPr>
        <p:spPr>
          <a:xfrm>
            <a:off x="2451099" y="3568700"/>
            <a:ext cx="8721725" cy="2308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1"/>
          <p:cNvSpPr txBox="1"/>
          <p:nvPr>
            <p:ph type="title"/>
          </p:nvPr>
        </p:nvSpPr>
        <p:spPr>
          <a:xfrm>
            <a:off x="2641599" y="3746500"/>
            <a:ext cx="8331202" cy="13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2641600" y="5219700"/>
            <a:ext cx="8331201" cy="586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21"/>
          <p:cNvSpPr/>
          <p:nvPr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showMasterSp="0">
  <p:cSld name="1_Section Head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8" name="Google Shape;78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/>
          <p:nvPr/>
        </p:nvSpPr>
        <p:spPr>
          <a:xfrm>
            <a:off x="1735138" y="3568700"/>
            <a:ext cx="8721725" cy="2308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1930399" y="3746500"/>
            <a:ext cx="8331202" cy="13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1930400" y="5219700"/>
            <a:ext cx="8331201" cy="586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22"/>
          <p:cNvSpPr/>
          <p:nvPr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4667250" y="0"/>
            <a:ext cx="2857500" cy="6858000"/>
          </a:xfrm>
          <a:prstGeom prst="parallelogram">
            <a:avLst>
              <a:gd fmla="val 0" name="adj"/>
            </a:avLst>
          </a:prstGeom>
          <a:solidFill>
            <a:srgbClr val="F2F2F2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3"/>
          <p:cNvSpPr txBox="1"/>
          <p:nvPr>
            <p:ph idx="1" type="body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0" type="dt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0" y="1011981"/>
            <a:ext cx="103632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5" Type="http://schemas.openxmlformats.org/officeDocument/2006/relationships/image" Target="../media/image18.jpg"/><Relationship Id="rId6" Type="http://schemas.openxmlformats.org/officeDocument/2006/relationships/image" Target="../media/image12.png"/><Relationship Id="rId7" Type="http://schemas.openxmlformats.org/officeDocument/2006/relationships/image" Target="../media/image7.jpg"/><Relationship Id="rId8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1"/>
          <p:cNvCxnSpPr/>
          <p:nvPr/>
        </p:nvCxnSpPr>
        <p:spPr>
          <a:xfrm>
            <a:off x="511492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1"/>
          <p:cNvSpPr txBox="1"/>
          <p:nvPr>
            <p:ph idx="1" type="body"/>
          </p:nvPr>
        </p:nvSpPr>
        <p:spPr>
          <a:xfrm>
            <a:off x="5843693" y="949721"/>
            <a:ext cx="5756700" cy="1588200"/>
          </a:xfrm>
          <a:prstGeom prst="rect">
            <a:avLst/>
          </a:prstGeom>
          <a:solidFill>
            <a:srgbClr val="96D1D9"/>
          </a:solidFill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IN" sz="40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Fence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b="1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IoT-Based Farm Surveillance System</a:t>
            </a:r>
            <a:endParaRPr/>
          </a:p>
        </p:txBody>
      </p:sp>
      <p:sp>
        <p:nvSpPr>
          <p:cNvPr id="189" name="Google Shape;189;p1"/>
          <p:cNvSpPr txBox="1"/>
          <p:nvPr/>
        </p:nvSpPr>
        <p:spPr>
          <a:xfrm>
            <a:off x="5840132" y="3076200"/>
            <a:ext cx="5756697" cy="400110"/>
          </a:xfrm>
          <a:prstGeom prst="rect">
            <a:avLst/>
          </a:prstGeom>
          <a:solidFill>
            <a:srgbClr val="D3EB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Subject : Minor Degree Project </a:t>
            </a:r>
            <a:endParaRPr/>
          </a:p>
        </p:txBody>
      </p:sp>
      <p:sp>
        <p:nvSpPr>
          <p:cNvPr id="190" name="Google Shape;190;p1"/>
          <p:cNvSpPr txBox="1"/>
          <p:nvPr/>
        </p:nvSpPr>
        <p:spPr>
          <a:xfrm>
            <a:off x="6400800" y="3667790"/>
            <a:ext cx="3655479" cy="14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1"/>
          <p:cNvSpPr txBox="1"/>
          <p:nvPr/>
        </p:nvSpPr>
        <p:spPr>
          <a:xfrm flipH="1">
            <a:off x="5840132" y="4631863"/>
            <a:ext cx="2683099" cy="1200329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IN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</a:t>
            </a: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Vasani Darshan 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Maniya Darshil 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Jivani Drashti 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 txBox="1"/>
          <p:nvPr/>
        </p:nvSpPr>
        <p:spPr>
          <a:xfrm flipH="1">
            <a:off x="8913728" y="4646182"/>
            <a:ext cx="2683100" cy="1200329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Guided By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Geetali Saha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EC, GCET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99" y="1748719"/>
            <a:ext cx="4548402" cy="23378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 Computing" id="194" name="Google Shape;1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744" y="4471625"/>
            <a:ext cx="1200761" cy="1200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cam" id="195" name="Google Shape;1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0788" y="870509"/>
            <a:ext cx="1000490" cy="100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DEMO</a:t>
            </a:r>
            <a:endParaRPr/>
          </a:p>
        </p:txBody>
      </p:sp>
      <p:pic>
        <p:nvPicPr>
          <p:cNvPr id="310" name="Google Shape;31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640" y="1861355"/>
            <a:ext cx="7824251" cy="4447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316" name="Google Shape;316;p11"/>
          <p:cNvSpPr txBox="1"/>
          <p:nvPr>
            <p:ph idx="1" type="body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IN" sz="2200"/>
              <a:t>The IoT-Based Farm Surveillance System represents a pioneering solution at the intersection of agriculture and technology, offering farmers a powerful tool to safeguard their livelihoods and assets.</a:t>
            </a:r>
            <a:endParaRPr sz="2200"/>
          </a:p>
          <a:p>
            <a:pPr indent="-266700" lvl="0" marL="2667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en-IN" sz="2200"/>
              <a:t>Through the integration of cutting-edge technologies such as IoT, image processing, and remote monitoring, the system empowers farmers with real-time insights and proactive security measures.</a:t>
            </a:r>
            <a:endParaRPr sz="2200"/>
          </a:p>
          <a:p>
            <a:pPr indent="-266700" lvl="0" marL="2667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en-IN" sz="2200"/>
              <a:t>As we continue to innovate and expand the capabilities of the ESP32-CAM Farm Surveillance System, we envision a future where smart farming technologies play a central role in sustainable agriculture practices.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8473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OUTLINES</a:t>
            </a:r>
            <a:endParaRPr/>
          </a:p>
        </p:txBody>
      </p:sp>
      <p:grpSp>
        <p:nvGrpSpPr>
          <p:cNvPr id="201" name="Google Shape;201;p2"/>
          <p:cNvGrpSpPr/>
          <p:nvPr/>
        </p:nvGrpSpPr>
        <p:grpSpPr>
          <a:xfrm>
            <a:off x="1098819" y="3114054"/>
            <a:ext cx="10054687" cy="1755001"/>
            <a:chOff x="1856" y="1015539"/>
            <a:chExt cx="10054687" cy="1755001"/>
          </a:xfrm>
        </p:grpSpPr>
        <p:sp>
          <p:nvSpPr>
            <p:cNvPr id="202" name="Google Shape;202;p2"/>
            <p:cNvSpPr/>
            <p:nvPr/>
          </p:nvSpPr>
          <p:spPr>
            <a:xfrm>
              <a:off x="287043" y="1015539"/>
              <a:ext cx="892125" cy="892125"/>
            </a:xfrm>
            <a:prstGeom prst="ellipse">
              <a:avLst/>
            </a:prstGeom>
            <a:solidFill>
              <a:srgbClr val="238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77168" y="1205664"/>
              <a:ext cx="511875" cy="5118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856" y="2185540"/>
              <a:ext cx="1462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 txBox="1"/>
            <p:nvPr/>
          </p:nvSpPr>
          <p:spPr>
            <a:xfrm>
              <a:off x="1856" y="2185540"/>
              <a:ext cx="1462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ABSTRACT</a:t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05481" y="1015539"/>
              <a:ext cx="892125" cy="892125"/>
            </a:xfrm>
            <a:prstGeom prst="ellipse">
              <a:avLst/>
            </a:prstGeom>
            <a:solidFill>
              <a:srgbClr val="26C4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5606" y="1205664"/>
              <a:ext cx="511875" cy="51187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720293" y="2185540"/>
              <a:ext cx="1462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 txBox="1"/>
            <p:nvPr/>
          </p:nvSpPr>
          <p:spPr>
            <a:xfrm>
              <a:off x="1720293" y="2185540"/>
              <a:ext cx="1462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MOTIVATION</a:t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723918" y="1015539"/>
              <a:ext cx="892125" cy="8921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914043" y="1205664"/>
              <a:ext cx="511875" cy="51187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438731" y="2185540"/>
              <a:ext cx="1462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 txBox="1"/>
            <p:nvPr/>
          </p:nvSpPr>
          <p:spPr>
            <a:xfrm>
              <a:off x="3438731" y="2185540"/>
              <a:ext cx="1462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GOALS</a:t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5442356" y="1015539"/>
              <a:ext cx="892125" cy="892125"/>
            </a:xfrm>
            <a:prstGeom prst="ellipse">
              <a:avLst/>
            </a:prstGeom>
            <a:solidFill>
              <a:srgbClr val="3B8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5632481" y="1205664"/>
              <a:ext cx="511875" cy="51187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157168" y="2185540"/>
              <a:ext cx="1462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 txBox="1"/>
            <p:nvPr/>
          </p:nvSpPr>
          <p:spPr>
            <a:xfrm>
              <a:off x="5157168" y="2185540"/>
              <a:ext cx="1462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OVERVIEW</a:t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160793" y="1015539"/>
              <a:ext cx="892125" cy="892125"/>
            </a:xfrm>
            <a:prstGeom prst="ellipse">
              <a:avLst/>
            </a:prstGeom>
            <a:solidFill>
              <a:srgbClr val="61A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350918" y="1205664"/>
              <a:ext cx="511875" cy="51187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875606" y="2185540"/>
              <a:ext cx="1462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 txBox="1"/>
            <p:nvPr/>
          </p:nvSpPr>
          <p:spPr>
            <a:xfrm>
              <a:off x="6875606" y="2185540"/>
              <a:ext cx="1462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SENSORS &amp; TECHNOLOGIES</a:t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879231" y="1015539"/>
              <a:ext cx="892125" cy="892125"/>
            </a:xfrm>
            <a:prstGeom prst="ellipse">
              <a:avLst/>
            </a:prstGeom>
            <a:solidFill>
              <a:srgbClr val="238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9069356" y="1205664"/>
              <a:ext cx="511875" cy="51187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594043" y="2185540"/>
              <a:ext cx="1462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 txBox="1"/>
            <p:nvPr/>
          </p:nvSpPr>
          <p:spPr>
            <a:xfrm>
              <a:off x="8594043" y="2185540"/>
              <a:ext cx="1462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FUTURE EXPANSION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ABSTRACT</a:t>
            </a:r>
            <a:endParaRPr/>
          </a:p>
        </p:txBody>
      </p:sp>
      <p:sp>
        <p:nvSpPr>
          <p:cNvPr id="231" name="Google Shape;231;p3"/>
          <p:cNvSpPr txBox="1"/>
          <p:nvPr>
            <p:ph idx="1" type="body"/>
          </p:nvPr>
        </p:nvSpPr>
        <p:spPr>
          <a:xfrm>
            <a:off x="1216548" y="1965960"/>
            <a:ext cx="10467452" cy="483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266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266700" lvl="0" marL="2667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en-IN" sz="2200"/>
              <a:t>A farm surveillance system encompasses a range of technologies and measures aimed at safeguarding agricultural assets.</a:t>
            </a:r>
            <a:endParaRPr/>
          </a:p>
          <a:p>
            <a:pPr indent="-266700" lvl="0" marL="2667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en-IN" sz="2200"/>
              <a:t>These systems typically integrate surveillance cameras, motion sensors, sound generator and rotationally access control mechanisms for farmer  to provide comprehensive security coverage for farms and agricultural facilities. </a:t>
            </a:r>
            <a:endParaRPr/>
          </a:p>
          <a:p>
            <a:pPr indent="-266700" lvl="0" marL="2667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en-IN" sz="2200"/>
              <a:t>Modern farm security systems leverage advancements in technology, such as IoT, to offer remote monitoring and real-time alerts, enabling proactive responses to security incidents and contributing to sustainable and profitable agriculture..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MOTIVATION</a:t>
            </a:r>
            <a:endParaRPr/>
          </a:p>
        </p:txBody>
      </p:sp>
      <p:sp>
        <p:nvSpPr>
          <p:cNvPr id="237" name="Google Shape;237;p4"/>
          <p:cNvSpPr txBox="1"/>
          <p:nvPr>
            <p:ph idx="1" type="body"/>
          </p:nvPr>
        </p:nvSpPr>
        <p:spPr>
          <a:xfrm>
            <a:off x="1098492" y="2290652"/>
            <a:ext cx="10391104" cy="3986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266700" lvl="0" marL="266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IN" sz="2400"/>
              <a:t>Farmers work hard to grow crops, but they face a big challenge: protecting their farms from animals like dogs, cows, and pigs.</a:t>
            </a:r>
            <a:endParaRPr/>
          </a:p>
          <a:p>
            <a:pPr indent="-266700" lvl="0" marL="2667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-IN" sz="2400"/>
              <a:t>These animals can eat or damage crops, causing farmers to lose money. That's why farmers need to install a farm security system. </a:t>
            </a:r>
            <a:endParaRPr/>
          </a:p>
          <a:p>
            <a:pPr indent="-266700" lvl="0" marL="2667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-IN" sz="2400"/>
              <a:t>In the year 2022-23, a staggering 68.56 lakh hectares (6.8 million hectares) of crop damage was reported, with the percentage reaching 30-40%.</a:t>
            </a:r>
            <a:endParaRPr/>
          </a:p>
          <a:p>
            <a:pPr indent="-266700" lvl="0" marL="2667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-IN" sz="2400"/>
              <a:t>It's like putting up a fence to keep animals out. With a system like the IoT-Based Farm Surveillance System , farmers can feel more confident that their farms are safe from unwanted intruders. </a:t>
            </a:r>
            <a:endParaRPr/>
          </a:p>
          <a:p>
            <a:pPr indent="-266700" lvl="0" marL="2667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-IN" sz="2400"/>
              <a:t>It's about protecting their hard work and ensuring that their farms can continue to thrive for years to come.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GOALS</a:t>
            </a:r>
            <a:endParaRPr/>
          </a:p>
        </p:txBody>
      </p:sp>
      <p:sp>
        <p:nvSpPr>
          <p:cNvPr id="243" name="Google Shape;243;p5"/>
          <p:cNvSpPr txBox="1"/>
          <p:nvPr>
            <p:ph idx="1" type="body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i="0" lang="en-IN" sz="2200">
                <a:latin typeface="Calibri"/>
                <a:ea typeface="Calibri"/>
                <a:cs typeface="Calibri"/>
                <a:sym typeface="Calibri"/>
              </a:rPr>
              <a:t>The primary goal of the IoT-Based Farm Surveillance System is to protect agricultural assets from animal intrusion and minimize crop damage.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i="0" lang="en-IN" sz="2200">
                <a:latin typeface="Calibri"/>
                <a:ea typeface="Calibri"/>
                <a:cs typeface="Calibri"/>
                <a:sym typeface="Calibri"/>
              </a:rPr>
              <a:t>Specifically, the system aims to detect and deter animals, such as animal from entering farm premises through real-time monitoring and proactive response mechanisms.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i="0" lang="en-IN" sz="2200">
                <a:latin typeface="Calibri"/>
                <a:ea typeface="Calibri"/>
                <a:cs typeface="Calibri"/>
                <a:sym typeface="Calibri"/>
              </a:rPr>
              <a:t>Additionally, the system seeks to empower farmers with actionable insights and timely alerts, enabling them to take preventive measures and mitigate potential threats posed by animal intrusion.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w" id="248" name="Google Shape;2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30" y="1744860"/>
            <a:ext cx="1126332" cy="1126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R Sensor at Rs 150/piece | bapu naga | Bhubaneswar | ID: 20736172630" id="249" name="Google Shape;2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6233" y="1664574"/>
            <a:ext cx="1414695" cy="11263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6"/>
          <p:cNvCxnSpPr>
            <a:stCxn id="248" idx="3"/>
          </p:cNvCxnSpPr>
          <p:nvPr/>
        </p:nvCxnSpPr>
        <p:spPr>
          <a:xfrm flipH="1" rot="10800000">
            <a:off x="1447962" y="2289426"/>
            <a:ext cx="2856000" cy="18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Wireless ESP32 CAM WiFi Bluetooth Module at Rs 345/piece in Hyderabad | ID:  2852168910188" id="251" name="Google Shape;25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2091" y="1664573"/>
            <a:ext cx="1126333" cy="11263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6"/>
          <p:cNvCxnSpPr/>
          <p:nvPr/>
        </p:nvCxnSpPr>
        <p:spPr>
          <a:xfrm>
            <a:off x="6793677" y="2227728"/>
            <a:ext cx="3564300" cy="14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6"/>
          <p:cNvCxnSpPr/>
          <p:nvPr/>
        </p:nvCxnSpPr>
        <p:spPr>
          <a:xfrm flipH="1">
            <a:off x="11124144" y="2827278"/>
            <a:ext cx="4800" cy="2668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Telegram logo png, Telegram logo transparent png, Telegram icon transparent  free png 23986562 PNG" id="254" name="Google Shape;25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67618" y="5551653"/>
            <a:ext cx="1184303" cy="11843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6"/>
          <p:cNvCxnSpPr/>
          <p:nvPr/>
        </p:nvCxnSpPr>
        <p:spPr>
          <a:xfrm rot="10800000">
            <a:off x="853902" y="2705929"/>
            <a:ext cx="0" cy="20262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p6"/>
          <p:cNvCxnSpPr/>
          <p:nvPr/>
        </p:nvCxnSpPr>
        <p:spPr>
          <a:xfrm rot="10800000">
            <a:off x="853900" y="4732125"/>
            <a:ext cx="737700" cy="9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6"/>
          <p:cNvSpPr txBox="1"/>
          <p:nvPr/>
        </p:nvSpPr>
        <p:spPr>
          <a:xfrm>
            <a:off x="2929074" y="1947981"/>
            <a:ext cx="20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Motion Detection</a:t>
            </a:r>
            <a:endParaRPr/>
          </a:p>
        </p:txBody>
      </p:sp>
      <p:sp>
        <p:nvSpPr>
          <p:cNvPr id="258" name="Google Shape;258;p6"/>
          <p:cNvSpPr txBox="1"/>
          <p:nvPr/>
        </p:nvSpPr>
        <p:spPr>
          <a:xfrm>
            <a:off x="7939683" y="1872519"/>
            <a:ext cx="12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Signal</a:t>
            </a:r>
            <a:endParaRPr/>
          </a:p>
        </p:txBody>
      </p:sp>
      <p:sp>
        <p:nvSpPr>
          <p:cNvPr id="259" name="Google Shape;259;p6"/>
          <p:cNvSpPr txBox="1"/>
          <p:nvPr/>
        </p:nvSpPr>
        <p:spPr>
          <a:xfrm rot="5400000">
            <a:off x="10543150" y="3781782"/>
            <a:ext cx="202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Capture and Send</a:t>
            </a:r>
            <a:endParaRPr/>
          </a:p>
        </p:txBody>
      </p:sp>
      <p:sp>
        <p:nvSpPr>
          <p:cNvPr id="260" name="Google Shape;260;p6"/>
          <p:cNvSpPr txBox="1"/>
          <p:nvPr/>
        </p:nvSpPr>
        <p:spPr>
          <a:xfrm rot="-5400000">
            <a:off x="-407491" y="3581673"/>
            <a:ext cx="20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Deterrent animals</a:t>
            </a:r>
            <a:endParaRPr/>
          </a:p>
        </p:txBody>
      </p:sp>
      <p:sp>
        <p:nvSpPr>
          <p:cNvPr id="261" name="Google Shape;261;p6"/>
          <p:cNvSpPr txBox="1"/>
          <p:nvPr>
            <p:ph type="title"/>
          </p:nvPr>
        </p:nvSpPr>
        <p:spPr>
          <a:xfrm>
            <a:off x="1075330" y="2679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SYSTEM OVERVIEW</a:t>
            </a:r>
            <a:endParaRPr/>
          </a:p>
        </p:txBody>
      </p:sp>
      <p:pic>
        <p:nvPicPr>
          <p:cNvPr id="262" name="Google Shape;26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74205" y="4988412"/>
            <a:ext cx="763087" cy="79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6"/>
          <p:cNvPicPr preferRelativeResize="0"/>
          <p:nvPr/>
        </p:nvPicPr>
        <p:blipFill rotWithShape="1">
          <a:blip r:embed="rId8">
            <a:alphaModFix/>
          </a:blip>
          <a:srcRect b="0" l="49999" r="0" t="0"/>
          <a:stretch/>
        </p:blipFill>
        <p:spPr>
          <a:xfrm>
            <a:off x="8411947" y="4956075"/>
            <a:ext cx="577056" cy="87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6"/>
          <p:cNvPicPr preferRelativeResize="0"/>
          <p:nvPr/>
        </p:nvPicPr>
        <p:blipFill rotWithShape="1">
          <a:blip r:embed="rId8">
            <a:alphaModFix/>
          </a:blip>
          <a:srcRect b="0" l="0" r="49421" t="0"/>
          <a:stretch/>
        </p:blipFill>
        <p:spPr>
          <a:xfrm>
            <a:off x="7533019" y="4949579"/>
            <a:ext cx="583729" cy="87421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6"/>
          <p:cNvSpPr txBox="1"/>
          <p:nvPr/>
        </p:nvSpPr>
        <p:spPr>
          <a:xfrm>
            <a:off x="7221681" y="4463001"/>
            <a:ext cx="1354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Night</a:t>
            </a:r>
            <a:endParaRPr/>
          </a:p>
        </p:txBody>
      </p:sp>
      <p:sp>
        <p:nvSpPr>
          <p:cNvPr id="266" name="Google Shape;266;p6"/>
          <p:cNvSpPr txBox="1"/>
          <p:nvPr/>
        </p:nvSpPr>
        <p:spPr>
          <a:xfrm>
            <a:off x="2459200" y="5677406"/>
            <a:ext cx="179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Sound</a:t>
            </a:r>
            <a:endParaRPr/>
          </a:p>
        </p:txBody>
      </p:sp>
      <p:sp>
        <p:nvSpPr>
          <p:cNvPr id="267" name="Google Shape;267;p6"/>
          <p:cNvSpPr/>
          <p:nvPr/>
        </p:nvSpPr>
        <p:spPr>
          <a:xfrm>
            <a:off x="8045904" y="5393183"/>
            <a:ext cx="4302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6"/>
          <p:cNvSpPr txBox="1"/>
          <p:nvPr/>
        </p:nvSpPr>
        <p:spPr>
          <a:xfrm>
            <a:off x="7642700" y="5825375"/>
            <a:ext cx="123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Strip</a:t>
            </a:r>
            <a:endParaRPr/>
          </a:p>
        </p:txBody>
      </p:sp>
      <p:sp>
        <p:nvSpPr>
          <p:cNvPr id="269" name="Google Shape;269;p6"/>
          <p:cNvSpPr/>
          <p:nvPr/>
        </p:nvSpPr>
        <p:spPr>
          <a:xfrm>
            <a:off x="1830125" y="3091913"/>
            <a:ext cx="8929500" cy="3546600"/>
          </a:xfrm>
          <a:prstGeom prst="rect">
            <a:avLst/>
          </a:prstGeom>
          <a:noFill/>
          <a:ln cap="flat" cmpd="sng" w="158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5355613" y="2917971"/>
            <a:ext cx="1496558" cy="4528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6"/>
          <p:cNvCxnSpPr/>
          <p:nvPr/>
        </p:nvCxnSpPr>
        <p:spPr>
          <a:xfrm>
            <a:off x="3964184" y="3415780"/>
            <a:ext cx="0" cy="1050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6"/>
          <p:cNvCxnSpPr/>
          <p:nvPr/>
        </p:nvCxnSpPr>
        <p:spPr>
          <a:xfrm flipH="1">
            <a:off x="7736289" y="3406730"/>
            <a:ext cx="16641" cy="106823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3" name="Google Shape;273;p6"/>
          <p:cNvSpPr txBox="1"/>
          <p:nvPr/>
        </p:nvSpPr>
        <p:spPr>
          <a:xfrm>
            <a:off x="2678254" y="4504231"/>
            <a:ext cx="13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Day</a:t>
            </a:r>
            <a:endParaRPr/>
          </a:p>
        </p:txBody>
      </p:sp>
      <p:sp>
        <p:nvSpPr>
          <p:cNvPr id="274" name="Google Shape;274;p6"/>
          <p:cNvSpPr txBox="1"/>
          <p:nvPr/>
        </p:nvSpPr>
        <p:spPr>
          <a:xfrm>
            <a:off x="5400010" y="2865818"/>
            <a:ext cx="1354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Check Time</a:t>
            </a:r>
            <a:endParaRPr/>
          </a:p>
        </p:txBody>
      </p:sp>
      <p:cxnSp>
        <p:nvCxnSpPr>
          <p:cNvPr id="275" name="Google Shape;275;p6"/>
          <p:cNvCxnSpPr/>
          <p:nvPr/>
        </p:nvCxnSpPr>
        <p:spPr>
          <a:xfrm flipH="1" rot="10800000">
            <a:off x="3944525" y="3406700"/>
            <a:ext cx="3831600" cy="8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6"/>
          <p:cNvCxnSpPr/>
          <p:nvPr/>
        </p:nvCxnSpPr>
        <p:spPr>
          <a:xfrm>
            <a:off x="6077499" y="3144417"/>
            <a:ext cx="0" cy="2622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6"/>
          <p:cNvSpPr txBox="1"/>
          <p:nvPr/>
        </p:nvSpPr>
        <p:spPr>
          <a:xfrm>
            <a:off x="9261998" y="2621197"/>
            <a:ext cx="270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"/>
          <p:cNvSpPr/>
          <p:nvPr/>
        </p:nvSpPr>
        <p:spPr>
          <a:xfrm>
            <a:off x="3859027" y="5263964"/>
            <a:ext cx="264900" cy="241200"/>
          </a:xfrm>
          <a:prstGeom prst="mathPlus">
            <a:avLst>
              <a:gd fmla="val 23520" name="adj1"/>
            </a:avLst>
          </a:prstGeom>
          <a:noFill/>
          <a:ln cap="flat" cmpd="sng" w="1587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45662" y="5015713"/>
            <a:ext cx="737700" cy="7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6"/>
          <p:cNvSpPr/>
          <p:nvPr/>
        </p:nvSpPr>
        <p:spPr>
          <a:xfrm>
            <a:off x="6227964" y="5206364"/>
            <a:ext cx="264900" cy="241200"/>
          </a:xfrm>
          <a:prstGeom prst="mathPlus">
            <a:avLst>
              <a:gd fmla="val 23520" name="adj1"/>
            </a:avLst>
          </a:prstGeom>
          <a:noFill/>
          <a:ln cap="flat" cmpd="sng" w="1587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3717950" y="5785093"/>
            <a:ext cx="179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 Senor</a:t>
            </a:r>
            <a:endParaRPr/>
          </a:p>
        </p:txBody>
      </p:sp>
      <p:sp>
        <p:nvSpPr>
          <p:cNvPr id="282" name="Google Shape;282;p6"/>
          <p:cNvSpPr txBox="1"/>
          <p:nvPr/>
        </p:nvSpPr>
        <p:spPr>
          <a:xfrm>
            <a:off x="8966525" y="5825381"/>
            <a:ext cx="179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</a:t>
            </a: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Senor</a:t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>
            <a:off x="1966077" y="5206364"/>
            <a:ext cx="264900" cy="241200"/>
          </a:xfrm>
          <a:prstGeom prst="mathPlus">
            <a:avLst>
              <a:gd fmla="val 23520" name="adj1"/>
            </a:avLst>
          </a:prstGeom>
          <a:noFill/>
          <a:ln cap="flat" cmpd="sng" w="1587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91600" y="5048463"/>
            <a:ext cx="874245" cy="8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6"/>
          <p:cNvSpPr/>
          <p:nvPr/>
        </p:nvSpPr>
        <p:spPr>
          <a:xfrm>
            <a:off x="2543502" y="5308952"/>
            <a:ext cx="264900" cy="241200"/>
          </a:xfrm>
          <a:prstGeom prst="mathPlus">
            <a:avLst>
              <a:gd fmla="val 23520" name="adj1"/>
            </a:avLst>
          </a:prstGeom>
          <a:noFill/>
          <a:ln cap="flat" cmpd="sng" w="1587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6"/>
          <p:cNvCxnSpPr/>
          <p:nvPr/>
        </p:nvCxnSpPr>
        <p:spPr>
          <a:xfrm flipH="1" rot="10800000">
            <a:off x="5117475" y="5495725"/>
            <a:ext cx="2449800" cy="28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 txBox="1"/>
          <p:nvPr>
            <p:ph type="title"/>
          </p:nvPr>
        </p:nvSpPr>
        <p:spPr>
          <a:xfrm>
            <a:off x="1065083" y="37146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Sensors</a:t>
            </a:r>
            <a:endParaRPr/>
          </a:p>
        </p:txBody>
      </p:sp>
      <p:pic>
        <p:nvPicPr>
          <p:cNvPr descr="A group of electrical components" id="292" name="Google Shape;2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99" y="1709929"/>
            <a:ext cx="9821031" cy="507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FUTURE EXPANSION</a:t>
            </a:r>
            <a:endParaRPr/>
          </a:p>
        </p:txBody>
      </p:sp>
      <p:sp>
        <p:nvSpPr>
          <p:cNvPr id="298" name="Google Shape;298;p8"/>
          <p:cNvSpPr txBox="1"/>
          <p:nvPr>
            <p:ph idx="1" type="body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IN" sz="2200"/>
              <a:t>Automation and Control(automated irrigation systems, remote-controlled gates or barriers, and robotic pest control devices)</a:t>
            </a:r>
            <a:endParaRPr sz="2200"/>
          </a:p>
          <a:p>
            <a:pPr indent="-266700" lvl="0" marL="2667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en-IN" sz="2200"/>
              <a:t>Biometric Identification(such as facial recognition or animal tracking )</a:t>
            </a:r>
            <a:endParaRPr sz="2200"/>
          </a:p>
          <a:p>
            <a:pPr indent="-266700" lvl="0" marL="2667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en-IN" sz="2200"/>
              <a:t>Intrusion detection for home surveillance system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00"/>
              <a:buFont typeface="Calibri"/>
              <a:buNone/>
            </a:pPr>
            <a:r>
              <a:rPr lang="en-IN" sz="4900">
                <a:solidFill>
                  <a:srgbClr val="262626"/>
                </a:solidFill>
              </a:rPr>
              <a:t>EXPENSES</a:t>
            </a:r>
            <a:endParaRPr b="0" sz="4900">
              <a:solidFill>
                <a:srgbClr val="000000"/>
              </a:solidFill>
            </a:endParaRPr>
          </a:p>
        </p:txBody>
      </p:sp>
      <p:graphicFrame>
        <p:nvGraphicFramePr>
          <p:cNvPr id="304" name="Google Shape;304;p9"/>
          <p:cNvGraphicFramePr/>
          <p:nvPr/>
        </p:nvGraphicFramePr>
        <p:xfrm>
          <a:off x="1033869" y="1920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{C5740641-0B02-4C53-AF94-13A71CC2FB25}</a:tableStyleId>
              </a:tblPr>
              <a:tblGrid>
                <a:gridCol w="5041900"/>
                <a:gridCol w="5150150"/>
              </a:tblGrid>
              <a:tr h="30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COST(Rs.)</a:t>
                      </a:r>
                      <a:endParaRPr b="0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ESP32 CAM</a:t>
                      </a:r>
                      <a:endParaRPr b="0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450</a:t>
                      </a:r>
                      <a:endParaRPr b="0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MB Board</a:t>
                      </a:r>
                      <a:endParaRPr b="0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b="0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PIR Sensor</a:t>
                      </a:r>
                      <a:endParaRPr b="0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b="0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Servo Motor</a:t>
                      </a:r>
                      <a:endParaRPr b="0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</a:t>
                      </a:r>
                      <a:endParaRPr b="0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362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Bread Board</a:t>
                      </a:r>
                      <a:endParaRPr b="0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0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</a:tr>
              <a:tr h="362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</a:rPr>
                        <a:t>Led Strip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</a:rPr>
                        <a:t>                                     120 Per meter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Speaker 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6F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Servo Motor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IN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IN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2024-01-01T16:20:28Z</dcterms:created>
  <dc:creator>Vasani Darshan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