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4"/>
    <p:restoredTop sz="94659"/>
  </p:normalViewPr>
  <p:slideViewPr>
    <p:cSldViewPr snapToGrid="0" snapToObjects="1">
      <p:cViewPr varScale="1">
        <p:scale>
          <a:sx n="77" d="100"/>
          <a:sy n="77" d="100"/>
        </p:scale>
        <p:origin x="650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42C67-9C12-354F-BD80-6EBF4A0EA0C6}" type="datetimeFigureOut">
              <a:rPr lang="en-US" smtClean="0"/>
              <a:t>6/5/2016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14FCC-95A4-574C-8F1A-0E5D06668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136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42C67-9C12-354F-BD80-6EBF4A0EA0C6}" type="datetimeFigureOut">
              <a:rPr lang="en-US" smtClean="0"/>
              <a:t>6/5/2016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14FCC-95A4-574C-8F1A-0E5D06668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37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42C67-9C12-354F-BD80-6EBF4A0EA0C6}" type="datetimeFigureOut">
              <a:rPr lang="en-US" smtClean="0"/>
              <a:t>6/5/2016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14FCC-95A4-574C-8F1A-0E5D06668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440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42C67-9C12-354F-BD80-6EBF4A0EA0C6}" type="datetimeFigureOut">
              <a:rPr lang="en-US" smtClean="0"/>
              <a:t>6/5/2016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14FCC-95A4-574C-8F1A-0E5D06668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949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42C67-9C12-354F-BD80-6EBF4A0EA0C6}" type="datetimeFigureOut">
              <a:rPr lang="en-US" smtClean="0"/>
              <a:t>6/5/2016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14FCC-95A4-574C-8F1A-0E5D06668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563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42C67-9C12-354F-BD80-6EBF4A0EA0C6}" type="datetimeFigureOut">
              <a:rPr lang="en-US" smtClean="0"/>
              <a:t>6/5/2016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14FCC-95A4-574C-8F1A-0E5D06668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475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42C67-9C12-354F-BD80-6EBF4A0EA0C6}" type="datetimeFigureOut">
              <a:rPr lang="en-US" smtClean="0"/>
              <a:t>6/5/2016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14FCC-95A4-574C-8F1A-0E5D06668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803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42C67-9C12-354F-BD80-6EBF4A0EA0C6}" type="datetimeFigureOut">
              <a:rPr lang="en-US" smtClean="0"/>
              <a:t>6/5/2016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14FCC-95A4-574C-8F1A-0E5D06668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486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42C67-9C12-354F-BD80-6EBF4A0EA0C6}" type="datetimeFigureOut">
              <a:rPr lang="en-US" smtClean="0"/>
              <a:t>6/5/2016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14FCC-95A4-574C-8F1A-0E5D06668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195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42C67-9C12-354F-BD80-6EBF4A0EA0C6}" type="datetimeFigureOut">
              <a:rPr lang="en-US" smtClean="0"/>
              <a:t>6/5/2016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14FCC-95A4-574C-8F1A-0E5D06668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775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42C67-9C12-354F-BD80-6EBF4A0EA0C6}" type="datetimeFigureOut">
              <a:rPr lang="en-US" smtClean="0"/>
              <a:t>6/5/2016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14FCC-95A4-574C-8F1A-0E5D06668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48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E42C67-9C12-354F-BD80-6EBF4A0EA0C6}" type="datetimeFigureOut">
              <a:rPr lang="en-US" smtClean="0"/>
              <a:t>6/5/2016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314FCC-95A4-574C-8F1A-0E5D06668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726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988488" y="2897200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Tidy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751934" y="2897200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Import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235979" y="2897200"/>
            <a:ext cx="1153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Transform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483607" y="2133704"/>
            <a:ext cx="1024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Visualise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587801" y="3667423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Model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438391" y="2897200"/>
            <a:ext cx="1507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Communicate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415227" y="431100"/>
            <a:ext cx="19940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Data </a:t>
            </a:r>
            <a:r>
              <a:rPr lang="en-US" sz="2800" b="1" dirty="0" smtClean="0"/>
              <a:t>Phases</a:t>
            </a:r>
            <a:endParaRPr lang="en-US" sz="2800" b="1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579405" y="3081866"/>
            <a:ext cx="4090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8" idx="1"/>
          </p:cNvCxnSpPr>
          <p:nvPr/>
        </p:nvCxnSpPr>
        <p:spPr>
          <a:xfrm>
            <a:off x="3575508" y="3081866"/>
            <a:ext cx="6604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57" idx="6"/>
            <a:endCxn id="11" idx="1"/>
          </p:cNvCxnSpPr>
          <p:nvPr/>
        </p:nvCxnSpPr>
        <p:spPr>
          <a:xfrm>
            <a:off x="7023054" y="3081866"/>
            <a:ext cx="4153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3955616" y="1548147"/>
            <a:ext cx="3067438" cy="30674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Arrow Connector 78"/>
          <p:cNvCxnSpPr>
            <a:stCxn id="8" idx="0"/>
            <a:endCxn id="9" idx="1"/>
          </p:cNvCxnSpPr>
          <p:nvPr/>
        </p:nvCxnSpPr>
        <p:spPr>
          <a:xfrm flipV="1">
            <a:off x="4812644" y="2318370"/>
            <a:ext cx="670963" cy="578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9" idx="2"/>
            <a:endCxn id="10" idx="0"/>
          </p:cNvCxnSpPr>
          <p:nvPr/>
        </p:nvCxnSpPr>
        <p:spPr>
          <a:xfrm flipH="1">
            <a:off x="5990316" y="2503036"/>
            <a:ext cx="5611" cy="1164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10" idx="1"/>
            <a:endCxn id="8" idx="2"/>
          </p:cNvCxnSpPr>
          <p:nvPr/>
        </p:nvCxnSpPr>
        <p:spPr>
          <a:xfrm flipH="1" flipV="1">
            <a:off x="4812644" y="3266532"/>
            <a:ext cx="775157" cy="585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7704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988488" y="2897200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Tidy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751934" y="2897200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Import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235979" y="2897200"/>
            <a:ext cx="1153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Transform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483607" y="2133704"/>
            <a:ext cx="1024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Visualise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587801" y="3667423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Model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438391" y="2897200"/>
            <a:ext cx="1507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Communicate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2886517" y="431100"/>
            <a:ext cx="51941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Data Phases and main </a:t>
            </a:r>
            <a:r>
              <a:rPr lang="en-US" sz="2800" b="1" smtClean="0"/>
              <a:t>R packages</a:t>
            </a:r>
            <a:endParaRPr lang="en-US" sz="2800" b="1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579405" y="3081866"/>
            <a:ext cx="4090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8" idx="1"/>
          </p:cNvCxnSpPr>
          <p:nvPr/>
        </p:nvCxnSpPr>
        <p:spPr>
          <a:xfrm>
            <a:off x="3575508" y="3081866"/>
            <a:ext cx="6604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57" idx="6"/>
            <a:endCxn id="11" idx="1"/>
          </p:cNvCxnSpPr>
          <p:nvPr/>
        </p:nvCxnSpPr>
        <p:spPr>
          <a:xfrm>
            <a:off x="7023054" y="3081866"/>
            <a:ext cx="4153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3955616" y="1548147"/>
            <a:ext cx="3067438" cy="30674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Arrow Connector 78"/>
          <p:cNvCxnSpPr>
            <a:stCxn id="8" idx="0"/>
            <a:endCxn id="9" idx="1"/>
          </p:cNvCxnSpPr>
          <p:nvPr/>
        </p:nvCxnSpPr>
        <p:spPr>
          <a:xfrm flipV="1">
            <a:off x="4812644" y="2318370"/>
            <a:ext cx="670963" cy="578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9" idx="2"/>
            <a:endCxn id="10" idx="0"/>
          </p:cNvCxnSpPr>
          <p:nvPr/>
        </p:nvCxnSpPr>
        <p:spPr>
          <a:xfrm flipH="1">
            <a:off x="5990316" y="2503036"/>
            <a:ext cx="5611" cy="1164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10" idx="1"/>
            <a:endCxn id="8" idx="2"/>
          </p:cNvCxnSpPr>
          <p:nvPr/>
        </p:nvCxnSpPr>
        <p:spPr>
          <a:xfrm flipH="1" flipV="1">
            <a:off x="4812644" y="3266532"/>
            <a:ext cx="775157" cy="585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2961170" y="3220365"/>
            <a:ext cx="649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latin typeface="Monaco" charset="0"/>
                <a:ea typeface="Monaco" charset="0"/>
                <a:cs typeface="Monaco" charset="0"/>
              </a:rPr>
              <a:t>tidyr</a:t>
            </a:r>
            <a:endParaRPr lang="en-US" sz="1200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4236908" y="3220365"/>
            <a:ext cx="649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latin typeface="Monaco" charset="0"/>
                <a:ea typeface="Monaco" charset="0"/>
                <a:cs typeface="Monaco" charset="0"/>
              </a:rPr>
              <a:t>dplyr</a:t>
            </a:r>
            <a:endParaRPr lang="en-US" sz="1200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5587801" y="1873089"/>
            <a:ext cx="686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ggplot2</a:t>
            </a:r>
            <a:endParaRPr lang="en-US" sz="1200" dirty="0" smtClean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789134" y="3220365"/>
            <a:ext cx="649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latin typeface="Monaco" charset="0"/>
                <a:ea typeface="Monaco" charset="0"/>
                <a:cs typeface="Monaco" charset="0"/>
              </a:rPr>
              <a:t>knitr</a:t>
            </a:r>
            <a:endParaRPr lang="en-US" sz="1200" dirty="0"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7207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629014" y="2958593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Tidy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392460" y="2958593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Import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743186" y="2958593"/>
            <a:ext cx="1153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Transform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350823" y="2195097"/>
            <a:ext cx="1024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Visualise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455017" y="3728816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Model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8078917" y="2958593"/>
            <a:ext cx="1507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Communicate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2886517" y="258808"/>
            <a:ext cx="49419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Data Phases and main functions</a:t>
            </a:r>
            <a:endParaRPr lang="en-US" sz="2800" b="1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219931" y="3143259"/>
            <a:ext cx="409083" cy="0"/>
          </a:xfrm>
          <a:prstGeom prst="straightConnector1">
            <a:avLst/>
          </a:prstGeom>
          <a:ln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8" idx="1"/>
          </p:cNvCxnSpPr>
          <p:nvPr/>
        </p:nvCxnSpPr>
        <p:spPr>
          <a:xfrm>
            <a:off x="4216034" y="3143259"/>
            <a:ext cx="527152" cy="0"/>
          </a:xfrm>
          <a:prstGeom prst="straightConnector1">
            <a:avLst/>
          </a:prstGeom>
          <a:ln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57" idx="6"/>
            <a:endCxn id="11" idx="1"/>
          </p:cNvCxnSpPr>
          <p:nvPr/>
        </p:nvCxnSpPr>
        <p:spPr>
          <a:xfrm>
            <a:off x="7422718" y="3143259"/>
            <a:ext cx="656199" cy="0"/>
          </a:xfrm>
          <a:prstGeom prst="straightConnector1">
            <a:avLst/>
          </a:prstGeom>
          <a:ln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4722451" y="1793125"/>
            <a:ext cx="2700267" cy="2700267"/>
          </a:xfrm>
          <a:prstGeom prst="ellipse">
            <a:avLst/>
          </a:prstGeom>
          <a:noFill/>
          <a:ln w="952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Arrow Connector 78"/>
          <p:cNvCxnSpPr>
            <a:stCxn id="8" idx="0"/>
            <a:endCxn id="9" idx="1"/>
          </p:cNvCxnSpPr>
          <p:nvPr/>
        </p:nvCxnSpPr>
        <p:spPr>
          <a:xfrm flipV="1">
            <a:off x="5319851" y="2379763"/>
            <a:ext cx="1030972" cy="578830"/>
          </a:xfrm>
          <a:prstGeom prst="straightConnector1">
            <a:avLst/>
          </a:prstGeom>
          <a:ln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9" idx="2"/>
            <a:endCxn id="10" idx="0"/>
          </p:cNvCxnSpPr>
          <p:nvPr/>
        </p:nvCxnSpPr>
        <p:spPr>
          <a:xfrm flipH="1">
            <a:off x="6857532" y="2564429"/>
            <a:ext cx="5611" cy="1164387"/>
          </a:xfrm>
          <a:prstGeom prst="straightConnector1">
            <a:avLst/>
          </a:prstGeom>
          <a:ln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10" idx="1"/>
            <a:endCxn id="8" idx="2"/>
          </p:cNvCxnSpPr>
          <p:nvPr/>
        </p:nvCxnSpPr>
        <p:spPr>
          <a:xfrm flipH="1" flipV="1">
            <a:off x="5319851" y="3327925"/>
            <a:ext cx="1135166" cy="585557"/>
          </a:xfrm>
          <a:prstGeom prst="straightConnector1">
            <a:avLst/>
          </a:prstGeom>
          <a:ln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2378666" y="3213367"/>
            <a:ext cx="9685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latin typeface="Monaco" charset="0"/>
                <a:ea typeface="Monaco" charset="0"/>
                <a:cs typeface="Monaco" charset="0"/>
              </a:rPr>
              <a:t>read.table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()</a:t>
            </a:r>
          </a:p>
          <a:p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read.csv()</a:t>
            </a:r>
            <a:endParaRPr lang="en-US" sz="1200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475769" y="3213367"/>
            <a:ext cx="12602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tidyr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::unite()</a:t>
            </a:r>
            <a:endParaRPr lang="en-US" sz="12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tidyr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::separate()</a:t>
            </a:r>
            <a:endParaRPr lang="en-US" sz="1200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1200" dirty="0" err="1" smtClean="0">
                <a:latin typeface="Monaco" charset="0"/>
                <a:ea typeface="Monaco" charset="0"/>
                <a:cs typeface="Monaco" charset="0"/>
              </a:rPr>
              <a:t>tidyr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::gather()</a:t>
            </a:r>
          </a:p>
          <a:p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tidyr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::spread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()</a:t>
            </a:r>
          </a:p>
          <a:p>
            <a:endParaRPr lang="en-US" sz="1200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374477" y="2029161"/>
            <a:ext cx="1048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Packages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2374477" y="2379763"/>
            <a:ext cx="13869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latin typeface="Monaco" charset="0"/>
                <a:ea typeface="Monaco" charset="0"/>
                <a:cs typeface="Monaco" charset="0"/>
              </a:rPr>
              <a:t>install.packages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()</a:t>
            </a:r>
          </a:p>
          <a:p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library()</a:t>
            </a:r>
            <a:endParaRPr lang="en-US" sz="1200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374477" y="3863435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“See”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2374477" y="4135246"/>
            <a:ext cx="6270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View()</a:t>
            </a:r>
          </a:p>
          <a:p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head()</a:t>
            </a:r>
          </a:p>
          <a:p>
            <a:r>
              <a:rPr lang="en-US" sz="1200" dirty="0" err="1" smtClean="0">
                <a:latin typeface="Monaco" charset="0"/>
                <a:ea typeface="Monaco" charset="0"/>
                <a:cs typeface="Monaco" charset="0"/>
              </a:rPr>
              <a:t>str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()</a:t>
            </a:r>
            <a:endParaRPr lang="en-US" sz="1200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090153" y="3213367"/>
            <a:ext cx="8851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write.csv()</a:t>
            </a:r>
            <a:endParaRPr lang="en-US" sz="1200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350823" y="861234"/>
            <a:ext cx="2183577" cy="138499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plot()</a:t>
            </a:r>
          </a:p>
          <a:p>
            <a:r>
              <a:rPr lang="en-US" sz="1200" dirty="0" err="1" smtClean="0">
                <a:latin typeface="Monaco" charset="0"/>
                <a:ea typeface="Monaco" charset="0"/>
                <a:cs typeface="Monaco" charset="0"/>
              </a:rPr>
              <a:t>hist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()</a:t>
            </a:r>
          </a:p>
          <a:p>
            <a:r>
              <a:rPr lang="en-US" sz="1200" dirty="0" err="1" smtClean="0">
                <a:latin typeface="Monaco" charset="0"/>
                <a:ea typeface="Monaco" charset="0"/>
                <a:cs typeface="Monaco" charset="0"/>
              </a:rPr>
              <a:t>barplot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()</a:t>
            </a:r>
          </a:p>
          <a:p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boxplot()</a:t>
            </a:r>
          </a:p>
          <a:p>
            <a:r>
              <a:rPr lang="en-US" sz="1200" dirty="0" err="1" smtClean="0">
                <a:latin typeface="Monaco" charset="0"/>
                <a:ea typeface="Monaco" charset="0"/>
                <a:cs typeface="Monaco" charset="0"/>
              </a:rPr>
              <a:t>interaction.plot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()</a:t>
            </a:r>
            <a:endParaRPr lang="en-US" sz="1200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psych::</a:t>
            </a:r>
            <a:r>
              <a:rPr lang="en-US" sz="1200" dirty="0" err="1" smtClean="0">
                <a:latin typeface="Monaco" charset="0"/>
                <a:ea typeface="Monaco" charset="0"/>
                <a:cs typeface="Monaco" charset="0"/>
              </a:rPr>
              <a:t>pairs.panels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()</a:t>
            </a:r>
          </a:p>
          <a:p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ggplot2::</a:t>
            </a:r>
            <a:r>
              <a:rPr lang="en-US" sz="1200" dirty="0" err="1" smtClean="0">
                <a:latin typeface="Monaco" charset="0"/>
                <a:ea typeface="Monaco" charset="0"/>
                <a:cs typeface="Monaco" charset="0"/>
              </a:rPr>
              <a:t>ggplot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() + </a:t>
            </a:r>
            <a:r>
              <a:rPr lang="en-US" sz="1200" dirty="0" err="1" smtClean="0">
                <a:latin typeface="Monaco" charset="0"/>
                <a:ea typeface="Monaco" charset="0"/>
                <a:cs typeface="Monaco" charset="0"/>
              </a:rPr>
              <a:t>geom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_*()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743186" y="1480721"/>
            <a:ext cx="123303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factor()</a:t>
            </a:r>
          </a:p>
          <a:p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merge()</a:t>
            </a:r>
          </a:p>
          <a:p>
            <a:r>
              <a:rPr lang="en-US" sz="1200" dirty="0" err="1" smtClean="0">
                <a:latin typeface="Monaco" charset="0"/>
                <a:ea typeface="Monaco" charset="0"/>
                <a:cs typeface="Monaco" charset="0"/>
              </a:rPr>
              <a:t>dplyr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::select()</a:t>
            </a:r>
          </a:p>
          <a:p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dplyr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::filter()</a:t>
            </a:r>
            <a:endParaRPr lang="en-US" sz="12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dplyr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::mutate()</a:t>
            </a:r>
          </a:p>
          <a:p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dplyr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::rename()</a:t>
            </a:r>
          </a:p>
          <a:p>
            <a:r>
              <a:rPr lang="en-US" sz="1200" dirty="0" err="1" smtClean="0">
                <a:latin typeface="Monaco" charset="0"/>
                <a:ea typeface="Monaco" charset="0"/>
                <a:cs typeface="Monaco" charset="0"/>
              </a:rPr>
              <a:t>dplyr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::arrange()</a:t>
            </a:r>
          </a:p>
          <a:p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dplyr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::join()</a:t>
            </a:r>
            <a:endParaRPr lang="en-US" sz="1200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339938" y="4928806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Pipelines</a:t>
            </a:r>
            <a:endParaRPr lang="en-US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2339938" y="5243022"/>
            <a:ext cx="10072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x %&gt;% f(y, </a:t>
            </a:r>
            <a:r>
              <a:rPr lang="en-AU" sz="1200" dirty="0" smtClean="0"/>
              <a:t>...)</a:t>
            </a:r>
          </a:p>
          <a:p>
            <a:r>
              <a:rPr lang="en-AU" sz="1200" dirty="0" smtClean="0">
                <a:latin typeface="Monaco" charset="0"/>
                <a:ea typeface="Monaco" charset="0"/>
                <a:cs typeface="Monaco" charset="0"/>
              </a:rPr>
              <a:t>calls</a:t>
            </a:r>
          </a:p>
          <a:p>
            <a:r>
              <a:rPr lang="en-AU" sz="1200" dirty="0"/>
              <a:t>f(x, y, ...)</a:t>
            </a:r>
            <a:endParaRPr lang="en-US" sz="1200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743186" y="3213367"/>
            <a:ext cx="1595739" cy="341632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summary()</a:t>
            </a:r>
          </a:p>
          <a:p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psych::describe()</a:t>
            </a:r>
            <a:endParaRPr lang="en-US" sz="1200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psych::</a:t>
            </a:r>
            <a:r>
              <a:rPr lang="en-US" sz="1200" dirty="0" err="1" smtClean="0">
                <a:latin typeface="Monaco" charset="0"/>
                <a:ea typeface="Monaco" charset="0"/>
                <a:cs typeface="Monaco" charset="0"/>
              </a:rPr>
              <a:t>describeBy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()</a:t>
            </a:r>
            <a:endParaRPr lang="en-US" sz="1200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table()</a:t>
            </a:r>
          </a:p>
          <a:p>
            <a:r>
              <a:rPr lang="en-US" sz="1200" dirty="0" err="1" smtClean="0">
                <a:latin typeface="Monaco" charset="0"/>
                <a:ea typeface="Monaco" charset="0"/>
                <a:cs typeface="Monaco" charset="0"/>
              </a:rPr>
              <a:t>prop.table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()</a:t>
            </a:r>
            <a:endParaRPr lang="en-US" sz="1200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1200" dirty="0" err="1" smtClean="0">
                <a:latin typeface="Monaco" charset="0"/>
                <a:ea typeface="Monaco" charset="0"/>
                <a:cs typeface="Monaco" charset="0"/>
              </a:rPr>
              <a:t>dplyr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::</a:t>
            </a:r>
            <a:r>
              <a:rPr lang="en-US" sz="1200" dirty="0" err="1" smtClean="0">
                <a:latin typeface="Monaco" charset="0"/>
                <a:ea typeface="Monaco" charset="0"/>
                <a:cs typeface="Monaco" charset="0"/>
              </a:rPr>
              <a:t>group_by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()</a:t>
            </a:r>
          </a:p>
          <a:p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dplyr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::</a:t>
            </a:r>
            <a:r>
              <a:rPr lang="en-US" sz="1200" dirty="0" err="1" smtClean="0">
                <a:latin typeface="Monaco" charset="0"/>
                <a:ea typeface="Monaco" charset="0"/>
                <a:cs typeface="Monaco" charset="0"/>
              </a:rPr>
              <a:t>summarise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()</a:t>
            </a:r>
            <a:endParaRPr lang="en-US" sz="12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dplyr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::n()</a:t>
            </a:r>
            <a:endParaRPr lang="en-US" sz="12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mean()</a:t>
            </a:r>
          </a:p>
          <a:p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median()</a:t>
            </a:r>
          </a:p>
          <a:p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min()</a:t>
            </a:r>
          </a:p>
          <a:p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max()</a:t>
            </a:r>
            <a:endParaRPr lang="en-US" sz="12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quantile()</a:t>
            </a:r>
          </a:p>
          <a:p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range()</a:t>
            </a:r>
          </a:p>
          <a:p>
            <a:r>
              <a:rPr lang="en-US" sz="1200" dirty="0" err="1" smtClean="0">
                <a:latin typeface="Monaco" charset="0"/>
                <a:ea typeface="Monaco" charset="0"/>
                <a:cs typeface="Monaco" charset="0"/>
              </a:rPr>
              <a:t>var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()</a:t>
            </a:r>
          </a:p>
          <a:p>
            <a:r>
              <a:rPr lang="en-US" sz="1200" dirty="0" err="1" smtClean="0">
                <a:latin typeface="Monaco" charset="0"/>
                <a:ea typeface="Monaco" charset="0"/>
                <a:cs typeface="Monaco" charset="0"/>
              </a:rPr>
              <a:t>sd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()</a:t>
            </a:r>
          </a:p>
          <a:p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sum()</a:t>
            </a:r>
          </a:p>
          <a:p>
            <a:endParaRPr lang="en-US" sz="1200" dirty="0" smtClean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450834" y="4027309"/>
            <a:ext cx="1451038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latin typeface="Monaco" charset="0"/>
                <a:ea typeface="Monaco" charset="0"/>
                <a:cs typeface="Monaco" charset="0"/>
              </a:rPr>
              <a:t>t.test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()</a:t>
            </a:r>
          </a:p>
          <a:p>
            <a:r>
              <a:rPr lang="en-US" sz="1200" dirty="0" err="1" smtClean="0">
                <a:latin typeface="Monaco" charset="0"/>
                <a:ea typeface="Monaco" charset="0"/>
                <a:cs typeface="Monaco" charset="0"/>
              </a:rPr>
              <a:t>aov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 smtClean="0">
                <a:latin typeface="Monaco" charset="0"/>
                <a:ea typeface="Monaco" charset="0"/>
                <a:cs typeface="Monaco" charset="0"/>
              </a:rPr>
              <a:t>model.tables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()</a:t>
            </a:r>
          </a:p>
          <a:p>
            <a:r>
              <a:rPr lang="en-US" sz="1200" dirty="0" err="1" smtClean="0">
                <a:latin typeface="Monaco" charset="0"/>
                <a:ea typeface="Monaco" charset="0"/>
                <a:cs typeface="Monaco" charset="0"/>
              </a:rPr>
              <a:t>cor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()</a:t>
            </a:r>
          </a:p>
          <a:p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psych::</a:t>
            </a:r>
            <a:r>
              <a:rPr lang="en-US" sz="1200" dirty="0" err="1" smtClean="0">
                <a:latin typeface="Monaco" charset="0"/>
                <a:ea typeface="Monaco" charset="0"/>
                <a:cs typeface="Monaco" charset="0"/>
              </a:rPr>
              <a:t>corr.test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()</a:t>
            </a:r>
          </a:p>
          <a:p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lm()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 smtClean="0">
                <a:latin typeface="Monaco" charset="0"/>
                <a:ea typeface="Monaco" charset="0"/>
                <a:cs typeface="Monaco" charset="0"/>
              </a:rPr>
              <a:t>anova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predict()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residuals()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 smtClean="0">
                <a:latin typeface="Monaco" charset="0"/>
                <a:ea typeface="Monaco" charset="0"/>
                <a:cs typeface="Monaco" charset="0"/>
              </a:rPr>
              <a:t>lm.beta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::</a:t>
            </a:r>
            <a:r>
              <a:rPr lang="en-US" sz="1200" dirty="0" err="1" smtClean="0">
                <a:latin typeface="Monaco" charset="0"/>
                <a:ea typeface="Monaco" charset="0"/>
                <a:cs typeface="Monaco" charset="0"/>
              </a:rPr>
              <a:t>lm.beta</a:t>
            </a:r>
            <a:endParaRPr lang="en-US" sz="1200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1200" dirty="0" err="1" smtClean="0">
                <a:latin typeface="Monaco" charset="0"/>
                <a:ea typeface="Monaco" charset="0"/>
                <a:cs typeface="Monaco" charset="0"/>
              </a:rPr>
              <a:t>glm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()</a:t>
            </a:r>
            <a:endParaRPr lang="en-US" sz="1200" dirty="0"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0306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201</Words>
  <Application>Microsoft Office PowerPoint</Application>
  <PresentationFormat>Widescreen</PresentationFormat>
  <Paragraphs>86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Monaco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Simon Jackson</cp:lastModifiedBy>
  <cp:revision>62</cp:revision>
  <dcterms:created xsi:type="dcterms:W3CDTF">2016-05-11T05:48:37Z</dcterms:created>
  <dcterms:modified xsi:type="dcterms:W3CDTF">2016-06-04T23:17:06Z</dcterms:modified>
</cp:coreProperties>
</file>