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52" r:id="rId3"/>
    <p:sldId id="568" r:id="rId4"/>
    <p:sldId id="569" r:id="rId5"/>
    <p:sldId id="570" r:id="rId6"/>
    <p:sldId id="571" r:id="rId7"/>
    <p:sldId id="572" r:id="rId8"/>
    <p:sldId id="573" r:id="rId9"/>
    <p:sldId id="262" r:id="rId10"/>
    <p:sldId id="55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inktr.ee/drsql" TargetMode="External"/><Relationship Id="rId2" Type="http://schemas.openxmlformats.org/officeDocument/2006/relationships/hyperlink" Target="mailto:drsql@hot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inktr.ee/dr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071-EED7-449E-8A85-BA7D2B8A8F1F}"/>
              </a:ext>
            </a:extLst>
          </p:cNvPr>
          <p:cNvSpPr>
            <a:spLocks noGrp="1"/>
          </p:cNvSpPr>
          <p:nvPr>
            <p:ph type="ctrTitle"/>
          </p:nvPr>
        </p:nvSpPr>
        <p:spPr/>
        <p:txBody>
          <a:bodyPr/>
          <a:lstStyle/>
          <a:p>
            <a:r>
              <a:rPr lang="en-US" sz="4800" dirty="0"/>
              <a:t>Database Design </a:t>
            </a:r>
            <a:r>
              <a:rPr lang="en-US" sz="4800"/>
              <a:t>Chat 016</a:t>
            </a:r>
            <a:endParaRPr lang="en-US" sz="4800" dirty="0"/>
          </a:p>
        </p:txBody>
      </p:sp>
      <p:sp>
        <p:nvSpPr>
          <p:cNvPr id="3" name="Subtitle 2">
            <a:extLst>
              <a:ext uri="{FF2B5EF4-FFF2-40B4-BE49-F238E27FC236}">
                <a16:creationId xmlns:a16="http://schemas.microsoft.com/office/drawing/2014/main" id="{9D45FBF4-E6D9-4C00-AFDF-AC080690B66C}"/>
              </a:ext>
            </a:extLst>
          </p:cNvPr>
          <p:cNvSpPr>
            <a:spLocks noGrp="1"/>
          </p:cNvSpPr>
          <p:nvPr>
            <p:ph type="subTitle" idx="1"/>
          </p:nvPr>
        </p:nvSpPr>
        <p:spPr/>
        <p:txBody>
          <a:bodyPr/>
          <a:lstStyle/>
          <a:p>
            <a:r>
              <a:rPr lang="en-US" dirty="0"/>
              <a:t>ACID (Not that kind, or that kind either)</a:t>
            </a:r>
          </a:p>
        </p:txBody>
      </p:sp>
    </p:spTree>
    <p:extLst>
      <p:ext uri="{BB962C8B-B14F-4D97-AF65-F5344CB8AC3E}">
        <p14:creationId xmlns:p14="http://schemas.microsoft.com/office/powerpoint/2010/main" val="236845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535D-1646-46A3-9AE3-4C52D52A139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28679A9-C747-4BC1-AB0D-6072FF3BA69A}"/>
              </a:ext>
            </a:extLst>
          </p:cNvPr>
          <p:cNvSpPr>
            <a:spLocks noGrp="1"/>
          </p:cNvSpPr>
          <p:nvPr>
            <p:ph idx="1"/>
          </p:nvPr>
        </p:nvSpPr>
        <p:spPr/>
        <p:txBody>
          <a:bodyPr/>
          <a:lstStyle/>
          <a:p>
            <a:r>
              <a:rPr lang="en-US" dirty="0"/>
              <a:t>If you have questions, you can:</a:t>
            </a:r>
          </a:p>
          <a:p>
            <a:pPr lvl="1"/>
            <a:r>
              <a:rPr lang="en-US" dirty="0"/>
              <a:t>Comment on YouTube</a:t>
            </a:r>
          </a:p>
          <a:p>
            <a:pPr lvl="1"/>
            <a:r>
              <a:rPr lang="en-US" dirty="0"/>
              <a:t>Email </a:t>
            </a:r>
            <a:r>
              <a:rPr lang="en-US" dirty="0">
                <a:hlinkClick r:id="rId2"/>
              </a:rPr>
              <a:t>drsql@hotmail.com</a:t>
            </a:r>
            <a:endParaRPr lang="en-US" dirty="0"/>
          </a:p>
          <a:p>
            <a:pPr lvl="1"/>
            <a:r>
              <a:rPr lang="en-US" dirty="0"/>
              <a:t>Message me on Twitter at drsql</a:t>
            </a:r>
          </a:p>
          <a:p>
            <a:pPr lvl="1"/>
            <a:r>
              <a:rPr lang="en-US" dirty="0"/>
              <a:t>Contact me anywhere on </a:t>
            </a:r>
            <a:r>
              <a:rPr lang="en-US" dirty="0">
                <a:hlinkClick r:id="rId3"/>
              </a:rPr>
              <a:t>https://linktr.ee/drsql</a:t>
            </a:r>
            <a:endParaRPr lang="en-US" dirty="0"/>
          </a:p>
          <a:p>
            <a:r>
              <a:rPr lang="en-US" dirty="0"/>
              <a:t>I may add an episode to discuss or reply directly</a:t>
            </a:r>
          </a:p>
        </p:txBody>
      </p:sp>
    </p:spTree>
    <p:extLst>
      <p:ext uri="{BB962C8B-B14F-4D97-AF65-F5344CB8AC3E}">
        <p14:creationId xmlns:p14="http://schemas.microsoft.com/office/powerpoint/2010/main" val="144003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36F4-6BC4-4334-AB3A-387DF80E9883}"/>
              </a:ext>
            </a:extLst>
          </p:cNvPr>
          <p:cNvSpPr>
            <a:spLocks noGrp="1"/>
          </p:cNvSpPr>
          <p:nvPr>
            <p:ph type="title"/>
          </p:nvPr>
        </p:nvSpPr>
        <p:spPr>
          <a:xfrm>
            <a:off x="1295402" y="982132"/>
            <a:ext cx="7024509" cy="1303867"/>
          </a:xfrm>
        </p:spPr>
        <p:txBody>
          <a:bodyPr/>
          <a:lstStyle/>
          <a:p>
            <a:r>
              <a:rPr lang="en-US" dirty="0"/>
              <a:t>Louis Davidson (drsql)               </a:t>
            </a:r>
          </a:p>
        </p:txBody>
      </p:sp>
      <p:sp>
        <p:nvSpPr>
          <p:cNvPr id="3" name="Content Placeholder 2">
            <a:extLst>
              <a:ext uri="{FF2B5EF4-FFF2-40B4-BE49-F238E27FC236}">
                <a16:creationId xmlns:a16="http://schemas.microsoft.com/office/drawing/2014/main" id="{965566FE-169A-44C1-9B2B-0ED0C8A21FFE}"/>
              </a:ext>
            </a:extLst>
          </p:cNvPr>
          <p:cNvSpPr>
            <a:spLocks noGrp="1"/>
          </p:cNvSpPr>
          <p:nvPr>
            <p:ph idx="1"/>
          </p:nvPr>
        </p:nvSpPr>
        <p:spPr/>
        <p:txBody>
          <a:bodyPr>
            <a:normAutofit/>
          </a:bodyPr>
          <a:lstStyle/>
          <a:p>
            <a:r>
              <a:rPr lang="en-US" b="1" dirty="0">
                <a:solidFill>
                  <a:schemeClr val="tx1"/>
                </a:solidFill>
                <a:hlinkClick r:id="rId2">
                  <a:extLst>
                    <a:ext uri="{A12FA001-AC4F-418D-AE19-62706E023703}">
                      <ahyp:hlinkClr xmlns:ahyp="http://schemas.microsoft.com/office/drawing/2018/hyperlinkcolor" val="tx"/>
                    </a:ext>
                  </a:extLst>
                </a:hlinkClick>
              </a:rPr>
              <a:t>https://linktr.ee/drsql</a:t>
            </a:r>
            <a:r>
              <a:rPr lang="en-US" b="1" dirty="0">
                <a:solidFill>
                  <a:schemeClr val="tx1"/>
                </a:solidFill>
              </a:rPr>
              <a:t> </a:t>
            </a:r>
          </a:p>
          <a:p>
            <a:pPr marL="0" indent="0">
              <a:buNone/>
            </a:pPr>
            <a:endParaRPr lang="en-US" dirty="0"/>
          </a:p>
        </p:txBody>
      </p:sp>
      <p:pic>
        <p:nvPicPr>
          <p:cNvPr id="5" name="Picture 4" descr="A person's face with a black background&#10;&#10;Description automatically generated with low confidence">
            <a:extLst>
              <a:ext uri="{FF2B5EF4-FFF2-40B4-BE49-F238E27FC236}">
                <a16:creationId xmlns:a16="http://schemas.microsoft.com/office/drawing/2014/main" id="{D85D5E3E-FCAA-4E3C-9C42-8DA0DC37E247}"/>
              </a:ext>
            </a:extLst>
          </p:cNvPr>
          <p:cNvPicPr>
            <a:picLocks noChangeAspect="1"/>
          </p:cNvPicPr>
          <p:nvPr/>
        </p:nvPicPr>
        <p:blipFill>
          <a:blip r:embed="rId3"/>
          <a:stretch>
            <a:fillRect/>
          </a:stretch>
        </p:blipFill>
        <p:spPr>
          <a:xfrm>
            <a:off x="7302842" y="684654"/>
            <a:ext cx="4700907" cy="3523960"/>
          </a:xfrm>
          <a:prstGeom prst="rect">
            <a:avLst/>
          </a:prstGeom>
        </p:spPr>
      </p:pic>
    </p:spTree>
    <p:extLst>
      <p:ext uri="{BB962C8B-B14F-4D97-AF65-F5344CB8AC3E}">
        <p14:creationId xmlns:p14="http://schemas.microsoft.com/office/powerpoint/2010/main" val="344195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What is ACID</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dirty="0"/>
              <a:t>And why is it so fundamental to a relational database</a:t>
            </a:r>
          </a:p>
          <a:p>
            <a:r>
              <a:rPr lang="en-US" dirty="0"/>
              <a:t>It is an acronym that defines four of the main criteria for being a relational database:</a:t>
            </a:r>
          </a:p>
          <a:p>
            <a:pPr lvl="1"/>
            <a:r>
              <a:rPr lang="en-US" dirty="0"/>
              <a:t>A-Atomic</a:t>
            </a:r>
          </a:p>
          <a:p>
            <a:pPr lvl="1"/>
            <a:r>
              <a:rPr lang="en-US" dirty="0"/>
              <a:t>C-</a:t>
            </a:r>
            <a:r>
              <a:rPr lang="en-US" dirty="0" err="1"/>
              <a:t>onsistent</a:t>
            </a:r>
            <a:endParaRPr lang="en-US" dirty="0"/>
          </a:p>
          <a:p>
            <a:pPr lvl="1"/>
            <a:r>
              <a:rPr lang="en-US" dirty="0"/>
              <a:t>I-Isolated</a:t>
            </a:r>
          </a:p>
          <a:p>
            <a:pPr lvl="1"/>
            <a:r>
              <a:rPr lang="en-US" dirty="0"/>
              <a:t>D-Durable</a:t>
            </a:r>
          </a:p>
        </p:txBody>
      </p:sp>
    </p:spTree>
    <p:extLst>
      <p:ext uri="{BB962C8B-B14F-4D97-AF65-F5344CB8AC3E}">
        <p14:creationId xmlns:p14="http://schemas.microsoft.com/office/powerpoint/2010/main" val="423588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Atomicity</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pPr lvl="0"/>
            <a:r>
              <a:rPr lang="en-US" i="1" dirty="0"/>
              <a:t>Atomicity</a:t>
            </a:r>
            <a:r>
              <a:rPr lang="en-US" dirty="0"/>
              <a:t>: Every operation within a transaction is treated to be a singular operation; either all its data modifications are performed, or none of them is performed. Atomicity has the same general meaning as we have use previously, in that we are saying that we have decided that a set of operations are all part of one operation and cannot be separated and have the same meaning.</a:t>
            </a:r>
          </a:p>
        </p:txBody>
      </p:sp>
    </p:spTree>
    <p:extLst>
      <p:ext uri="{BB962C8B-B14F-4D97-AF65-F5344CB8AC3E}">
        <p14:creationId xmlns:p14="http://schemas.microsoft.com/office/powerpoint/2010/main" val="323753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Consistency</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pPr lvl="0"/>
            <a:r>
              <a:rPr lang="en-US" i="1" dirty="0"/>
              <a:t>Consistency</a:t>
            </a:r>
            <a:r>
              <a:rPr lang="en-US" dirty="0"/>
              <a:t>: Once a transaction is completed (successfully, or not), the system must be left in a consistent state. This means that all the constraints on the data that are part of the RDBMS definition must be honored, and physical data written is as expected.</a:t>
            </a:r>
          </a:p>
        </p:txBody>
      </p:sp>
    </p:spTree>
    <p:extLst>
      <p:ext uri="{BB962C8B-B14F-4D97-AF65-F5344CB8AC3E}">
        <p14:creationId xmlns:p14="http://schemas.microsoft.com/office/powerpoint/2010/main" val="7751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Isolation</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pPr marL="0" lvl="0" indent="0">
              <a:buNone/>
            </a:pPr>
            <a:endParaRPr lang="en-US" dirty="0"/>
          </a:p>
          <a:p>
            <a:pPr lvl="0"/>
            <a:r>
              <a:rPr lang="en-US" i="1" dirty="0"/>
              <a:t>Isolation</a:t>
            </a:r>
            <a:r>
              <a:rPr lang="en-US" dirty="0"/>
              <a:t>: This means that the operations within a transaction must be suitably isolated from other transactions. In other words, the changes of other transactions must have only allowed effects on a transaction that is open. For example, a transaction generally should not see data in an intermediate state from another transaction. This is done by several methods, covered in the “SQL Server Concurrency Methods” section later in this chapter.</a:t>
            </a:r>
          </a:p>
        </p:txBody>
      </p:sp>
    </p:spTree>
    <p:extLst>
      <p:ext uri="{BB962C8B-B14F-4D97-AF65-F5344CB8AC3E}">
        <p14:creationId xmlns:p14="http://schemas.microsoft.com/office/powerpoint/2010/main" val="95393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Durability</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pPr lvl="0"/>
            <a:r>
              <a:rPr lang="en-US" i="1" dirty="0"/>
              <a:t>Durability</a:t>
            </a:r>
            <a:r>
              <a:rPr lang="en-US" dirty="0"/>
              <a:t>: Once a transaction is completed, all changes must be persisted if desired. The modifications should persist even in the event of a system failure. (Note that in addition to delayed durability, memory optimized tables allow non-durable schema only tables, which are emptied on a server restart).</a:t>
            </a:r>
          </a:p>
        </p:txBody>
      </p:sp>
    </p:spTree>
    <p:extLst>
      <p:ext uri="{BB962C8B-B14F-4D97-AF65-F5344CB8AC3E}">
        <p14:creationId xmlns:p14="http://schemas.microsoft.com/office/powerpoint/2010/main" val="197013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1E3F2-B015-D14A-9874-FC7062D1FA90}"/>
              </a:ext>
            </a:extLst>
          </p:cNvPr>
          <p:cNvSpPr>
            <a:spLocks noGrp="1"/>
          </p:cNvSpPr>
          <p:nvPr>
            <p:ph type="title"/>
          </p:nvPr>
        </p:nvSpPr>
        <p:spPr/>
        <p:txBody>
          <a:bodyPr>
            <a:normAutofit/>
          </a:bodyPr>
          <a:lstStyle/>
          <a:p>
            <a:r>
              <a:rPr lang="en-US" dirty="0"/>
              <a:t>This happens on a micro and macro scale</a:t>
            </a:r>
          </a:p>
        </p:txBody>
      </p:sp>
      <p:sp>
        <p:nvSpPr>
          <p:cNvPr id="3" name="Content Placeholder 2">
            <a:extLst>
              <a:ext uri="{FF2B5EF4-FFF2-40B4-BE49-F238E27FC236}">
                <a16:creationId xmlns:a16="http://schemas.microsoft.com/office/drawing/2014/main" id="{9927DCAA-26EE-C640-BA2D-0C2FC5F966E8}"/>
              </a:ext>
            </a:extLst>
          </p:cNvPr>
          <p:cNvSpPr>
            <a:spLocks noGrp="1"/>
          </p:cNvSpPr>
          <p:nvPr>
            <p:ph idx="1"/>
          </p:nvPr>
        </p:nvSpPr>
        <p:spPr/>
        <p:txBody>
          <a:bodyPr/>
          <a:lstStyle/>
          <a:p>
            <a:r>
              <a:rPr lang="en-US" dirty="0"/>
              <a:t>Every transaction, however small are large needs these ACID properties</a:t>
            </a:r>
          </a:p>
          <a:p>
            <a:r>
              <a:rPr lang="en-US" dirty="0"/>
              <a:t>They happen </a:t>
            </a:r>
            <a:r>
              <a:rPr lang="en-US"/>
              <a:t>at the </a:t>
            </a:r>
            <a:endParaRPr lang="en-US" dirty="0"/>
          </a:p>
        </p:txBody>
      </p:sp>
    </p:spTree>
    <p:extLst>
      <p:ext uri="{BB962C8B-B14F-4D97-AF65-F5344CB8AC3E}">
        <p14:creationId xmlns:p14="http://schemas.microsoft.com/office/powerpoint/2010/main" val="712409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B1BE-62F6-46F2-903C-534F6F3A031D}"/>
              </a:ext>
            </a:extLst>
          </p:cNvPr>
          <p:cNvSpPr>
            <a:spLocks noGrp="1"/>
          </p:cNvSpPr>
          <p:nvPr>
            <p:ph type="title"/>
          </p:nvPr>
        </p:nvSpPr>
        <p:spPr/>
        <p:txBody>
          <a:bodyPr/>
          <a:lstStyle/>
          <a:p>
            <a:r>
              <a:rPr lang="en-US" dirty="0"/>
              <a:t>Until next time…</a:t>
            </a:r>
          </a:p>
        </p:txBody>
      </p:sp>
      <p:sp>
        <p:nvSpPr>
          <p:cNvPr id="3" name="Content Placeholder 2">
            <a:extLst>
              <a:ext uri="{FF2B5EF4-FFF2-40B4-BE49-F238E27FC236}">
                <a16:creationId xmlns:a16="http://schemas.microsoft.com/office/drawing/2014/main" id="{571C0AE9-AD30-4EF0-9E4F-869974FDDF00}"/>
              </a:ext>
            </a:extLst>
          </p:cNvPr>
          <p:cNvSpPr>
            <a:spLocks noGrp="1"/>
          </p:cNvSpPr>
          <p:nvPr>
            <p:ph idx="1"/>
          </p:nvPr>
        </p:nvSpPr>
        <p:spPr/>
        <p:txBody>
          <a:bodyPr>
            <a:normAutofit/>
          </a:bodyPr>
          <a:lstStyle/>
          <a:p>
            <a:r>
              <a:rPr lang="en-US" dirty="0"/>
              <a:t>Correctness starts with proper structure (still)</a:t>
            </a:r>
          </a:p>
          <a:p>
            <a:r>
              <a:rPr lang="en-US" dirty="0"/>
              <a:t>Correctness extends to how you write your code</a:t>
            </a:r>
          </a:p>
          <a:p>
            <a:r>
              <a:rPr lang="en-US" dirty="0"/>
              <a:t>The four properties defined by the ACID acronym are crucial to producing databases that are guaranteed to give customers the correct answers</a:t>
            </a:r>
          </a:p>
          <a:p>
            <a:r>
              <a:rPr lang="en-US" dirty="0"/>
              <a:t>As relational programmers we take these principals as givens, but they are not always provided by other database platforms</a:t>
            </a:r>
          </a:p>
          <a:p>
            <a:pPr lvl="1"/>
            <a:r>
              <a:rPr lang="en-US" dirty="0"/>
              <a:t>And they are not always needed either</a:t>
            </a:r>
          </a:p>
        </p:txBody>
      </p:sp>
    </p:spTree>
    <p:extLst>
      <p:ext uri="{BB962C8B-B14F-4D97-AF65-F5344CB8AC3E}">
        <p14:creationId xmlns:p14="http://schemas.microsoft.com/office/powerpoint/2010/main" val="409603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815</TotalTime>
  <Words>460</Words>
  <Application>Microsoft Macintosh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Garamond</vt:lpstr>
      <vt:lpstr>Organic</vt:lpstr>
      <vt:lpstr>Database Design Chat 016</vt:lpstr>
      <vt:lpstr>Louis Davidson (drsql)               </vt:lpstr>
      <vt:lpstr>What is ACID</vt:lpstr>
      <vt:lpstr>Atomicity</vt:lpstr>
      <vt:lpstr>Consistency</vt:lpstr>
      <vt:lpstr>Isolation</vt:lpstr>
      <vt:lpstr>Durability</vt:lpstr>
      <vt:lpstr>This happens on a micro and macro scale</vt:lpstr>
      <vt:lpstr>Until next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Louis Davidson</dc:creator>
  <cp:lastModifiedBy>Louis Davidson</cp:lastModifiedBy>
  <cp:revision>16</cp:revision>
  <dcterms:created xsi:type="dcterms:W3CDTF">2021-09-21T14:14:24Z</dcterms:created>
  <dcterms:modified xsi:type="dcterms:W3CDTF">2022-05-02T01:05:38Z</dcterms:modified>
</cp:coreProperties>
</file>