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  <p:sldMasterId id="2147483715" r:id="rId2"/>
    <p:sldMasterId id="2147483839" r:id="rId3"/>
  </p:sldMasterIdLst>
  <p:notesMasterIdLst>
    <p:notesMasterId r:id="rId39"/>
  </p:notesMasterIdLst>
  <p:sldIdLst>
    <p:sldId id="256" r:id="rId4"/>
    <p:sldId id="301" r:id="rId5"/>
    <p:sldId id="26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257" r:id="rId14"/>
    <p:sldId id="258" r:id="rId15"/>
    <p:sldId id="259" r:id="rId16"/>
    <p:sldId id="260" r:id="rId17"/>
    <p:sldId id="288" r:id="rId18"/>
    <p:sldId id="289" r:id="rId19"/>
    <p:sldId id="292" r:id="rId20"/>
    <p:sldId id="293" r:id="rId21"/>
    <p:sldId id="290" r:id="rId22"/>
    <p:sldId id="269" r:id="rId23"/>
    <p:sldId id="264" r:id="rId24"/>
    <p:sldId id="283" r:id="rId25"/>
    <p:sldId id="282" r:id="rId26"/>
    <p:sldId id="266" r:id="rId27"/>
    <p:sldId id="271" r:id="rId28"/>
    <p:sldId id="272" r:id="rId29"/>
    <p:sldId id="270" r:id="rId30"/>
    <p:sldId id="291" r:id="rId31"/>
    <p:sldId id="284" r:id="rId32"/>
    <p:sldId id="286" r:id="rId33"/>
    <p:sldId id="285" r:id="rId34"/>
    <p:sldId id="276" r:id="rId35"/>
    <p:sldId id="277" r:id="rId36"/>
    <p:sldId id="278" r:id="rId37"/>
    <p:sldId id="28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8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customXml" Target="../customXml/item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customXml" Target="../customXml/item3.xml"/><Relationship Id="rId20" Type="http://schemas.openxmlformats.org/officeDocument/2006/relationships/slide" Target="slides/slide17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E4025-3217-419E-8145-F372BC589F30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6608E-D76B-49A7-86C4-3CE8E4CB6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6608E-D76B-49A7-86C4-3CE8E4CB6C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293100" y="5803900"/>
            <a:ext cx="3667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400">
                <a:solidFill>
                  <a:srgbClr val="80B606"/>
                </a:solidFill>
                <a:latin typeface="Wingdings" pitchFamily="2" charset="2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E93C8B-8EC1-464B-A303-8FC681590D1D}" type="datetime1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9B2B5-557C-46E8-9BFD-9E0A9E75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5D49BF-A095-4AA8-89D9-677CDD400D15}" type="datetime1">
              <a:rPr lang="en-US" smtClean="0"/>
              <a:t>7/13/2013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9B2B5-557C-46E8-9BFD-9E0A9E75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65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A56CE0-06F5-46D2-8F5A-B639F889CDA5}" type="datetime1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9B2B5-557C-46E8-9BFD-9E0A9E75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28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E12158-F16B-4374-B268-374859AB65ED}" type="datetime1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B89B2B5-557C-46E8-9BFD-9E0A9E75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38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75D4A4-37C6-4B4D-A9BC-D703586B6AC2}" type="datetime1">
              <a:rPr lang="en-US" smtClean="0"/>
              <a:t>7/13/2013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B89B2B5-557C-46E8-9BFD-9E0A9E75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94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EBB94B-C2B7-4422-85D7-BBA7B43EE6D5}" type="datetime1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9B2B5-557C-46E8-9BFD-9E0A9E75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2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D0D989-31EF-4205-93E8-59632BE3093A}" type="datetime1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9B2B5-557C-46E8-9BFD-9E0A9E75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8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A89F8E-37DA-4920-929F-41773CE697B5}" type="datetime1">
              <a:rPr lang="en-US" smtClean="0"/>
              <a:t>7/13/2013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9B2B5-557C-46E8-9BFD-9E0A9E75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75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latin typeface="Lucida Sans" pitchFamily="34" charset="0"/>
                <a:cs typeface="Consolas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67055"/>
            <a:ext cx="1447800" cy="277091"/>
          </a:xfrm>
        </p:spPr>
        <p:txBody>
          <a:bodyPr/>
          <a:lstStyle/>
          <a:p>
            <a:fld id="{22925043-8DD8-4C7F-9C71-B2ADB91CE432}" type="datetime1">
              <a:rPr lang="en-US" smtClean="0"/>
              <a:t>7/13/2013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1" y="6524547"/>
            <a:ext cx="48768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2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96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96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E224FA0-3704-4E1A-93E1-54AD2908A5A5}" type="datetime1">
              <a:rPr lang="en-US" smtClean="0">
                <a:cs typeface="Arial" charset="0"/>
              </a:rPr>
              <a:t>7/13/2013</a:t>
            </a:fld>
            <a:endParaRPr lang="en-US" dirty="0">
              <a:cs typeface="Arial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cs typeface="Arial" charset="0"/>
              </a:rPr>
              <a:t>SQL Saturday Louisville #214</a:t>
            </a:r>
            <a:endParaRPr lang="en-US" dirty="0">
              <a:cs typeface="Arial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2754ED01-E2A0-4C1E-8E21-014B99041579}" type="slidenum">
              <a:rPr lang="en-US" smtClean="0"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76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70EB-0651-4546-8541-28662F3C4008}" type="datetime1">
              <a:rPr lang="en-US" smtClean="0"/>
              <a:t>7/13/2013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48001" y="6524547"/>
            <a:ext cx="48768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AF8CE-9B30-4510-B8E1-44891368EEBC}" type="datetime1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9B2B5-557C-46E8-9BFD-9E0A9E75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41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B222-6F7E-4B63-A59F-E3FB2190D6BD}" type="datetime1">
              <a:rPr lang="en-US" smtClean="0"/>
              <a:t>7/13/2013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1" y="6524547"/>
            <a:ext cx="48768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81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E497-DDBE-4410-9A60-16CFF841A1AE}" type="datetime1">
              <a:rPr lang="en-US" smtClean="0"/>
              <a:t>7/13/2013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1" y="6524547"/>
            <a:ext cx="48768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54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74D5-C932-4E31-BB28-1621D167AB23}" type="datetime1">
              <a:rPr lang="en-US" smtClean="0"/>
              <a:t>7/13/2013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1" y="6524547"/>
            <a:ext cx="48768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 smtClean="0"/>
              <a:t>SQL Saturday Louisville #214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19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1DA7-973B-4DD7-8B25-B37D1FCF1FA7}" type="datetime1">
              <a:rPr lang="en-US" smtClean="0"/>
              <a:t>7/13/2013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1" y="6524547"/>
            <a:ext cx="48768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07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1BBF-760E-4B0A-8B1B-EA19E71A76C3}" type="datetime1">
              <a:rPr lang="en-US" smtClean="0"/>
              <a:t>7/13/2013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1" y="6524547"/>
            <a:ext cx="48768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5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C68D-6174-438B-8C1A-D484A0143829}" type="datetime1">
              <a:rPr lang="en-US" smtClean="0"/>
              <a:t>7/13/2013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1" y="6524547"/>
            <a:ext cx="48768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56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869F82F9-79E7-46E4-831A-530D8C051A34}" type="datetime1">
              <a:rPr lang="en-US" smtClean="0">
                <a:cs typeface="Arial" charset="0"/>
              </a:rPr>
              <a:t>7/13/2013</a:t>
            </a:fld>
            <a:endParaRPr lang="en-US" dirty="0"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2754ED01-E2A0-4C1E-8E21-014B99041579}" type="slidenum">
              <a:rPr lang="en-US" smtClean="0"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cs typeface="Arial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1" y="6524547"/>
            <a:ext cx="48768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cs typeface="Arial" charset="0"/>
              </a:rPr>
              <a:t>SQL Saturday Louisville #214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633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C5A723-D766-4318-90FA-733E49028BD8}" type="datetime1">
              <a:rPr lang="en-US" smtClean="0"/>
              <a:t>7/13/2013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1" y="6524547"/>
            <a:ext cx="48768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cs typeface="Arial" charset="0"/>
              </a:rPr>
              <a:t>SQL Saturday Louisville #214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42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620913"/>
            <a:ext cx="9144000" cy="2237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534964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C:\Users\ThinOne\AppData\Local\Microsoft\Windows\Temporary Internet Files\Content.IE5\NF1GSVJ3\MC910216357[1]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582" y="1173928"/>
            <a:ext cx="3230836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hinOne\AppData\Local\Microsoft\Windows\Temporary Internet Files\Content.IE5\NF1GSVJ3\MC910216357[1]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60" y="1173929"/>
            <a:ext cx="3230836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hinOne\AppData\Local\Microsoft\Windows\Temporary Internet Files\Content.IE5\NF1GSVJ3\MC91021635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1" y="1173930"/>
            <a:ext cx="3230836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336" y="4114800"/>
            <a:ext cx="48768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cs typeface="Arial" charset="0"/>
              </a:rPr>
              <a:t>SQL Saturday Louisville #214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6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534964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3477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620913"/>
            <a:ext cx="9144000" cy="2237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pic>
        <p:nvPicPr>
          <p:cNvPr id="9" name="Picture 2" descr="C:\Users\ThinOne\AppData\Local\Microsoft\Windows\Temporary Internet Files\Content.IE5\NF1GSVJ3\MC910216357[1].pn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582" y="1173928"/>
            <a:ext cx="3230836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hinOne\AppData\Local\Microsoft\Windows\Temporary Internet Files\Content.IE5\NF1GSVJ3\MC910216357[1].pn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60" y="1173929"/>
            <a:ext cx="3230836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ThinOne\AppData\Local\Microsoft\Windows\Temporary Internet Files\Content.IE5\NF1GSVJ3\MC910216357[1]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1" y="1173930"/>
            <a:ext cx="3230836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13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293100" y="5803900"/>
            <a:ext cx="3667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itchFamily="18" charset="0"/>
                <a:ea typeface="MS PGothic" pitchFamily="34" charset="-128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400">
                <a:solidFill>
                  <a:srgbClr val="80B606"/>
                </a:solidFill>
                <a:latin typeface="Wingdings" pitchFamily="2" charset="2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A4D584-E5AD-4259-97C6-029C7BA4463B}" type="datetime1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14462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89B2B5-557C-46E8-9BFD-9E0A9E75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832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66250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AAC1-28D9-4C26-91AF-450D53BF69E7}" type="datetime1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8111" y="6476999"/>
            <a:ext cx="733864" cy="274320"/>
          </a:xfrm>
        </p:spPr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9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3309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5D9146BB-DAFB-427E-BFFA-9DCDD245A718}" type="datetime1">
              <a:rPr lang="en-US" smtClean="0">
                <a:cs typeface="Arial" charset="0"/>
              </a:rPr>
              <a:t>7/13/2013</a:t>
            </a:fld>
            <a:endParaRPr lang="en-US" dirty="0"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cs typeface="Arial" charset="0"/>
              </a:rPr>
              <a:t>SQL Saturday Louisville #214</a:t>
            </a:r>
            <a:endParaRPr lang="en-US" dirty="0"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2754ED01-E2A0-4C1E-8E21-014B99041579}" type="slidenum">
              <a:rPr lang="en-US" smtClean="0"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313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67C0-9852-427F-B904-E887E70F9F17}" type="datetime1">
              <a:rPr lang="en-US" smtClean="0"/>
              <a:t>7/13/2013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B2B5-557C-46E8-9BFD-9E0A9E75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32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2E60-2F78-48C6-8A74-336345E016F6}" type="datetime1">
              <a:rPr lang="en-US" smtClean="0"/>
              <a:t>7/13/2013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83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E555-31A7-49C4-A519-0DE68B4B9457}" type="datetime1">
              <a:rPr lang="en-US" smtClean="0"/>
              <a:t>7/13/2013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B2B5-557C-46E8-9BFD-9E0A9E75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633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CAD9-632E-44DA-839C-E7E52E8424F7}" type="datetime1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B2B5-557C-46E8-9BFD-9E0A9E7540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975693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846A9AA-1D83-4099-A2AE-015A666ACB6C}" type="datetime1">
              <a:rPr lang="en-US" smtClean="0"/>
              <a:t>7/13/2013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B89B2B5-557C-46E8-9BFD-9E0A9E75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24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552-E0E3-44E6-BBE3-626AD38FDE73}" type="datetime1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B2B5-557C-46E8-9BFD-9E0A9E75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0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8ECF88-503C-4A1B-AAB2-5205C24CDA09}" type="datetime1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9B2B5-557C-46E8-9BFD-9E0A9E75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78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258E-77C9-4843-88B5-6DDD5D8E07D1}" type="datetime1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B2B5-557C-46E8-9BFD-9E0A9E75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8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E63578-E356-42B0-A27A-8922269D6386}" type="datetime1">
              <a:rPr lang="en-US" smtClean="0"/>
              <a:t>7/13/2013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9B2B5-557C-46E8-9BFD-9E0A9E75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6360B221-C527-482A-A2CC-7BA885A3DB82}" type="datetime1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B89B2B5-557C-46E8-9BFD-9E0A9E75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3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A33B9AE9-177D-4C96-99E6-F54F423110AD}" type="datetime1">
              <a:rPr lang="en-US" smtClean="0"/>
              <a:t>7/13/2013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4B89B2B5-557C-46E8-9BFD-9E0A9E75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8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D37C8373-DABF-42C5-BDA1-19D544A1FB3F}" type="datetime1">
              <a:rPr lang="en-US" smtClean="0"/>
              <a:t>7/13/2013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B89B2B5-557C-46E8-9BFD-9E0A9E75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8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DAD860-99E8-4C69-B3BA-1F429032B77F}" type="datetime1">
              <a:rPr lang="en-US" smtClean="0"/>
              <a:t>7/13/2013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9B2B5-557C-46E8-9BFD-9E0A9E75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7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44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9775" y="2770188"/>
            <a:ext cx="7662863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rgbClr val="7F7F7F"/>
                </a:solidFill>
              </a:defRPr>
            </a:lvl1pPr>
          </a:lstStyle>
          <a:p>
            <a:fld id="{BD37A4AB-195D-4D89-A1DF-D74E5FF8B071}" type="datetime1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>
                <a:solidFill>
                  <a:srgbClr val="7F7F7F"/>
                </a:solidFill>
              </a:defRPr>
            </a:lvl1pPr>
          </a:lstStyle>
          <a:p>
            <a:fld id="{4B89B2B5-557C-46E8-9BFD-9E0A9E75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bg1"/>
          </a:solidFill>
          <a:latin typeface="+mj-lt"/>
          <a:ea typeface="MS PGothic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  <a:ea typeface="MS PGothic" pitchFamily="34" charset="-128"/>
        </a:defRPr>
      </a:lvl9pPr>
    </p:titleStyle>
    <p:bodyStyle>
      <a:lvl1pPr marL="342900" indent="-342900" algn="l" rtl="0" eaLnBrk="1" fontAlgn="base" hangingPunct="1">
        <a:spcBef>
          <a:spcPts val="2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1pPr>
      <a:lvl2pPr marL="685800" indent="-336550" algn="l" rtl="0" eaLnBrk="1" fontAlgn="base" hangingPunct="1">
        <a:spcBef>
          <a:spcPts val="600"/>
        </a:spcBef>
        <a:spcAft>
          <a:spcPct val="0"/>
        </a:spcAft>
        <a:buClr>
          <a:srgbClr val="C1F944"/>
        </a:buClr>
        <a:buSzPct val="90000"/>
        <a:buFont typeface="Wingdings" pitchFamily="2" charset="2"/>
        <a:buChar char="S"/>
        <a:defRPr sz="20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1035050" indent="-3492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1371600" indent="-336550" algn="l" rtl="0" eaLnBrk="1" fontAlgn="base" hangingPunct="1">
        <a:spcBef>
          <a:spcPts val="600"/>
        </a:spcBef>
        <a:spcAft>
          <a:spcPct val="0"/>
        </a:spcAft>
        <a:buClr>
          <a:srgbClr val="C1F944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1720850" indent="-3492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34"/>
            <a:ext cx="9144000" cy="2212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8816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432D547-D6DB-4445-8F07-FD9FF688B491}" type="datetime1">
              <a:rPr lang="en-US" smtClean="0">
                <a:cs typeface="Arial" charset="0"/>
              </a:rPr>
              <a:t>7/13/2013</a:t>
            </a:fld>
            <a:endParaRPr lang="en-US" dirty="0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1" y="6524547"/>
            <a:ext cx="48768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cs typeface="Arial" charset="0"/>
              </a:rPr>
              <a:t>SQL Saturday Louisville #214</a:t>
            </a:r>
            <a:endParaRPr lang="en-US" dirty="0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-19386"/>
            <a:ext cx="1066800" cy="224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2754ED01-E2A0-4C1E-8E21-014B99041579}" type="slidenum">
              <a:rPr lang="en-US" smtClean="0"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cs typeface="Arial" charset="0"/>
            </a:endParaRPr>
          </a:p>
        </p:txBody>
      </p:sp>
      <p:pic>
        <p:nvPicPr>
          <p:cNvPr id="11" name="Picture 10" descr="drsql_org_bug.png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71897" y="6524546"/>
            <a:ext cx="972103" cy="3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2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Consolas" pitchFamily="49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5000"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Consolas" pitchFamily="49" charset="0"/>
        </a:defRPr>
      </a:lvl1pPr>
      <a:lvl2pPr marL="457200" indent="-182880" algn="l" defTabSz="9144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Consolas" pitchFamily="49" charset="0"/>
        </a:defRPr>
      </a:lvl2pPr>
      <a:lvl3pPr marL="731520" indent="-182880" algn="l" defTabSz="9144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onsolas" pitchFamily="49" charset="0"/>
        </a:defRPr>
      </a:lvl3pPr>
      <a:lvl4pPr marL="1005840" indent="-182880" algn="l" defTabSz="9144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onsolas" pitchFamily="49" charset="0"/>
        </a:defRPr>
      </a:lvl4pPr>
      <a:lvl5pPr marL="1188720" indent="-137160" algn="l" defTabSz="9144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Consolas" pitchFamily="49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6F733BB-C1B5-4B18-A127-7290A3FC8AC9}" type="datetime1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SQL Saturday Louisville #214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B89B2B5-557C-46E8-9BFD-9E0A9E75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9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igger" TargetMode="Externa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Write a DML Trigger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Louis Davidson</a:t>
            </a:r>
          </a:p>
          <a:p>
            <a:r>
              <a:rPr lang="en-US" dirty="0" smtClean="0"/>
              <a:t>drsql.org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 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Harder to get right than normal DDL solutions</a:t>
            </a:r>
          </a:p>
          <a:p>
            <a:r>
              <a:rPr lang="en-US" dirty="0" smtClean="0"/>
              <a:t>Slower to operate than normal DDL solutions</a:t>
            </a:r>
          </a:p>
          <a:p>
            <a:r>
              <a:rPr lang="en-US" dirty="0" smtClean="0"/>
              <a:t>Harder to support than normal DDL solutions</a:t>
            </a:r>
          </a:p>
          <a:p>
            <a:r>
              <a:rPr lang="en-US" dirty="0" smtClean="0"/>
              <a:t>Sometimes all we have to work with and then very </a:t>
            </a:r>
            <a:r>
              <a:rPr lang="en-US" dirty="0" err="1" smtClean="0"/>
              <a:t>very</a:t>
            </a:r>
            <a:r>
              <a:rPr lang="en-US" dirty="0" smtClean="0"/>
              <a:t> useful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8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customers care about?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Top Issue with Database Implementations:</a:t>
            </a:r>
          </a:p>
          <a:p>
            <a:pPr lvl="1"/>
            <a:r>
              <a:rPr lang="en-US" dirty="0" smtClean="0"/>
              <a:t>#1 Data Quality</a:t>
            </a:r>
          </a:p>
          <a:p>
            <a:pPr lvl="1"/>
            <a:r>
              <a:rPr lang="en-US" dirty="0" smtClean="0"/>
              <a:t>#2 </a:t>
            </a:r>
            <a:r>
              <a:rPr lang="en-US" dirty="0"/>
              <a:t>Performance (But </a:t>
            </a:r>
            <a:r>
              <a:rPr lang="en-US" dirty="0" smtClean="0"/>
              <a:t>doesn’t </a:t>
            </a:r>
            <a:r>
              <a:rPr lang="en-US" dirty="0"/>
              <a:t>matter if the data quality stinks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#2 Usability (But </a:t>
            </a:r>
            <a:r>
              <a:rPr lang="en-US" dirty="0"/>
              <a:t>still doesn’t matter if the data quality stinks)</a:t>
            </a:r>
          </a:p>
          <a:p>
            <a:pPr lvl="1"/>
            <a:r>
              <a:rPr lang="en-US" dirty="0" smtClean="0"/>
              <a:t>#</a:t>
            </a:r>
            <a:r>
              <a:rPr lang="en-US" dirty="0"/>
              <a:t>4 Doesn’t matter if the data quality stinks</a:t>
            </a:r>
            <a:endParaRPr lang="en-US" dirty="0" smtClean="0"/>
          </a:p>
          <a:p>
            <a:pPr lvl="1"/>
            <a:r>
              <a:rPr lang="en-US" dirty="0" smtClean="0"/>
              <a:t>#</a:t>
            </a:r>
            <a:r>
              <a:rPr lang="en-US" dirty="0"/>
              <a:t>5 </a:t>
            </a:r>
            <a:r>
              <a:rPr lang="en-US" dirty="0" smtClean="0"/>
              <a:t>Really doesn’t </a:t>
            </a:r>
            <a:r>
              <a:rPr lang="en-US" dirty="0"/>
              <a:t>matter if the data quality stinks</a:t>
            </a:r>
          </a:p>
          <a:p>
            <a:r>
              <a:rPr lang="en-US" dirty="0" smtClean="0"/>
              <a:t>Anything we can do to protect the quality of the data worth the effort (and COST)</a:t>
            </a:r>
          </a:p>
          <a:p>
            <a:r>
              <a:rPr lang="en-US" dirty="0" smtClean="0"/>
              <a:t>Every tool we have in SQL Server for data integrity has at least some 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7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Protection 1/3 – Begin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structures </a:t>
            </a:r>
            <a:r>
              <a:rPr lang="en-US" dirty="0"/>
              <a:t>correct</a:t>
            </a:r>
          </a:p>
          <a:p>
            <a:pPr lvl="1"/>
            <a:r>
              <a:rPr lang="en-US" dirty="0"/>
              <a:t>Normalization -Normalized structures are far less susceptible to data integrity issues</a:t>
            </a:r>
          </a:p>
          <a:p>
            <a:pPr lvl="1"/>
            <a:r>
              <a:rPr lang="en-US" dirty="0" err="1" smtClean="0"/>
              <a:t>Datatypes</a:t>
            </a:r>
            <a:r>
              <a:rPr lang="en-US" dirty="0" smtClean="0"/>
              <a:t> choice</a:t>
            </a:r>
            <a:endParaRPr lang="en-US" dirty="0"/>
          </a:p>
          <a:p>
            <a:pPr lvl="2"/>
            <a:r>
              <a:rPr lang="en-US" dirty="0"/>
              <a:t>Match </a:t>
            </a:r>
            <a:r>
              <a:rPr lang="en-US" dirty="0" err="1"/>
              <a:t>datatypes</a:t>
            </a:r>
            <a:r>
              <a:rPr lang="en-US" dirty="0"/>
              <a:t> to the needs of the user</a:t>
            </a:r>
          </a:p>
          <a:p>
            <a:pPr lvl="2"/>
            <a:r>
              <a:rPr lang="en-US" dirty="0"/>
              <a:t>Data stored in the right </a:t>
            </a:r>
            <a:r>
              <a:rPr lang="en-US" dirty="0" err="1"/>
              <a:t>datatype</a:t>
            </a:r>
            <a:r>
              <a:rPr lang="en-US" dirty="0"/>
              <a:t> works better for the Query </a:t>
            </a:r>
            <a:r>
              <a:rPr lang="en-US" dirty="0" smtClean="0"/>
              <a:t>Processor</a:t>
            </a:r>
          </a:p>
          <a:p>
            <a:r>
              <a:rPr lang="en-US" dirty="0" smtClean="0"/>
              <a:t>Make </a:t>
            </a:r>
            <a:r>
              <a:rPr lang="en-US" dirty="0"/>
              <a:t>sure only the right people are modifying structures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4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Protection 2/3 -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Make full use of SQL Server constraints to protect the data structures</a:t>
            </a:r>
          </a:p>
          <a:p>
            <a:pPr lvl="1"/>
            <a:r>
              <a:rPr lang="en-US" b="1" dirty="0" smtClean="0"/>
              <a:t>NULL</a:t>
            </a:r>
            <a:r>
              <a:rPr lang="en-US" dirty="0"/>
              <a:t>: Determines if a column will accept NULL for its value. NULL constraints aren’t technically constraint objects, </a:t>
            </a:r>
            <a:r>
              <a:rPr lang="en-US" dirty="0" smtClean="0"/>
              <a:t>but they </a:t>
            </a:r>
            <a:r>
              <a:rPr lang="en-US" dirty="0"/>
              <a:t>behave like </a:t>
            </a:r>
            <a:r>
              <a:rPr lang="en-US" dirty="0" smtClean="0"/>
              <a:t>them.</a:t>
            </a:r>
          </a:p>
          <a:p>
            <a:pPr lvl="1"/>
            <a:r>
              <a:rPr lang="en-US" b="1" dirty="0" smtClean="0"/>
              <a:t>PRIMARY </a:t>
            </a:r>
            <a:r>
              <a:rPr lang="en-US" b="1" dirty="0"/>
              <a:t>KEY </a:t>
            </a:r>
            <a:r>
              <a:rPr lang="en-US" dirty="0"/>
              <a:t>and </a:t>
            </a:r>
            <a:r>
              <a:rPr lang="en-US" b="1" dirty="0"/>
              <a:t>UNIQUE</a:t>
            </a:r>
            <a:r>
              <a:rPr lang="en-US" dirty="0"/>
              <a:t>: Used to make sure your rows contain only unique combinations of values over a given set of key </a:t>
            </a:r>
            <a:r>
              <a:rPr lang="en-US" dirty="0" smtClean="0"/>
              <a:t>columns.</a:t>
            </a:r>
          </a:p>
          <a:p>
            <a:pPr lvl="1"/>
            <a:r>
              <a:rPr lang="en-US" b="1" dirty="0" smtClean="0"/>
              <a:t>FOREIGN </a:t>
            </a:r>
            <a:r>
              <a:rPr lang="en-US" b="1" dirty="0"/>
              <a:t>KEY</a:t>
            </a:r>
            <a:r>
              <a:rPr lang="en-US" dirty="0"/>
              <a:t>: Used to make sure that any migrated keys have only valid values that match the key columns they reference. </a:t>
            </a:r>
            <a:endParaRPr lang="en-US" dirty="0" smtClean="0"/>
          </a:p>
          <a:p>
            <a:pPr lvl="1"/>
            <a:r>
              <a:rPr lang="en-US" b="1" dirty="0"/>
              <a:t>CHECK</a:t>
            </a:r>
            <a:r>
              <a:rPr lang="en-US" dirty="0"/>
              <a:t>: Used to limit the values that can be entered into a single column or an entire row.</a:t>
            </a:r>
          </a:p>
          <a:p>
            <a:pPr lvl="1"/>
            <a:r>
              <a:rPr lang="en-US" b="1" dirty="0" smtClean="0"/>
              <a:t>DEFAULT</a:t>
            </a:r>
            <a:r>
              <a:rPr lang="en-US" dirty="0"/>
              <a:t>: Used to set an acceptable default value for a column when the user doesn’t provide one. (Some people don’t count defaults as constraints, because they don’t constrain updates.) </a:t>
            </a:r>
            <a:endParaRPr lang="en-US" dirty="0" smtClean="0"/>
          </a:p>
          <a:p>
            <a:r>
              <a:rPr lang="en-US" dirty="0" smtClean="0"/>
              <a:t>Some of this will not help performance, some will harm it. But see the Introduction slide for what matters most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1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Protection 3/3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Determine </a:t>
            </a:r>
            <a:r>
              <a:rPr lang="en-US" dirty="0"/>
              <a:t>what can be reliably done using client </a:t>
            </a:r>
            <a:r>
              <a:rPr lang="en-US" dirty="0" smtClean="0"/>
              <a:t>code</a:t>
            </a:r>
            <a:endParaRPr lang="en-US" dirty="0"/>
          </a:p>
          <a:p>
            <a:pPr lvl="1"/>
            <a:r>
              <a:rPr lang="en-US" dirty="0"/>
              <a:t>Stored procedures</a:t>
            </a:r>
          </a:p>
          <a:p>
            <a:pPr lvl="1"/>
            <a:r>
              <a:rPr lang="en-US" dirty="0"/>
              <a:t>Compiled, procedural code</a:t>
            </a:r>
          </a:p>
          <a:p>
            <a:r>
              <a:rPr lang="en-US" dirty="0"/>
              <a:t>The key word in previous </a:t>
            </a:r>
            <a:r>
              <a:rPr lang="en-US" dirty="0" smtClean="0"/>
              <a:t>bullet: </a:t>
            </a:r>
            <a:r>
              <a:rPr lang="en-US" dirty="0"/>
              <a:t>“reliably”</a:t>
            </a:r>
          </a:p>
          <a:p>
            <a:pPr lvl="1"/>
            <a:r>
              <a:rPr lang="en-US" dirty="0"/>
              <a:t>Client code is notoriously </a:t>
            </a:r>
            <a:r>
              <a:rPr lang="en-US" dirty="0" smtClean="0"/>
              <a:t>untrustworthy due to concurrency requirements</a:t>
            </a:r>
            <a:endParaRPr lang="en-US" dirty="0"/>
          </a:p>
          <a:p>
            <a:pPr lvl="1"/>
            <a:r>
              <a:rPr lang="en-US" dirty="0" smtClean="0"/>
              <a:t>Often </a:t>
            </a:r>
            <a:r>
              <a:rPr lang="en-US" dirty="0"/>
              <a:t>multiple layers implementing the same rules can be </a:t>
            </a:r>
            <a:r>
              <a:rPr lang="en-US" dirty="0" smtClean="0"/>
              <a:t>useful</a:t>
            </a:r>
          </a:p>
          <a:p>
            <a:pPr lvl="1"/>
            <a:r>
              <a:rPr lang="en-US" dirty="0" smtClean="0"/>
              <a:t>Consider all channels that data can arrive from</a:t>
            </a:r>
            <a:endParaRPr lang="en-US" dirty="0"/>
          </a:p>
          <a:p>
            <a:r>
              <a:rPr lang="en-US" dirty="0" smtClean="0"/>
              <a:t>Triggers can assist in filling gaps </a:t>
            </a:r>
            <a:r>
              <a:rPr lang="en-US" dirty="0"/>
              <a:t>that can not be handled reliably in any other manner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7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</a:t>
            </a:r>
            <a:r>
              <a:rPr lang="en-US" smtClean="0"/>
              <a:t>Coding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makes triggers different from stored 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cs typeface="Arial" charset="0"/>
              </a:rPr>
              <a:t>SQL Saturday Louisville #214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4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To Cover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basic working bits of a trigger (and a template to make it easier)</a:t>
            </a:r>
          </a:p>
          <a:p>
            <a:pPr lvl="1"/>
            <a:r>
              <a:rPr lang="en-US" dirty="0" smtClean="0"/>
              <a:t>There are several parts of a DML trigger that exist 99% of the time (</a:t>
            </a:r>
            <a:r>
              <a:rPr lang="en-US" dirty="0" err="1" smtClean="0"/>
              <a:t>rowcount</a:t>
            </a:r>
            <a:r>
              <a:rPr lang="en-US" dirty="0" smtClean="0"/>
              <a:t>, try catch,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template presented is my coding trigger template, used to introduce the set up of the trigger</a:t>
            </a:r>
            <a:endParaRPr lang="en-US" dirty="0"/>
          </a:p>
          <a:p>
            <a:r>
              <a:rPr lang="en-US" dirty="0" smtClean="0"/>
              <a:t>Accessing modified data via the INSERTED and DELETED virtual tables</a:t>
            </a:r>
          </a:p>
          <a:p>
            <a:pPr lvl="1"/>
            <a:r>
              <a:rPr lang="en-US" dirty="0" smtClean="0"/>
              <a:t>Understanding multi-row operations</a:t>
            </a:r>
          </a:p>
          <a:p>
            <a:r>
              <a:rPr lang="en-US" dirty="0" smtClean="0"/>
              <a:t>Determining Referenced Columns in DML Statement</a:t>
            </a:r>
          </a:p>
          <a:p>
            <a:r>
              <a:rPr lang="en-US" dirty="0" smtClean="0"/>
              <a:t>Error Handling</a:t>
            </a:r>
          </a:p>
          <a:p>
            <a:r>
              <a:rPr lang="en-US" i="1" dirty="0" smtClean="0"/>
              <a:t>A set of demo code will be used to show these points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</a:t>
            </a:r>
            <a:r>
              <a:rPr lang="en-US" smtClean="0"/>
              <a:t>trigger coded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Validating modified data</a:t>
            </a:r>
          </a:p>
          <a:p>
            <a:pPr lvl="1"/>
            <a:r>
              <a:rPr lang="en-US" dirty="0" smtClean="0"/>
              <a:t>Simple – Look for any bad row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exists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&lt;returns data only for bad data&gt;)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THROW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50000,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N'bad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exists',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 smtClean="0"/>
              <a:t>Complex – Make sure all rows meet (multiple) criteria</a:t>
            </a:r>
            <a:br>
              <a:rPr lang="en-US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declare @rowcount1 = (select count(*)…)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declare @rowcount2 = (select count(*)…)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@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rowsAffected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&lt;&gt; @rowcount1 + @rowcount2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THROW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50000,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N'try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again!',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Modifications – Basically just executing a DML statement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5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Nesting/Recursion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When you execute a DML statement in a trigger, by default (and the most typical setting)</a:t>
            </a:r>
          </a:p>
          <a:p>
            <a:pPr lvl="1"/>
            <a:r>
              <a:rPr lang="en-US" dirty="0" smtClean="0"/>
              <a:t>The trigger will not </a:t>
            </a:r>
            <a:r>
              <a:rPr lang="en-US" dirty="0" err="1" smtClean="0"/>
              <a:t>recurse</a:t>
            </a:r>
            <a:r>
              <a:rPr lang="en-US" dirty="0" smtClean="0"/>
              <a:t> (INSERT trigger on table A inserts a row into table A will not cause the trigger to </a:t>
            </a:r>
            <a:r>
              <a:rPr lang="en-US" dirty="0" err="1" smtClean="0"/>
              <a:t>refire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trigger will nest (INSERT trigger on table A updates a row in table A and inserts a row into table B would cause an update trigger on table A and an INSERT trigger on table B to fire if they existed)</a:t>
            </a:r>
          </a:p>
          <a:p>
            <a:r>
              <a:rPr lang="en-US" dirty="0" smtClean="0"/>
              <a:t>Two settings affect these settings (with the default values)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'nested triggers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DatabaseName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recursive_triggers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off;</a:t>
            </a:r>
          </a:p>
          <a:p>
            <a:r>
              <a:rPr lang="en-US" i="1" dirty="0" smtClean="0"/>
              <a:t>There is a demo of changing this behavior in the downloads. </a:t>
            </a:r>
            <a:r>
              <a:rPr lang="en-US" b="1" i="1" dirty="0" smtClean="0"/>
              <a:t>These settings are dangerous because they can change behavior without changing code!</a:t>
            </a: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7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Coding </a:t>
            </a:r>
            <a:br>
              <a:rPr lang="en-US" dirty="0" smtClean="0"/>
            </a:br>
            <a:r>
              <a:rPr lang="en-US" dirty="0" smtClean="0"/>
              <a:t>Basics (Demo)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Demonstrating the essential trigger coding techniques…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679" y="3034036"/>
            <a:ext cx="4744186" cy="334389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cs typeface="Arial" charset="0"/>
              </a:rPr>
              <a:t>SQL Saturday Louisville #214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Warning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773936"/>
            <a:ext cx="8229600" cy="4623816"/>
          </a:xfrm>
        </p:spPr>
        <p:txBody>
          <a:bodyPr/>
          <a:lstStyle/>
          <a:p>
            <a:r>
              <a:rPr lang="en-US" dirty="0" smtClean="0"/>
              <a:t>Triggers </a:t>
            </a:r>
            <a:r>
              <a:rPr lang="en-US" smtClean="0"/>
              <a:t>and </a:t>
            </a:r>
            <a:r>
              <a:rPr lang="en-US" smtClean="0">
                <a:hlinkClick r:id="rId2"/>
              </a:rPr>
              <a:t>Tiggers</a:t>
            </a:r>
            <a:r>
              <a:rPr lang="en-US" smtClean="0"/>
              <a:t> </a:t>
            </a:r>
            <a:r>
              <a:rPr lang="en-US" dirty="0" smtClean="0"/>
              <a:t>have </a:t>
            </a:r>
            <a:r>
              <a:rPr lang="en-US" dirty="0" smtClean="0"/>
              <a:t>one important thing in common</a:t>
            </a:r>
          </a:p>
          <a:p>
            <a:r>
              <a:rPr lang="en-US" dirty="0" smtClean="0"/>
              <a:t>Generally speaking, you are better off the fewer of them you need around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1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Trigger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sure you understand what needs to be handled by the trigger before you start coding.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cs typeface="Arial" charset="0"/>
              </a:rPr>
              <a:t>SQL Saturday Louisville #214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using constraints, there will always be a single object needed to do the entire job</a:t>
            </a:r>
          </a:p>
          <a:p>
            <a:pPr lvl="1"/>
            <a:r>
              <a:rPr lang="en-US" dirty="0" smtClean="0"/>
              <a:t>Check Constraint</a:t>
            </a:r>
          </a:p>
          <a:p>
            <a:pPr lvl="1"/>
            <a:r>
              <a:rPr lang="en-US" dirty="0" smtClean="0"/>
              <a:t>Foreign Key</a:t>
            </a:r>
          </a:p>
          <a:p>
            <a:r>
              <a:rPr lang="en-US" dirty="0" smtClean="0"/>
              <a:t>When building a trigger, you have to cover:</a:t>
            </a:r>
          </a:p>
          <a:p>
            <a:pPr lvl="1"/>
            <a:r>
              <a:rPr lang="en-US" dirty="0"/>
              <a:t>All tables that are involved with the process</a:t>
            </a:r>
          </a:p>
          <a:p>
            <a:pPr lvl="1"/>
            <a:r>
              <a:rPr lang="en-US" dirty="0" smtClean="0"/>
              <a:t>All operations that might be involved</a:t>
            </a:r>
          </a:p>
          <a:p>
            <a:pPr lvl="2"/>
            <a:r>
              <a:rPr lang="en-US" dirty="0" smtClean="0"/>
              <a:t>INSERT</a:t>
            </a:r>
          </a:p>
          <a:p>
            <a:pPr lvl="2"/>
            <a:r>
              <a:rPr lang="en-US" dirty="0" smtClean="0"/>
              <a:t>UPDATE</a:t>
            </a:r>
          </a:p>
          <a:p>
            <a:pPr lvl="2"/>
            <a:r>
              <a:rPr lang="en-US" dirty="0" smtClean="0"/>
              <a:t>DELETE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7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Choosing the type of trigger to use –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Typically used for validation and non-destructive cascading operations</a:t>
            </a:r>
          </a:p>
          <a:p>
            <a:r>
              <a:rPr lang="en-US" dirty="0" smtClean="0"/>
              <a:t>Allow you to check the effects of the DML statement</a:t>
            </a:r>
          </a:p>
          <a:p>
            <a:pPr lvl="1"/>
            <a:r>
              <a:rPr lang="en-US" dirty="0" smtClean="0"/>
              <a:t>You can see the state of database after the operation</a:t>
            </a:r>
          </a:p>
          <a:p>
            <a:r>
              <a:rPr lang="en-US" dirty="0" smtClean="0"/>
              <a:t>Examples – </a:t>
            </a:r>
            <a:r>
              <a:rPr lang="en-US" sz="2000" i="1" dirty="0" smtClean="0"/>
              <a:t>Included as sample code</a:t>
            </a:r>
            <a:endParaRPr lang="en-US" i="1" dirty="0" smtClean="0"/>
          </a:p>
          <a:p>
            <a:pPr lvl="1"/>
            <a:r>
              <a:rPr lang="en-US" dirty="0" smtClean="0"/>
              <a:t>Inter-row/Inter-table Data validations, such as foreign keys/range overlapping, where constraints will not work</a:t>
            </a:r>
          </a:p>
          <a:p>
            <a:pPr lvl="1"/>
            <a:r>
              <a:rPr lang="en-US" dirty="0" smtClean="0"/>
              <a:t>Summary data (where heavily tested and determined to be necessary)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5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Choosing the type of trigger to use – INSTEAD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Typically used to change the operation in some manner, either lightly or dramatically</a:t>
            </a:r>
          </a:p>
          <a:p>
            <a:r>
              <a:rPr lang="en-US" dirty="0" smtClean="0"/>
              <a:t>Also for cascade operations to avoid RI errors, like a cascade delete</a:t>
            </a:r>
          </a:p>
          <a:p>
            <a:r>
              <a:rPr lang="en-US" dirty="0" smtClean="0"/>
              <a:t>Examples -</a:t>
            </a:r>
            <a:r>
              <a:rPr lang="en-US" i="1" dirty="0"/>
              <a:t> </a:t>
            </a:r>
            <a:r>
              <a:rPr lang="en-US" sz="2000" i="1" dirty="0"/>
              <a:t>Included as sample code</a:t>
            </a:r>
            <a:endParaRPr lang="en-US" sz="2000" dirty="0" smtClean="0"/>
          </a:p>
          <a:p>
            <a:pPr lvl="1"/>
            <a:r>
              <a:rPr lang="en-US" dirty="0" smtClean="0"/>
              <a:t>Overriding format of data (formatting input, overriding user input, such as a date and time)</a:t>
            </a:r>
          </a:p>
          <a:p>
            <a:pPr lvl="1"/>
            <a:r>
              <a:rPr lang="en-US" dirty="0" smtClean="0"/>
              <a:t>Ignoring/logging for review “bad” data (high speed data entry, instrument data)</a:t>
            </a:r>
          </a:p>
          <a:p>
            <a:pPr lvl="1"/>
            <a:r>
              <a:rPr lang="en-US" dirty="0" smtClean="0"/>
              <a:t>Making multi-table views updatable using simple T-SQL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Today, we will start with 3 basic scenarios for the first half of the demos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Maintaining a row inserted and updated time on a row that no one can </a:t>
            </a:r>
            <a:r>
              <a:rPr lang="en-US" dirty="0" smtClean="0"/>
              <a:t>override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Preventing a negative </a:t>
            </a:r>
            <a:r>
              <a:rPr lang="en-US" dirty="0" smtClean="0"/>
              <a:t>balance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Foreign key that spans databases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Note: useful only in rare cases, typically involving third party databases, but illustrates the complexities in a problem that everyone has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8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Maintaining a row inserted and updated time on a </a:t>
            </a:r>
            <a:r>
              <a:rPr lang="en-US" dirty="0" smtClean="0"/>
              <a:t>row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385564"/>
              </p:ext>
            </p:extLst>
          </p:nvPr>
        </p:nvGraphicFramePr>
        <p:xfrm>
          <a:off x="457200" y="1774825"/>
          <a:ext cx="82296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 Involved</a:t>
                      </a:r>
                      <a:endParaRPr lang="en-US" dirty="0"/>
                    </a:p>
                  </a:txBody>
                  <a:tcPr marL="95415" marR="9541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Table1 (Table1Key, </a:t>
                      </a:r>
                      <a:r>
                        <a:rPr lang="en-US" dirty="0" err="1" smtClean="0"/>
                        <a:t>RowCreatedTime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RowLastModifyTime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marL="95415" marR="95415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415" marR="95415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Row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Inserted</a:t>
                      </a:r>
                    </a:p>
                  </a:txBody>
                  <a:tcPr marL="9940" marR="994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Row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Updated</a:t>
                      </a:r>
                    </a:p>
                  </a:txBody>
                  <a:tcPr marL="9940" marR="994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Row 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Deleted</a:t>
                      </a:r>
                    </a:p>
                  </a:txBody>
                  <a:tcPr marL="9940" marR="9940" marT="9525" marB="0" anchor="b"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628651" y="3877620"/>
            <a:ext cx="3698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68041" y="3010437"/>
            <a:ext cx="180304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8041" y="3423101"/>
            <a:ext cx="180304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8041" y="3781029"/>
            <a:ext cx="180304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1" y="5512158"/>
            <a:ext cx="265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Type of triggers: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060613" y="5512158"/>
            <a:ext cx="2410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INSTEAD OF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0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6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a Negative Balance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110992"/>
              </p:ext>
            </p:extLst>
          </p:nvPr>
        </p:nvGraphicFramePr>
        <p:xfrm>
          <a:off x="457200" y="1774825"/>
          <a:ext cx="8229600" cy="2412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Tables Involved</a:t>
                      </a:r>
                      <a:endParaRPr lang="en-US" dirty="0"/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415" marR="95415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ParentId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ChildValueSum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(not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stored)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Table 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ChildId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ParentId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FK, Value)</a:t>
                      </a:r>
                    </a:p>
                  </a:txBody>
                  <a:tcPr marL="9940" marR="994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Inserted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Updated </a:t>
                      </a:r>
                    </a:p>
                  </a:txBody>
                  <a:tcPr marL="9940" marR="9940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Updated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Deleted</a:t>
                      </a:r>
                    </a:p>
                  </a:txBody>
                  <a:tcPr marL="9940" marR="9940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51376" y="4056848"/>
            <a:ext cx="3698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99860" y="3319535"/>
            <a:ext cx="3698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93183" y="3203622"/>
            <a:ext cx="180304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6525" y="3603408"/>
            <a:ext cx="180304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6525" y="3961336"/>
            <a:ext cx="180304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50644" y="3198261"/>
            <a:ext cx="180304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50644" y="3525599"/>
            <a:ext cx="180304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50644" y="3957046"/>
            <a:ext cx="180304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8651" y="5512158"/>
            <a:ext cx="265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Type of triggers: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034855" y="5512158"/>
            <a:ext cx="2410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AFTER</a:t>
            </a:r>
            <a:endParaRPr lang="en-US" sz="2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12739" y="3699464"/>
            <a:ext cx="3698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6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Foreign Key That </a:t>
            </a:r>
            <a:r>
              <a:rPr lang="en-US" smtClean="0"/>
              <a:t>Spans Databases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340077"/>
              </p:ext>
            </p:extLst>
          </p:nvPr>
        </p:nvGraphicFramePr>
        <p:xfrm>
          <a:off x="457200" y="1774825"/>
          <a:ext cx="8229600" cy="2783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Tables</a:t>
                      </a:r>
                      <a:r>
                        <a:rPr lang="en-US" sz="2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Involved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ParentTable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ParentTableId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940" marR="9940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ChildTable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ChildTableId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ParentTableId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"FK")</a:t>
                      </a:r>
                    </a:p>
                  </a:txBody>
                  <a:tcPr marL="9940" marR="994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Inserted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Updated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Deleted</a:t>
                      </a:r>
                    </a:p>
                  </a:txBody>
                  <a:tcPr marL="9940" marR="9940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Deleted </a:t>
                      </a:r>
                    </a:p>
                  </a:txBody>
                  <a:tcPr marL="9940" marR="9940" marT="9525" marB="0" anchor="b"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12739" y="3712331"/>
            <a:ext cx="3698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93196" y="4456089"/>
            <a:ext cx="3698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90771" y="3604745"/>
            <a:ext cx="180304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0771" y="3976892"/>
            <a:ext cx="180304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0771" y="4334820"/>
            <a:ext cx="180304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53056" y="3579250"/>
            <a:ext cx="180304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53056" y="3906588"/>
            <a:ext cx="180304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53056" y="4338035"/>
            <a:ext cx="180304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8651" y="5512158"/>
            <a:ext cx="265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Type of triggers: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3034855" y="5512158"/>
            <a:ext cx="2410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AFTER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Design and Coding Scenarios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code review on the triggers…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cs typeface="Arial" charset="0"/>
              </a:rPr>
              <a:t>SQL Saturday Louisville #214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7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Maintaining a row inserted and updated time on a </a:t>
            </a:r>
            <a:r>
              <a:rPr lang="en-US" dirty="0" smtClean="0"/>
              <a:t>row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459745"/>
              </p:ext>
            </p:extLst>
          </p:nvPr>
        </p:nvGraphicFramePr>
        <p:xfrm>
          <a:off x="457200" y="1774825"/>
          <a:ext cx="82296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 Involved</a:t>
                      </a:r>
                      <a:endParaRPr lang="en-US" dirty="0"/>
                    </a:p>
                  </a:txBody>
                  <a:tcPr marL="95415" marR="9541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Table1 (Table1Key, </a:t>
                      </a:r>
                      <a:r>
                        <a:rPr lang="en-US" dirty="0" err="1" smtClean="0"/>
                        <a:t>RowCreatedTime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RowLastModifiedTime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marL="95415" marR="95415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415" marR="95415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Row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Inserted</a:t>
                      </a:r>
                    </a:p>
                  </a:txBody>
                  <a:tcPr marL="9940" marR="994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Row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Updated</a:t>
                      </a:r>
                    </a:p>
                  </a:txBody>
                  <a:tcPr marL="9940" marR="994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Row 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Deleted</a:t>
                      </a:r>
                    </a:p>
                  </a:txBody>
                  <a:tcPr marL="9940" marR="9940" marT="9525" marB="0" anchor="b"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538497" y="3884061"/>
            <a:ext cx="3698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8651" y="5512158"/>
            <a:ext cx="265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Type of triggers: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034855" y="5512158"/>
            <a:ext cx="2410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INSTEAD OF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317" y="4257017"/>
            <a:ext cx="2523068" cy="177836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8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Designing a Trigger Solution</a:t>
            </a:r>
          </a:p>
          <a:p>
            <a:r>
              <a:rPr lang="en-US" dirty="0" smtClean="0"/>
              <a:t>Trigger Coding Basics</a:t>
            </a:r>
          </a:p>
          <a:p>
            <a:r>
              <a:rPr lang="en-US" dirty="0" smtClean="0"/>
              <a:t>Advanced Trigger Concepts</a:t>
            </a:r>
          </a:p>
          <a:p>
            <a:r>
              <a:rPr lang="en-US" dirty="0" smtClean="0"/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SQL Saturday Louisville #214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a Negative Balance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000074"/>
              </p:ext>
            </p:extLst>
          </p:nvPr>
        </p:nvGraphicFramePr>
        <p:xfrm>
          <a:off x="457200" y="1774825"/>
          <a:ext cx="8229600" cy="2412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Tables Involved</a:t>
                      </a:r>
                      <a:endParaRPr lang="en-US" dirty="0"/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415" marR="95415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ParentId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ChildValueSum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(not stored)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Table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ChildId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ParentId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Value)</a:t>
                      </a:r>
                    </a:p>
                  </a:txBody>
                  <a:tcPr marL="9940" marR="994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Inserted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Inserted at Child</a:t>
                      </a:r>
                    </a:p>
                  </a:txBody>
                  <a:tcPr marL="9940" marR="994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Updated </a:t>
                      </a:r>
                    </a:p>
                  </a:txBody>
                  <a:tcPr marL="9940" marR="9940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Updated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Child</a:t>
                      </a:r>
                    </a:p>
                  </a:txBody>
                  <a:tcPr marL="9940" marR="994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Deleted From Child</a:t>
                      </a:r>
                    </a:p>
                  </a:txBody>
                  <a:tcPr marL="9940" marR="9940" marT="9525" marB="0" anchor="b"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12739" y="4067611"/>
            <a:ext cx="3698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2739" y="3329529"/>
            <a:ext cx="3698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8651" y="5512158"/>
            <a:ext cx="265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Type of triggers: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034855" y="5512158"/>
            <a:ext cx="2410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AFTER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317" y="4450200"/>
            <a:ext cx="2523068" cy="177836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12739" y="3700870"/>
            <a:ext cx="3698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Foreign Key That </a:t>
            </a:r>
            <a:r>
              <a:rPr lang="en-US" dirty="0" smtClean="0"/>
              <a:t>Spans Databases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931519"/>
              </p:ext>
            </p:extLst>
          </p:nvPr>
        </p:nvGraphicFramePr>
        <p:xfrm>
          <a:off x="457200" y="1774825"/>
          <a:ext cx="8229600" cy="2783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Tables</a:t>
                      </a:r>
                      <a:r>
                        <a:rPr lang="en-US" sz="2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Involved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ParentTable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ParentTableId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940" marR="9940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ChildTable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ChildTableId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ParentTableId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"FK")</a:t>
                      </a:r>
                    </a:p>
                  </a:txBody>
                  <a:tcPr marL="9940" marR="994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Inserted at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Updated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Deleted 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 Child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40" marR="9940" marT="9525" marB="0" anchor="b"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57200" y="3696236"/>
            <a:ext cx="3698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93196" y="4443210"/>
            <a:ext cx="3698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8651" y="5512158"/>
            <a:ext cx="265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Type of triggers: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3034855" y="5512158"/>
            <a:ext cx="2410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AFTER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317" y="4751327"/>
            <a:ext cx="2523068" cy="177836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Settings and metadata to fully understand trigger operation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40664" y="5947893"/>
            <a:ext cx="8022336" cy="685800"/>
          </a:xfrm>
          <a:prstGeom prst="rect">
            <a:avLst/>
          </a:prstGeom>
        </p:spPr>
        <p:txBody>
          <a:bodyPr vert="horz" lIns="146304" tIns="0" rIns="45720" bIns="0" rtlCol="0" anchor="t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i="1" dirty="0" smtClean="0"/>
              <a:t>Note: This section may not be achievable in a 60 minute session but will be available to download with examples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cs typeface="Arial" charset="0"/>
              </a:rPr>
              <a:t>SQL Saturday Louisville #214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Topics To Cover (Demos)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Getting trigger metadata - queries</a:t>
            </a:r>
          </a:p>
          <a:p>
            <a:r>
              <a:rPr lang="en-US" dirty="0" smtClean="0"/>
              <a:t>Multiple triggers of the same type on the same table</a:t>
            </a:r>
            <a:r>
              <a:rPr lang="en-US" dirty="0"/>
              <a:t> </a:t>
            </a:r>
            <a:r>
              <a:rPr lang="en-US" dirty="0" smtClean="0"/>
              <a:t>and ordering</a:t>
            </a:r>
          </a:p>
          <a:p>
            <a:r>
              <a:rPr lang="en-US" dirty="0" smtClean="0"/>
              <a:t>Trigger Nesting/Recursion</a:t>
            </a:r>
          </a:p>
          <a:p>
            <a:r>
              <a:rPr lang="en-US" dirty="0"/>
              <a:t>System Settings - can change trigger execution without changing code</a:t>
            </a:r>
          </a:p>
          <a:p>
            <a:pPr lvl="1"/>
            <a:r>
              <a:rPr lang="en-US" sz="2100" b="1" dirty="0" err="1"/>
              <a:t>sp_serveroption</a:t>
            </a:r>
            <a:r>
              <a:rPr lang="en-US" sz="2100" b="1" dirty="0"/>
              <a:t>— nested triggers  (default ON)</a:t>
            </a:r>
            <a:r>
              <a:rPr lang="en-US" sz="2100" dirty="0"/>
              <a:t>– Determines if a DML statement from one trigger causes other DML triggers to be executed</a:t>
            </a:r>
          </a:p>
          <a:p>
            <a:pPr lvl="1"/>
            <a:r>
              <a:rPr lang="en-US" sz="2100" b="1" dirty="0"/>
              <a:t>database option—RECURSIVE_TRIGGERS  (default OFF)</a:t>
            </a:r>
            <a:r>
              <a:rPr lang="en-US" sz="2100" dirty="0"/>
              <a:t>– Determines if an update on the table where the trigger fired causes the same triggers to fire again</a:t>
            </a:r>
          </a:p>
          <a:p>
            <a:pPr lvl="1"/>
            <a:r>
              <a:rPr lang="en-US" sz="2100" b="1" dirty="0" err="1"/>
              <a:t>sp_serveroption</a:t>
            </a:r>
            <a:r>
              <a:rPr lang="en-US" sz="2100" b="1" dirty="0"/>
              <a:t>–disallow results from triggers (default OFF): </a:t>
            </a:r>
            <a:r>
              <a:rPr lang="en-US" sz="2100" dirty="0"/>
              <a:t>Turn this setting on will ensure that any trigger that tries to return data to the client will get an error </a:t>
            </a:r>
          </a:p>
          <a:p>
            <a:pPr lvl="1"/>
            <a:r>
              <a:rPr lang="en-US" sz="2100" b="1" dirty="0" err="1"/>
              <a:t>sp_serveroption</a:t>
            </a:r>
            <a:r>
              <a:rPr lang="en-US" sz="2100" b="1" dirty="0"/>
              <a:t>-server trigger recursion (default ON) </a:t>
            </a:r>
            <a:r>
              <a:rPr lang="en-US" sz="2100" dirty="0"/>
              <a:t>– Determines if DDL in a server DDL trigger causes it to fire again </a:t>
            </a:r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8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Topics (Demo)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Coded examples showing some</a:t>
            </a:r>
            <a:br>
              <a:rPr lang="en-US" dirty="0" smtClean="0"/>
            </a:br>
            <a:r>
              <a:rPr lang="en-US" dirty="0" smtClean="0"/>
              <a:t>advanced trigger concerns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18" y="2879491"/>
            <a:ext cx="4654033" cy="328035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cs typeface="Arial" charset="0"/>
              </a:rPr>
              <a:t>SQL Saturday Louisville #214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Triggers are equal parts friend and foe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cs typeface="Arial" charset="0"/>
              </a:rPr>
              <a:t>SQL Saturday Louisville #214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basic introduction to trigger concepts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cs typeface="Arial" charset="0"/>
              </a:rPr>
              <a:t>SQL Saturday Louisville #214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1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Triggers?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Coded </a:t>
            </a:r>
            <a:r>
              <a:rPr lang="en-US" dirty="0"/>
              <a:t>modules that are very similar to stored procedures</a:t>
            </a:r>
          </a:p>
          <a:p>
            <a:pPr lvl="1"/>
            <a:r>
              <a:rPr lang="en-US" dirty="0" smtClean="0"/>
              <a:t>Cannot be called directly</a:t>
            </a:r>
          </a:p>
          <a:p>
            <a:pPr lvl="1"/>
            <a:r>
              <a:rPr lang="en-US" dirty="0" smtClean="0"/>
              <a:t>“Triggered</a:t>
            </a:r>
            <a:r>
              <a:rPr lang="en-US" dirty="0"/>
              <a:t>” by certain events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“special” </a:t>
            </a:r>
            <a:r>
              <a:rPr lang="en-US" dirty="0" smtClean="0"/>
              <a:t>tables/tools </a:t>
            </a:r>
            <a:r>
              <a:rPr lang="en-US" dirty="0"/>
              <a:t>to access event data</a:t>
            </a:r>
          </a:p>
          <a:p>
            <a:r>
              <a:rPr lang="en-US" dirty="0" smtClean="0"/>
              <a:t>Types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DML</a:t>
            </a:r>
            <a:r>
              <a:rPr lang="en-US" dirty="0"/>
              <a:t> –Table/View level, fire on INSERT, UPDATE and/or DELETE to a single </a:t>
            </a:r>
            <a:r>
              <a:rPr lang="en-US" dirty="0" smtClean="0"/>
              <a:t>object (our focus today)</a:t>
            </a:r>
          </a:p>
          <a:p>
            <a:pPr lvl="1"/>
            <a:r>
              <a:rPr lang="en-US" b="1" dirty="0" smtClean="0"/>
              <a:t>DDL</a:t>
            </a:r>
            <a:r>
              <a:rPr lang="en-US" dirty="0" smtClean="0"/>
              <a:t> </a:t>
            </a:r>
            <a:r>
              <a:rPr lang="en-US" dirty="0"/>
              <a:t>– Server or Database level, fire whenever a DDL statement is executed</a:t>
            </a:r>
          </a:p>
          <a:p>
            <a:pPr lvl="1"/>
            <a:r>
              <a:rPr lang="en-US" b="1" dirty="0"/>
              <a:t>Login</a:t>
            </a:r>
            <a:r>
              <a:rPr lang="en-US" dirty="0"/>
              <a:t> – Fire whenever a user logs into the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Triggers </a:t>
            </a:r>
            <a:r>
              <a:rPr lang="en-US" dirty="0"/>
              <a:t>existed in Microsoft SQL Server 1.0 (far before check constraints!)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9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DML Trigger Execution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Execute once per DML statement</a:t>
            </a:r>
          </a:p>
          <a:p>
            <a:pPr lvl="1"/>
            <a:r>
              <a:rPr lang="en-US" dirty="0" smtClean="0"/>
              <a:t>Access the current state using INSERTED virtual object, removed via DELETED</a:t>
            </a:r>
          </a:p>
          <a:p>
            <a:r>
              <a:rPr lang="en-US" dirty="0"/>
              <a:t>Should not seen and not heard</a:t>
            </a:r>
          </a:p>
          <a:p>
            <a:pPr lvl="1"/>
            <a:r>
              <a:rPr lang="en-US" dirty="0"/>
              <a:t>Don’t return results from triggers</a:t>
            </a:r>
          </a:p>
          <a:p>
            <a:pPr lvl="2"/>
            <a:r>
              <a:rPr lang="en-US" dirty="0"/>
              <a:t>2005-Later has “disallow results from triggers” server configuration</a:t>
            </a:r>
          </a:p>
          <a:p>
            <a:pPr lvl="2"/>
            <a:r>
              <a:rPr lang="en-US" dirty="0"/>
              <a:t>Ability to do so will be removed in an upcoming SQL Server version</a:t>
            </a:r>
          </a:p>
          <a:p>
            <a:pPr lvl="1"/>
            <a:r>
              <a:rPr lang="en-US" dirty="0"/>
              <a:t>Caveat: returning results can be effective for </a:t>
            </a:r>
            <a:r>
              <a:rPr lang="en-US" dirty="0" smtClean="0"/>
              <a:t>debugging</a:t>
            </a:r>
          </a:p>
          <a:p>
            <a:r>
              <a:rPr lang="en-US" dirty="0" smtClean="0"/>
              <a:t>Execute as part of the operation statement</a:t>
            </a:r>
          </a:p>
          <a:p>
            <a:pPr lvl="1"/>
            <a:r>
              <a:rPr lang="en-US" dirty="0" smtClean="0"/>
              <a:t>ROLLBACK in the trigger will stop the operation (and anything else that is part of the current transaction)</a:t>
            </a:r>
          </a:p>
          <a:p>
            <a:r>
              <a:rPr lang="en-US" dirty="0" smtClean="0"/>
              <a:t>Can use EXECUTE AS to elevate the permissions of the trigger code similar to stored procedures</a:t>
            </a:r>
          </a:p>
          <a:p>
            <a:pPr lvl="1"/>
            <a:r>
              <a:rPr lang="en-US" dirty="0" smtClean="0"/>
              <a:t>Only in extreme circumstances!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1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 Triggers – Two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INSTEAD OF</a:t>
            </a:r>
            <a:r>
              <a:rPr lang="en-US" dirty="0" smtClean="0"/>
              <a:t> – When an INSERT, UPDATE or DELETE occurs, instead of the typical code executed, the trigger executes instead. You have to code the </a:t>
            </a:r>
            <a:r>
              <a:rPr lang="en-US" dirty="0"/>
              <a:t>effective INSERT, UPDATE or DELETE .</a:t>
            </a:r>
            <a:endParaRPr lang="en-US" dirty="0" smtClean="0"/>
          </a:p>
          <a:p>
            <a:r>
              <a:rPr lang="en-US" b="1" dirty="0" smtClean="0"/>
              <a:t>AFTER</a:t>
            </a:r>
            <a:r>
              <a:rPr lang="en-US" dirty="0" smtClean="0"/>
              <a:t> – </a:t>
            </a:r>
            <a:r>
              <a:rPr lang="en-US" dirty="0"/>
              <a:t>When an INSERT, UPDATE or DELETE </a:t>
            </a:r>
            <a:r>
              <a:rPr lang="en-US" dirty="0" smtClean="0"/>
              <a:t>occurs, the typical operation occurs, and then the coded object executes.</a:t>
            </a:r>
          </a:p>
          <a:p>
            <a:endParaRPr lang="en-US" dirty="0"/>
          </a:p>
          <a:p>
            <a:r>
              <a:rPr lang="en-US" i="1" dirty="0" smtClean="0"/>
              <a:t>The use cases for each are different, which we will cover in a bit more detail later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4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INSTEAD OF </a:t>
            </a:r>
            <a:r>
              <a:rPr lang="en-US" dirty="0" smtClean="0"/>
              <a:t>- Each table can have only 1 for each of the operations (Maximum of 3, for INSERT, UPDATE, DELETE)</a:t>
            </a:r>
          </a:p>
          <a:p>
            <a:r>
              <a:rPr lang="en-US" b="1" dirty="0" smtClean="0"/>
              <a:t>AFTER</a:t>
            </a:r>
          </a:p>
          <a:p>
            <a:pPr lvl="1"/>
            <a:r>
              <a:rPr lang="en-US" dirty="0" smtClean="0"/>
              <a:t>You can have any number of after triggers</a:t>
            </a:r>
          </a:p>
          <a:p>
            <a:pPr lvl="1"/>
            <a:r>
              <a:rPr lang="en-US" dirty="0" smtClean="0"/>
              <a:t>You can minimally control the first and last trigger for an operation using </a:t>
            </a:r>
            <a:r>
              <a:rPr lang="en-US" dirty="0" err="1" smtClean="0"/>
              <a:t>sp_settriggerorder</a:t>
            </a: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Caution: Again, more triggers is not necessarily more better</a:t>
            </a:r>
          </a:p>
          <a:p>
            <a:r>
              <a:rPr lang="en-US" i="1" dirty="0" smtClean="0"/>
              <a:t>There is a demo of multiple triggers and ordering in the downloads for the session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Saturday Louisville #214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2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5064"/>
            <a:ext cx="8077200" cy="167335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This session is not entitled: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4800" dirty="0" smtClean="0"/>
              <a:t>How to Write DML Triggers Instead of Using Proper Implementation Techniques</a:t>
            </a:r>
            <a:br>
              <a:rPr lang="en-US" sz="4800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for a reason…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E4E3CD0F1AFC41B71405F6839EC952" ma:contentTypeVersion="0" ma:contentTypeDescription="Create a new document." ma:contentTypeScope="" ma:versionID="39068b836d0a019fbfcaeb7a560ba70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3d3ce752f89babdaafdc570ef9d508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3F3B78-78B8-4C38-AD7D-9C4B9924EAD4}"/>
</file>

<file path=customXml/itemProps2.xml><?xml version="1.0" encoding="utf-8"?>
<ds:datastoreItem xmlns:ds="http://schemas.openxmlformats.org/officeDocument/2006/customXml" ds:itemID="{BB0E56E6-DC11-4598-8E83-B9F2C8559ADE}"/>
</file>

<file path=customXml/itemProps3.xml><?xml version="1.0" encoding="utf-8"?>
<ds:datastoreItem xmlns:ds="http://schemas.openxmlformats.org/officeDocument/2006/customXml" ds:itemID="{3C859406-07BD-4BE7-8871-1F6B7EED339D}"/>
</file>

<file path=docProps/app.xml><?xml version="1.0" encoding="utf-8"?>
<Properties xmlns="http://schemas.openxmlformats.org/officeDocument/2006/extended-properties" xmlns:vt="http://schemas.openxmlformats.org/officeDocument/2006/docPropsVTypes">
  <Template>Sequences_latest</Template>
  <TotalTime>1161</TotalTime>
  <Words>1979</Words>
  <Application>Microsoft Office PowerPoint</Application>
  <PresentationFormat>On-screen Show (4:3)</PresentationFormat>
  <Paragraphs>271</Paragraphs>
  <Slides>35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MS PGothic</vt:lpstr>
      <vt:lpstr>Arial</vt:lpstr>
      <vt:lpstr>Calibri</vt:lpstr>
      <vt:lpstr>Calisto MT</vt:lpstr>
      <vt:lpstr>Consolas</vt:lpstr>
      <vt:lpstr>Corbel</vt:lpstr>
      <vt:lpstr>Courier New</vt:lpstr>
      <vt:lpstr>Lucida Sans</vt:lpstr>
      <vt:lpstr>Wingdings</vt:lpstr>
      <vt:lpstr>Wingdings 2</vt:lpstr>
      <vt:lpstr>Wingdings 3</vt:lpstr>
      <vt:lpstr>Genesis</vt:lpstr>
      <vt:lpstr>Clarity</vt:lpstr>
      <vt:lpstr>Module</vt:lpstr>
      <vt:lpstr>How to Write a DML Trigger</vt:lpstr>
      <vt:lpstr>Initial Warning </vt:lpstr>
      <vt:lpstr>Agenda</vt:lpstr>
      <vt:lpstr>Introduction</vt:lpstr>
      <vt:lpstr>What are Triggers?</vt:lpstr>
      <vt:lpstr>DML Trigger Execution details</vt:lpstr>
      <vt:lpstr>DML Triggers – Two types</vt:lpstr>
      <vt:lpstr>Multiple Triggers</vt:lpstr>
      <vt:lpstr>This session is not entitled:  How to Write DML Triggers Instead of Using Proper Implementation Techniques for a reason…</vt:lpstr>
      <vt:lpstr>Triggers are…</vt:lpstr>
      <vt:lpstr>What do customers care about? </vt:lpstr>
      <vt:lpstr>Data Protection 1/3 – Begin right</vt:lpstr>
      <vt:lpstr>Data Protection 2/3 - Constraints</vt:lpstr>
      <vt:lpstr>Data Protection 3/3</vt:lpstr>
      <vt:lpstr>Trigger Coding Basics</vt:lpstr>
      <vt:lpstr>Basics To Cover</vt:lpstr>
      <vt:lpstr>Core trigger coded operations</vt:lpstr>
      <vt:lpstr>Trigger Nesting/Recursion</vt:lpstr>
      <vt:lpstr>Trigger Coding  Basics (Demo)</vt:lpstr>
      <vt:lpstr>Designing a Trigger</vt:lpstr>
      <vt:lpstr>Designing a Trigger</vt:lpstr>
      <vt:lpstr>Choosing the type of trigger to use – AFTER</vt:lpstr>
      <vt:lpstr>Choosing the type of trigger to use – INSTEAD OF</vt:lpstr>
      <vt:lpstr>Scenario Introduction</vt:lpstr>
      <vt:lpstr>Maintaining a row inserted and updated time on a row</vt:lpstr>
      <vt:lpstr>Preventing a Negative Balance</vt:lpstr>
      <vt:lpstr>A Foreign Key That Spans Databases </vt:lpstr>
      <vt:lpstr>Trigger Design and Coding Scenarios</vt:lpstr>
      <vt:lpstr>Maintaining a row inserted and updated time on a row</vt:lpstr>
      <vt:lpstr>Preventing a Negative Balance</vt:lpstr>
      <vt:lpstr>A Foreign Key That Spans Databases </vt:lpstr>
      <vt:lpstr>Advanced Topics</vt:lpstr>
      <vt:lpstr>Advanced Topics To Cover (Demos)</vt:lpstr>
      <vt:lpstr>Advanced  Topics (Demo)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DML Trigger</dc:title>
  <dc:creator>Louis Davidson</dc:creator>
  <cp:lastModifiedBy>Louis Davidson</cp:lastModifiedBy>
  <cp:revision>74</cp:revision>
  <dcterms:created xsi:type="dcterms:W3CDTF">2013-06-19T01:20:36Z</dcterms:created>
  <dcterms:modified xsi:type="dcterms:W3CDTF">2013-07-14T00:45:54Z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0x010100D3E4E3CD0F1AFC41B71405F6839EC952</vt:lpwstr>
  </property>
</Properties>
</file>