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2.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307" r:id="rId2"/>
    <p:sldId id="308" r:id="rId3"/>
    <p:sldId id="257" r:id="rId4"/>
    <p:sldId id="258" r:id="rId5"/>
    <p:sldId id="261" r:id="rId6"/>
    <p:sldId id="260" r:id="rId7"/>
    <p:sldId id="262" r:id="rId8"/>
    <p:sldId id="263" r:id="rId9"/>
    <p:sldId id="264" r:id="rId10"/>
    <p:sldId id="265" r:id="rId11"/>
    <p:sldId id="298" r:id="rId12"/>
    <p:sldId id="266" r:id="rId13"/>
    <p:sldId id="267" r:id="rId14"/>
    <p:sldId id="268" r:id="rId15"/>
    <p:sldId id="269" r:id="rId16"/>
    <p:sldId id="288" r:id="rId17"/>
    <p:sldId id="270" r:id="rId18"/>
    <p:sldId id="271" r:id="rId19"/>
    <p:sldId id="272" r:id="rId20"/>
    <p:sldId id="291" r:id="rId21"/>
    <p:sldId id="293" r:id="rId22"/>
    <p:sldId id="283" r:id="rId23"/>
    <p:sldId id="297" r:id="rId24"/>
    <p:sldId id="299" r:id="rId25"/>
    <p:sldId id="296"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285" r:id="rId39"/>
    <p:sldId id="286" r:id="rId40"/>
    <p:sldId id="301" r:id="rId41"/>
    <p:sldId id="305" r:id="rId42"/>
    <p:sldId id="306" r:id="rId43"/>
    <p:sldId id="304" r:id="rId44"/>
    <p:sldId id="28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AD049-49EB-488D-8767-5D0B8EE37AC2}" type="datetimeFigureOut">
              <a:rPr lang="en-US" smtClean="0"/>
              <a:t>8/27/2013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45188-A657-4D3D-B196-53805C7108BB}" type="slidenum">
              <a:rPr lang="en-US" smtClean="0"/>
              <a:t>‹#›</a:t>
            </a:fld>
            <a:endParaRPr lang="en-US"/>
          </a:p>
        </p:txBody>
      </p:sp>
    </p:spTree>
    <p:extLst>
      <p:ext uri="{BB962C8B-B14F-4D97-AF65-F5344CB8AC3E}">
        <p14:creationId xmlns:p14="http://schemas.microsoft.com/office/powerpoint/2010/main" val="311262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0B2D86-7DB5-4F0C-9332-06672A4E3575}" type="slidenum">
              <a:rPr lang="en-US" smtClean="0"/>
              <a:t>2</a:t>
            </a:fld>
            <a:endParaRPr lang="en-US"/>
          </a:p>
        </p:txBody>
      </p:sp>
    </p:spTree>
    <p:extLst>
      <p:ext uri="{BB962C8B-B14F-4D97-AF65-F5344CB8AC3E}">
        <p14:creationId xmlns:p14="http://schemas.microsoft.com/office/powerpoint/2010/main" val="90082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945188-A657-4D3D-B196-53805C7108BB}" type="slidenum">
              <a:rPr lang="en-US" smtClean="0"/>
              <a:t>26</a:t>
            </a:fld>
            <a:endParaRPr lang="en-US"/>
          </a:p>
        </p:txBody>
      </p:sp>
    </p:spTree>
    <p:extLst>
      <p:ext uri="{BB962C8B-B14F-4D97-AF65-F5344CB8AC3E}">
        <p14:creationId xmlns:p14="http://schemas.microsoft.com/office/powerpoint/2010/main" val="1018551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 can do a lot more than just store whatever</a:t>
            </a:r>
            <a:r>
              <a:rPr lang="en-US" baseline="0" dirty="0" smtClean="0"/>
              <a:t> data is tossed at it.  You can build a fully powered protection system that only allows certain [click]</a:t>
            </a:r>
          </a:p>
          <a:p>
            <a:endParaRPr lang="en-US" baseline="0" dirty="0" smtClean="0"/>
          </a:p>
          <a:p>
            <a:r>
              <a:rPr lang="en-US" baseline="0" dirty="0" smtClean="0"/>
              <a:t>Compounds to be held in the bucket, wouldn’t that be better?  Now we know the first bucket contains water or nothing, the second acetone (flammable!) or nothing, or bleach.</a:t>
            </a:r>
          </a:p>
          <a:p>
            <a:endParaRPr lang="en-US" baseline="0" dirty="0" smtClean="0"/>
          </a:p>
          <a:p>
            <a:r>
              <a:rPr lang="en-US" baseline="0" dirty="0" smtClean="0"/>
              <a:t>This has the  remarkable quality of letting you know that there is a value, no value, or unknown amounts of the substance in the buck, but you know what to deal with. Kids and H2O, okay. Any other bucket not so much.</a:t>
            </a:r>
          </a:p>
        </p:txBody>
      </p:sp>
      <p:sp>
        <p:nvSpPr>
          <p:cNvPr id="4" name="Slide Number Placeholder 3"/>
          <p:cNvSpPr>
            <a:spLocks noGrp="1"/>
          </p:cNvSpPr>
          <p:nvPr>
            <p:ph type="sldNum" sz="quarter" idx="10"/>
          </p:nvPr>
        </p:nvSpPr>
        <p:spPr/>
        <p:txBody>
          <a:bodyPr/>
          <a:lstStyle/>
          <a:p>
            <a:fld id="{A5C365AC-DD4A-4C1F-B5E2-EFEFAE8F1027}" type="slidenum">
              <a:rPr lang="en-US" smtClean="0"/>
              <a:pPr/>
              <a:t>27</a:t>
            </a:fld>
            <a:endParaRPr lang="en-US"/>
          </a:p>
        </p:txBody>
      </p:sp>
    </p:spTree>
    <p:extLst>
      <p:ext uri="{BB962C8B-B14F-4D97-AF65-F5344CB8AC3E}">
        <p14:creationId xmlns:p14="http://schemas.microsoft.com/office/powerpoint/2010/main" val="84899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done. What a waste of good work by the SQL</a:t>
            </a:r>
            <a:r>
              <a:rPr lang="en-US" baseline="0" dirty="0" smtClean="0"/>
              <a:t> team.</a:t>
            </a:r>
            <a:endParaRPr lang="en-US" dirty="0"/>
          </a:p>
        </p:txBody>
      </p:sp>
      <p:sp>
        <p:nvSpPr>
          <p:cNvPr id="4" name="Slide Number Placeholder 3"/>
          <p:cNvSpPr>
            <a:spLocks noGrp="1"/>
          </p:cNvSpPr>
          <p:nvPr>
            <p:ph type="sldNum" sz="quarter" idx="10"/>
          </p:nvPr>
        </p:nvSpPr>
        <p:spPr/>
        <p:txBody>
          <a:bodyPr/>
          <a:lstStyle/>
          <a:p>
            <a:fld id="{A5C365AC-DD4A-4C1F-B5E2-EFEFAE8F1027}" type="slidenum">
              <a:rPr lang="en-US" smtClean="0"/>
              <a:pPr/>
              <a:t>28</a:t>
            </a:fld>
            <a:endParaRPr lang="en-US"/>
          </a:p>
        </p:txBody>
      </p:sp>
    </p:spTree>
    <p:extLst>
      <p:ext uri="{BB962C8B-B14F-4D97-AF65-F5344CB8AC3E}">
        <p14:creationId xmlns:p14="http://schemas.microsoft.com/office/powerpoint/2010/main" val="4061977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on earth does something like this, this is extreme,</a:t>
            </a:r>
            <a:r>
              <a:rPr lang="en-US" baseline="0" dirty="0" smtClean="0"/>
              <a:t> right? Yeah, you wish. People hear that you shouldn’t use the money types because of </a:t>
            </a:r>
            <a:r>
              <a:rPr lang="en-US" baseline="0" dirty="0" err="1" smtClean="0"/>
              <a:t>roundoff</a:t>
            </a:r>
            <a:r>
              <a:rPr lang="en-US" baseline="0" dirty="0" smtClean="0"/>
              <a:t>, and they just use 38,2 or some such insanity like this. Well, if this were an actually money value, it would be probably more money than has ever been spent in the US.  For example, [bill]</a:t>
            </a:r>
          </a:p>
          <a:p>
            <a:endParaRPr lang="en-US" baseline="0" dirty="0" smtClean="0"/>
          </a:p>
          <a:p>
            <a:r>
              <a:rPr lang="en-US" baseline="0" dirty="0" smtClean="0"/>
              <a:t>Bill gates, less than 11 figures of worth… 11, not </a:t>
            </a:r>
            <a:r>
              <a:rPr lang="en-US" baseline="0" dirty="0" err="1" smtClean="0"/>
              <a:t>elevnty</a:t>
            </a:r>
            <a:r>
              <a:rPr lang="en-US" baseline="0" dirty="0" smtClean="0"/>
              <a:t> [us]</a:t>
            </a:r>
          </a:p>
          <a:p>
            <a:r>
              <a:rPr lang="en-US" baseline="0" dirty="0" smtClean="0"/>
              <a:t>Even the national debt, which is too high, mind you + all personal debt in the United States, according to http://www.usdebtclock.org/, is less than 14 digits.</a:t>
            </a:r>
          </a:p>
          <a:p>
            <a:endParaRPr lang="en-US" baseline="0" dirty="0" smtClean="0"/>
          </a:p>
          <a:p>
            <a:r>
              <a:rPr lang="en-US" baseline="0" dirty="0" smtClean="0"/>
              <a:t>And what if a user enters a number that big? Can all of the rest of your software handle it? Can you sum up two values that are that large? Have you tested it? [click]</a:t>
            </a:r>
          </a:p>
        </p:txBody>
      </p:sp>
      <p:sp>
        <p:nvSpPr>
          <p:cNvPr id="4" name="Slide Number Placeholder 3"/>
          <p:cNvSpPr>
            <a:spLocks noGrp="1"/>
          </p:cNvSpPr>
          <p:nvPr>
            <p:ph type="sldNum" sz="quarter" idx="10"/>
          </p:nvPr>
        </p:nvSpPr>
        <p:spPr/>
        <p:txBody>
          <a:bodyPr/>
          <a:lstStyle/>
          <a:p>
            <a:fld id="{A5C365AC-DD4A-4C1F-B5E2-EFEFAE8F1027}" type="slidenum">
              <a:rPr lang="en-US" smtClean="0"/>
              <a:pPr/>
              <a:t>29</a:t>
            </a:fld>
            <a:endParaRPr lang="en-US"/>
          </a:p>
        </p:txBody>
      </p:sp>
    </p:spTree>
    <p:extLst>
      <p:ext uri="{BB962C8B-B14F-4D97-AF65-F5344CB8AC3E}">
        <p14:creationId xmlns:p14="http://schemas.microsoft.com/office/powerpoint/2010/main" val="202626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 very common example is a too large descriptive column. </a:t>
            </a:r>
            <a:r>
              <a:rPr lang="en-US" baseline="0" dirty="0" err="1" smtClean="0"/>
              <a:t>varchar</a:t>
            </a:r>
            <a:r>
              <a:rPr lang="en-US" baseline="0" dirty="0" smtClean="0"/>
              <a:t>(8000), or even 2000 for a description. [click]</a:t>
            </a:r>
          </a:p>
          <a:p>
            <a:endParaRPr lang="en-US" baseline="0" dirty="0" smtClean="0"/>
          </a:p>
          <a:p>
            <a:r>
              <a:rPr lang="en-US" baseline="0" dirty="0" smtClean="0"/>
              <a:t>So how many is this [click]</a:t>
            </a:r>
          </a:p>
          <a:p>
            <a:endParaRPr lang="en-US" baseline="0" dirty="0" smtClean="0"/>
          </a:p>
          <a:p>
            <a:r>
              <a:rPr lang="en-US" baseline="0" dirty="0" smtClean="0"/>
              <a:t>This is just 780 characters, are you out of your mind?  Not even 1000. Or 500? Can you print this out on a form? Do you handle the full amount?</a:t>
            </a:r>
          </a:p>
          <a:p>
            <a:endParaRPr lang="en-US" baseline="0" dirty="0" smtClean="0"/>
          </a:p>
          <a:p>
            <a:r>
              <a:rPr lang="en-US" baseline="0" dirty="0" smtClean="0"/>
              <a:t>Pick types that matter and work.</a:t>
            </a:r>
          </a:p>
          <a:p>
            <a:endParaRPr lang="en-US" dirty="0"/>
          </a:p>
        </p:txBody>
      </p:sp>
      <p:sp>
        <p:nvSpPr>
          <p:cNvPr id="4" name="Slide Number Placeholder 3"/>
          <p:cNvSpPr>
            <a:spLocks noGrp="1"/>
          </p:cNvSpPr>
          <p:nvPr>
            <p:ph type="sldNum" sz="quarter" idx="10"/>
          </p:nvPr>
        </p:nvSpPr>
        <p:spPr/>
        <p:txBody>
          <a:bodyPr/>
          <a:lstStyle/>
          <a:p>
            <a:fld id="{A5C365AC-DD4A-4C1F-B5E2-EFEFAE8F1027}" type="slidenum">
              <a:rPr lang="en-US" smtClean="0"/>
              <a:pPr/>
              <a:t>30</a:t>
            </a:fld>
            <a:endParaRPr lang="en-US"/>
          </a:p>
        </p:txBody>
      </p:sp>
    </p:spTree>
    <p:extLst>
      <p:ext uri="{BB962C8B-B14F-4D97-AF65-F5344CB8AC3E}">
        <p14:creationId xmlns:p14="http://schemas.microsoft.com/office/powerpoint/2010/main" val="204949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atin typeface="Lucida Sans" pitchFamily="34" charset="0"/>
                <a:cs typeface="Consolas" pitchFamily="49"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52400" y="6567055"/>
            <a:ext cx="1447800" cy="277091"/>
          </a:xfrm>
        </p:spPr>
        <p:txBody>
          <a:bodyPr/>
          <a:lstStyle/>
          <a:p>
            <a:fld id="{A11215BE-51AF-4381-834A-DC98F4DE5D4D}" type="datetime1">
              <a:rPr lang="en-US" smtClean="0"/>
              <a:t>8/27/2013</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73DFD9D1-58BC-472D-A892-21D33C4A5237}" type="slidenum">
              <a:rPr lang="en-US" smtClean="0"/>
              <a:t>‹#›</a:t>
            </a:fld>
            <a:endParaRPr lang="en-US"/>
          </a:p>
        </p:txBody>
      </p:sp>
      <p:sp>
        <p:nvSpPr>
          <p:cNvPr id="9"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15722233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FBFD28-6355-4092-A21D-3E15CCAB91FC}" type="datetime1">
              <a:rPr lang="en-US" smtClean="0"/>
              <a:t>8/27/2013</a:t>
            </a:fld>
            <a:endParaRPr lang="en-US"/>
          </a:p>
        </p:txBody>
      </p:sp>
      <p:sp>
        <p:nvSpPr>
          <p:cNvPr id="5" name="Slide Number Placeholder 4"/>
          <p:cNvSpPr>
            <a:spLocks noGrp="1"/>
          </p:cNvSpPr>
          <p:nvPr>
            <p:ph type="sldNum" sz="quarter" idx="12"/>
          </p:nvPr>
        </p:nvSpPr>
        <p:spPr/>
        <p:txBody>
          <a:bodyPr/>
          <a:lstStyle/>
          <a:p>
            <a:fld id="{73DFD9D1-58BC-472D-A892-21D33C4A5237}" type="slidenum">
              <a:rPr lang="en-US" smtClean="0"/>
              <a:t>‹#›</a:t>
            </a:fld>
            <a:endParaRPr lang="en-US"/>
          </a:p>
        </p:txBody>
      </p:sp>
      <p:sp>
        <p:nvSpPr>
          <p:cNvPr id="6"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311711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95400"/>
            <a:ext cx="8229600" cy="510540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002CFF-A279-4DEE-888F-677E36F8885E}" type="datetime1">
              <a:rPr lang="en-US" smtClean="0"/>
              <a:t>8/27/2013</a:t>
            </a:fld>
            <a:endParaRPr lang="en-US"/>
          </a:p>
        </p:txBody>
      </p:sp>
      <p:sp>
        <p:nvSpPr>
          <p:cNvPr id="6" name="Slide Number Placeholder 5"/>
          <p:cNvSpPr>
            <a:spLocks noGrp="1"/>
          </p:cNvSpPr>
          <p:nvPr>
            <p:ph type="sldNum" sz="quarter" idx="12"/>
          </p:nvPr>
        </p:nvSpPr>
        <p:spPr/>
        <p:txBody>
          <a:bodyPr/>
          <a:lstStyle/>
          <a:p>
            <a:fld id="{73DFD9D1-58BC-472D-A892-21D33C4A5237}" type="slidenum">
              <a:rPr lang="en-US" smtClean="0"/>
              <a:t>‹#›</a:t>
            </a:fld>
            <a:endParaRPr lang="en-US"/>
          </a:p>
        </p:txBody>
      </p:sp>
      <p:sp>
        <p:nvSpPr>
          <p:cNvPr id="7"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2081311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4" name="Rectangle 13"/>
          <p:cNvSpPr/>
          <p:nvPr/>
        </p:nvSpPr>
        <p:spPr>
          <a:xfrm>
            <a:off x="0" y="4620913"/>
            <a:ext cx="9144000" cy="223708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t>
            </a:r>
            <a:endParaRPr lang="en-US" dirty="0"/>
          </a:p>
        </p:txBody>
      </p:sp>
      <p:sp>
        <p:nvSpPr>
          <p:cNvPr id="2" name="Title 1"/>
          <p:cNvSpPr>
            <a:spLocks noGrp="1"/>
          </p:cNvSpPr>
          <p:nvPr>
            <p:ph type="title"/>
          </p:nvPr>
        </p:nvSpPr>
        <p:spPr>
          <a:xfrm>
            <a:off x="722313" y="4534964"/>
            <a:ext cx="7772400" cy="1362075"/>
          </a:xfrm>
        </p:spPr>
        <p:txBody>
          <a:bodyPr anchor="t"/>
          <a:lstStyle>
            <a:lvl1pPr algn="l">
              <a:defRPr sz="4000" b="0" cap="none"/>
            </a:lvl1pPr>
          </a:lstStyle>
          <a:p>
            <a:r>
              <a:rPr lang="en-US" smtClean="0"/>
              <a:t>Click to edit Master title style</a:t>
            </a:r>
            <a:endParaRPr lang="en-US" dirty="0"/>
          </a:p>
        </p:txBody>
      </p:sp>
      <p:pic>
        <p:nvPicPr>
          <p:cNvPr id="1026" name="Picture 2" descr="C:\Users\ThinOne\AppData\Local\Microsoft\Windows\Temporary Internet Files\Content.IE5\NF1GSVJ3\MC910216357[1].png"/>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956582" y="1173928"/>
            <a:ext cx="3230836" cy="281463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inOne\AppData\Local\Microsoft\Windows\Temporary Internet Files\Content.IE5\NF1GSVJ3\MC910216357[1].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2060" y="1173929"/>
            <a:ext cx="3230836" cy="28146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inOne\AppData\Local\Microsoft\Windows\Temporary Internet Files\Content.IE5\NF1GSVJ3\MC91021635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1" y="1173930"/>
            <a:ext cx="3230836" cy="2814637"/>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685800" y="4114800"/>
            <a:ext cx="4876800" cy="333454"/>
          </a:xfrm>
          <a:prstGeom prst="rect">
            <a:avLst/>
          </a:prstGeom>
        </p:spPr>
        <p:txBody>
          <a:bodyPr vert="horz" lIns="91440" tIns="45720" rIns="91440" bIns="45720" rtlCol="0" anchor="ctr"/>
          <a:lstStyle>
            <a:lvl1pPr algn="l">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185105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ucida Sans"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096256"/>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95400"/>
            <a:ext cx="4038600" cy="5096256"/>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7BF374-B56C-4278-BA11-35438ECC3AEC}" type="datetime1">
              <a:rPr lang="en-US" smtClean="0"/>
              <a:t>8/27/2013</a:t>
            </a:fld>
            <a:endParaRPr lang="en-US"/>
          </a:p>
        </p:txBody>
      </p:sp>
      <p:sp>
        <p:nvSpPr>
          <p:cNvPr id="7" name="Slide Number Placeholder 6"/>
          <p:cNvSpPr>
            <a:spLocks noGrp="1"/>
          </p:cNvSpPr>
          <p:nvPr>
            <p:ph type="sldNum" sz="quarter" idx="12"/>
          </p:nvPr>
        </p:nvSpPr>
        <p:spPr/>
        <p:txBody>
          <a:bodyPr/>
          <a:lstStyle/>
          <a:p>
            <a:fld id="{73DFD9D1-58BC-472D-A892-21D33C4A5237}" type="slidenum">
              <a:rPr lang="en-US" smtClean="0"/>
              <a:t>‹#›</a:t>
            </a:fld>
            <a:endParaRPr lang="en-US"/>
          </a:p>
        </p:txBody>
      </p:sp>
      <p:sp>
        <p:nvSpPr>
          <p:cNvPr id="8"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555368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7F7114-F282-447C-8838-89A656FDE0C6}" type="datetime1">
              <a:rPr lang="en-US" smtClean="0"/>
              <a:t>8/27/2013</a:t>
            </a:fld>
            <a:endParaRPr lang="en-US"/>
          </a:p>
        </p:txBody>
      </p:sp>
      <p:sp>
        <p:nvSpPr>
          <p:cNvPr id="9" name="Slide Number Placeholder 8"/>
          <p:cNvSpPr>
            <a:spLocks noGrp="1"/>
          </p:cNvSpPr>
          <p:nvPr>
            <p:ph type="sldNum" sz="quarter" idx="12"/>
          </p:nvPr>
        </p:nvSpPr>
        <p:spPr/>
        <p:txBody>
          <a:bodyPr/>
          <a:lstStyle/>
          <a:p>
            <a:fld id="{73DFD9D1-58BC-472D-A892-21D33C4A523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34319426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FACD8B-4947-47B9-BD99-2D4161B771F7}" type="datetime1">
              <a:rPr lang="en-US" smtClean="0"/>
              <a:t>8/27/2013</a:t>
            </a:fld>
            <a:endParaRPr lang="en-US"/>
          </a:p>
        </p:txBody>
      </p:sp>
      <p:sp>
        <p:nvSpPr>
          <p:cNvPr id="5" name="Slide Number Placeholder 4"/>
          <p:cNvSpPr>
            <a:spLocks noGrp="1"/>
          </p:cNvSpPr>
          <p:nvPr>
            <p:ph type="sldNum" sz="quarter" idx="12"/>
          </p:nvPr>
        </p:nvSpPr>
        <p:spPr/>
        <p:txBody>
          <a:bodyPr/>
          <a:lstStyle/>
          <a:p>
            <a:fld id="{73DFD9D1-58BC-472D-A892-21D33C4A5237}" type="slidenum">
              <a:rPr lang="en-US" smtClean="0"/>
              <a:t>‹#›</a:t>
            </a:fld>
            <a:endParaRPr lang="en-US"/>
          </a:p>
        </p:txBody>
      </p:sp>
      <p:sp>
        <p:nvSpPr>
          <p:cNvPr id="6"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14147553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0D5DB-8C77-41C3-B764-D6BB414901B5}" type="datetime1">
              <a:rPr lang="en-US" smtClean="0"/>
              <a:t>8/27/2013</a:t>
            </a:fld>
            <a:endParaRPr lang="en-US"/>
          </a:p>
        </p:txBody>
      </p:sp>
      <p:sp>
        <p:nvSpPr>
          <p:cNvPr id="4" name="Slide Number Placeholder 3"/>
          <p:cNvSpPr>
            <a:spLocks noGrp="1"/>
          </p:cNvSpPr>
          <p:nvPr>
            <p:ph type="sldNum" sz="quarter" idx="12"/>
          </p:nvPr>
        </p:nvSpPr>
        <p:spPr/>
        <p:txBody>
          <a:bodyPr/>
          <a:lstStyle/>
          <a:p>
            <a:fld id="{73DFD9D1-58BC-472D-A892-21D33C4A5237}" type="slidenum">
              <a:rPr lang="en-US" smtClean="0"/>
              <a:t>‹#›</a:t>
            </a:fld>
            <a:endParaRPr lang="en-US"/>
          </a:p>
        </p:txBody>
      </p:sp>
      <p:sp>
        <p:nvSpPr>
          <p:cNvPr id="5"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3052058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31CB9-3DC7-4E40-A296-239AB29C176D}" type="datetime1">
              <a:rPr lang="en-US" smtClean="0"/>
              <a:t>8/27/2013</a:t>
            </a:fld>
            <a:endParaRPr lang="en-US"/>
          </a:p>
        </p:txBody>
      </p:sp>
      <p:sp>
        <p:nvSpPr>
          <p:cNvPr id="7" name="Slide Number Placeholder 6"/>
          <p:cNvSpPr>
            <a:spLocks noGrp="1"/>
          </p:cNvSpPr>
          <p:nvPr>
            <p:ph type="sldNum" sz="quarter" idx="12"/>
          </p:nvPr>
        </p:nvSpPr>
        <p:spPr/>
        <p:txBody>
          <a:bodyPr/>
          <a:lstStyle/>
          <a:p>
            <a:fld id="{73DFD9D1-58BC-472D-A892-21D33C4A523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35274370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C39E1-25DB-4A00-AEAA-97B9AE64EA9E}" type="datetime1">
              <a:rPr lang="en-US" smtClean="0"/>
              <a:t>8/27/2013</a:t>
            </a:fld>
            <a:endParaRPr lang="en-US"/>
          </a:p>
        </p:txBody>
      </p:sp>
      <p:sp>
        <p:nvSpPr>
          <p:cNvPr id="7" name="Slide Number Placeholder 6"/>
          <p:cNvSpPr>
            <a:spLocks noGrp="1"/>
          </p:cNvSpPr>
          <p:nvPr>
            <p:ph type="sldNum" sz="quarter" idx="12"/>
          </p:nvPr>
        </p:nvSpPr>
        <p:spPr/>
        <p:txBody>
          <a:bodyPr/>
          <a:lstStyle/>
          <a:p>
            <a:fld id="{73DFD9D1-58BC-472D-A892-21D33C4A5237}" type="slidenum">
              <a:rPr lang="en-US" smtClean="0"/>
              <a:t>‹#›</a:t>
            </a:fld>
            <a:endParaRPr lang="en-US"/>
          </a:p>
        </p:txBody>
      </p:sp>
      <p:sp>
        <p:nvSpPr>
          <p:cNvPr id="8"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2991357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73B6B-628F-4C0C-AEE1-E115C3B10BB8}" type="datetime1">
              <a:rPr lang="en-US" smtClean="0"/>
              <a:t>8/27/2013</a:t>
            </a:fld>
            <a:endParaRPr lang="en-US"/>
          </a:p>
        </p:txBody>
      </p:sp>
      <p:sp>
        <p:nvSpPr>
          <p:cNvPr id="6" name="Slide Number Placeholder 5"/>
          <p:cNvSpPr>
            <a:spLocks noGrp="1"/>
          </p:cNvSpPr>
          <p:nvPr>
            <p:ph type="sldNum" sz="quarter" idx="12"/>
          </p:nvPr>
        </p:nvSpPr>
        <p:spPr/>
        <p:txBody>
          <a:bodyPr/>
          <a:lstStyle/>
          <a:p>
            <a:fld id="{73DFD9D1-58BC-472D-A892-21D33C4A5237}" type="slidenum">
              <a:rPr lang="en-US" smtClean="0"/>
              <a:t>‹#›</a:t>
            </a:fld>
            <a:endParaRPr lang="en-US"/>
          </a:p>
        </p:txBody>
      </p:sp>
      <p:sp>
        <p:nvSpPr>
          <p:cNvPr id="7"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25689564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F1F2E0-6B5F-4184-AFD2-935AEB9753C6}" type="datetime1">
              <a:rPr lang="en-US" smtClean="0"/>
              <a:t>8/27/2013</a:t>
            </a:fld>
            <a:endParaRPr lang="en-US"/>
          </a:p>
        </p:txBody>
      </p:sp>
      <p:sp>
        <p:nvSpPr>
          <p:cNvPr id="6" name="Slide Number Placeholder 5"/>
          <p:cNvSpPr>
            <a:spLocks noGrp="1"/>
          </p:cNvSpPr>
          <p:nvPr>
            <p:ph type="sldNum" sz="quarter" idx="12"/>
          </p:nvPr>
        </p:nvSpPr>
        <p:spPr/>
        <p:txBody>
          <a:bodyPr/>
          <a:lstStyle/>
          <a:p>
            <a:fld id="{73DFD9D1-58BC-472D-A892-21D33C4A5237}" type="slidenum">
              <a:rPr lang="en-US" smtClean="0"/>
              <a:t>‹#›</a:t>
            </a:fld>
            <a:endParaRPr lang="en-US"/>
          </a:p>
        </p:txBody>
      </p:sp>
      <p:sp>
        <p:nvSpPr>
          <p:cNvPr id="7"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Tree>
    <p:extLst>
      <p:ext uri="{BB962C8B-B14F-4D97-AF65-F5344CB8AC3E}">
        <p14:creationId xmlns:p14="http://schemas.microsoft.com/office/powerpoint/2010/main" val="1606542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34"/>
            <a:ext cx="9144000" cy="221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762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95400"/>
            <a:ext cx="82296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2400" y="6528816"/>
            <a:ext cx="2895600" cy="329184"/>
          </a:xfrm>
          <a:prstGeom prst="rect">
            <a:avLst/>
          </a:prstGeom>
        </p:spPr>
        <p:txBody>
          <a:bodyPr vert="horz" lIns="91440" tIns="45720" rIns="91440" bIns="45720" rtlCol="0" anchor="ctr"/>
          <a:lstStyle>
            <a:lvl1pPr algn="l">
              <a:defRPr sz="1200">
                <a:solidFill>
                  <a:schemeClr val="tx1"/>
                </a:solidFill>
                <a:latin typeface="Lucida Sans" pitchFamily="34" charset="0"/>
              </a:defRPr>
            </a:lvl1pPr>
          </a:lstStyle>
          <a:p>
            <a:fld id="{326C397E-CC0A-4E8A-ACEB-AEE384E7238C}" type="datetime1">
              <a:rPr lang="en-US" smtClean="0"/>
              <a:t>8/27/2013</a:t>
            </a:fld>
            <a:endParaRPr lang="en-US"/>
          </a:p>
        </p:txBody>
      </p:sp>
      <p:sp>
        <p:nvSpPr>
          <p:cNvPr id="5"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endParaRPr lang="en-US"/>
          </a:p>
        </p:txBody>
      </p:sp>
      <p:sp>
        <p:nvSpPr>
          <p:cNvPr id="6" name="Slide Number Placeholder 5"/>
          <p:cNvSpPr>
            <a:spLocks noGrp="1"/>
          </p:cNvSpPr>
          <p:nvPr>
            <p:ph type="sldNum" sz="quarter" idx="4"/>
          </p:nvPr>
        </p:nvSpPr>
        <p:spPr>
          <a:xfrm>
            <a:off x="0" y="-19386"/>
            <a:ext cx="1066800" cy="224837"/>
          </a:xfrm>
          <a:prstGeom prst="rect">
            <a:avLst/>
          </a:prstGeom>
        </p:spPr>
        <p:txBody>
          <a:bodyPr vert="horz" lIns="91440" tIns="45720" rIns="91440" bIns="45720" rtlCol="0" anchor="ctr"/>
          <a:lstStyle>
            <a:lvl1pPr algn="l">
              <a:defRPr sz="1400" b="1">
                <a:solidFill>
                  <a:schemeClr val="bg1"/>
                </a:solidFill>
              </a:defRPr>
            </a:lvl1pPr>
          </a:lstStyle>
          <a:p>
            <a:fld id="{73DFD9D1-58BC-472D-A892-21D33C4A5237}" type="slidenum">
              <a:rPr lang="en-US" smtClean="0"/>
              <a:t>‹#›</a:t>
            </a:fld>
            <a:endParaRPr lang="en-US"/>
          </a:p>
        </p:txBody>
      </p:sp>
      <p:pic>
        <p:nvPicPr>
          <p:cNvPr id="11" name="Picture 10" descr="drsql_org_bug.png"/>
          <p:cNvPicPr>
            <a:picLocks noChangeAspect="1"/>
          </p:cNvPicPr>
          <p:nvPr/>
        </p:nvPicPr>
        <p:blipFill>
          <a:blip r:embed="rId14" cstate="print">
            <a:clrChange>
              <a:clrFrom>
                <a:srgbClr val="ED1C24"/>
              </a:clrFrom>
              <a:clrTo>
                <a:srgbClr val="ED1C24">
                  <a:alpha val="0"/>
                </a:srgbClr>
              </a:clrTo>
            </a:clrChange>
            <a:duotone>
              <a:schemeClr val="bg2">
                <a:shade val="45000"/>
                <a:satMod val="135000"/>
              </a:schemeClr>
              <a:prstClr val="white"/>
            </a:duotone>
          </a:blip>
          <a:stretch>
            <a:fillRect/>
          </a:stretch>
        </p:blipFill>
        <p:spPr>
          <a:xfrm>
            <a:off x="8171897" y="6524546"/>
            <a:ext cx="972103" cy="333454"/>
          </a:xfrm>
          <a:prstGeom prst="rect">
            <a:avLst/>
          </a:prstGeom>
        </p:spPr>
      </p:pic>
    </p:spTree>
    <p:extLst>
      <p:ext uri="{BB962C8B-B14F-4D97-AF65-F5344CB8AC3E}">
        <p14:creationId xmlns:p14="http://schemas.microsoft.com/office/powerpoint/2010/main" val="4923877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Consolas" pitchFamily="49" charset="0"/>
        </a:defRPr>
      </a:lvl1pPr>
    </p:titleStyle>
    <p:bodyStyle>
      <a:lvl1pPr marL="182880" indent="-182880" algn="l" defTabSz="914400" rtl="0" eaLnBrk="1" latinLnBrk="0" hangingPunct="1">
        <a:spcBef>
          <a:spcPct val="20000"/>
        </a:spcBef>
        <a:spcAft>
          <a:spcPts val="600"/>
        </a:spcAft>
        <a:buClr>
          <a:schemeClr val="accent1"/>
        </a:buClr>
        <a:buSzPct val="85000"/>
        <a:buFont typeface="Arial" pitchFamily="34" charset="0"/>
        <a:buChar char="•"/>
        <a:defRPr sz="3200" kern="1200">
          <a:solidFill>
            <a:schemeClr val="tx1"/>
          </a:solidFill>
          <a:latin typeface="Lucida Grande" pitchFamily="2" charset="0"/>
          <a:ea typeface="Lucida Grande" pitchFamily="2" charset="0"/>
          <a:cs typeface="Lucida Grande" pitchFamily="2" charset="0"/>
        </a:defRPr>
      </a:lvl1pPr>
      <a:lvl2pPr marL="457200" indent="-182880" algn="l" defTabSz="914400" rtl="0" eaLnBrk="1" latinLnBrk="0" hangingPunct="1">
        <a:spcBef>
          <a:spcPct val="20000"/>
        </a:spcBef>
        <a:spcAft>
          <a:spcPts val="600"/>
        </a:spcAft>
        <a:buClr>
          <a:schemeClr val="accent1"/>
        </a:buClr>
        <a:buSzPct val="85000"/>
        <a:buFont typeface="Arial" pitchFamily="34" charset="0"/>
        <a:buChar char="•"/>
        <a:defRPr sz="2800" kern="1200">
          <a:solidFill>
            <a:schemeClr val="tx1"/>
          </a:solidFill>
          <a:latin typeface="Lucida Grande" pitchFamily="2" charset="0"/>
          <a:ea typeface="Lucida Grande" pitchFamily="2" charset="0"/>
          <a:cs typeface="Lucida Grande" pitchFamily="2" charset="0"/>
        </a:defRPr>
      </a:lvl2pPr>
      <a:lvl3pPr marL="731520" indent="-182880" algn="l" defTabSz="914400" rtl="0" eaLnBrk="1" latinLnBrk="0" hangingPunct="1">
        <a:spcBef>
          <a:spcPct val="20000"/>
        </a:spcBef>
        <a:spcAft>
          <a:spcPts val="600"/>
        </a:spcAft>
        <a:buClr>
          <a:schemeClr val="accent1"/>
        </a:buClr>
        <a:buSzPct val="90000"/>
        <a:buFont typeface="Arial" pitchFamily="34" charset="0"/>
        <a:buChar char="•"/>
        <a:defRPr sz="2400" kern="1200">
          <a:solidFill>
            <a:schemeClr val="tx1"/>
          </a:solidFill>
          <a:latin typeface="Lucida Grande" pitchFamily="2" charset="0"/>
          <a:ea typeface="Lucida Grande" pitchFamily="2" charset="0"/>
          <a:cs typeface="Lucida Grande" pitchFamily="2" charset="0"/>
        </a:defRPr>
      </a:lvl3pPr>
      <a:lvl4pPr marL="1005840" indent="-182880" algn="l" defTabSz="914400" rtl="0" eaLnBrk="1" latinLnBrk="0" hangingPunct="1">
        <a:spcBef>
          <a:spcPct val="20000"/>
        </a:spcBef>
        <a:spcAft>
          <a:spcPts val="600"/>
        </a:spcAft>
        <a:buClr>
          <a:schemeClr val="accent1"/>
        </a:buClr>
        <a:buFont typeface="Arial" pitchFamily="34" charset="0"/>
        <a:buChar char="•"/>
        <a:defRPr sz="2000" kern="1200">
          <a:solidFill>
            <a:schemeClr val="tx1"/>
          </a:solidFill>
          <a:latin typeface="Lucida Grande" pitchFamily="2" charset="0"/>
          <a:ea typeface="Lucida Grande" pitchFamily="2" charset="0"/>
          <a:cs typeface="Lucida Grande" pitchFamily="2" charset="0"/>
        </a:defRPr>
      </a:lvl4pPr>
      <a:lvl5pPr marL="1188720" indent="-137160" algn="l" defTabSz="914400" rtl="0" eaLnBrk="1" latinLnBrk="0" hangingPunct="1">
        <a:spcBef>
          <a:spcPct val="20000"/>
        </a:spcBef>
        <a:spcAft>
          <a:spcPts val="600"/>
        </a:spcAft>
        <a:buClr>
          <a:schemeClr val="accent1"/>
        </a:buClr>
        <a:buSzPct val="100000"/>
        <a:buFont typeface="Arial" pitchFamily="34" charset="0"/>
        <a:buChar char="•"/>
        <a:defRPr sz="1800" kern="1200" baseline="0">
          <a:solidFill>
            <a:schemeClr val="tx1"/>
          </a:solidFill>
          <a:latin typeface="Lucida Grande" pitchFamily="2" charset="0"/>
          <a:ea typeface="Lucida Grande" pitchFamily="2" charset="0"/>
          <a:cs typeface="Lucida Grande" pitchFamily="2"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peanuts.wikia.com/wiki/File:555.jpg" TargetMode="Externa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images3.wikia.nocookie.net/__cb20060614225205/peanuts/images/c/c7/555.jp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Implement Data Integrity In SQL Server</a:t>
            </a:r>
            <a:endParaRPr lang="en-US" sz="3200" dirty="0"/>
          </a:p>
        </p:txBody>
      </p:sp>
      <p:sp>
        <p:nvSpPr>
          <p:cNvPr id="3" name="Subtitle 2"/>
          <p:cNvSpPr>
            <a:spLocks noGrp="1"/>
          </p:cNvSpPr>
          <p:nvPr>
            <p:ph type="subTitle" idx="1"/>
          </p:nvPr>
        </p:nvSpPr>
        <p:spPr/>
        <p:txBody>
          <a:bodyPr/>
          <a:lstStyle/>
          <a:p>
            <a:r>
              <a:rPr lang="en-US" dirty="0" smtClean="0">
                <a:latin typeface="+mj-lt"/>
              </a:rPr>
              <a:t>Louis Davidson (drsql.org)</a:t>
            </a:r>
          </a:p>
          <a:p>
            <a:r>
              <a:rPr lang="en-US" dirty="0" smtClean="0">
                <a:latin typeface="+mj-lt"/>
              </a:rPr>
              <a:t>drsql@hotmail.com</a:t>
            </a:r>
            <a:endParaRPr lang="en-US" dirty="0">
              <a:latin typeface="+mj-lt"/>
            </a:endParaRPr>
          </a:p>
        </p:txBody>
      </p:sp>
    </p:spTree>
    <p:extLst>
      <p:ext uri="{BB962C8B-B14F-4D97-AF65-F5344CB8AC3E}">
        <p14:creationId xmlns:p14="http://schemas.microsoft.com/office/powerpoint/2010/main" val="2025998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tier layered approach</a:t>
            </a:r>
            <a:endParaRPr lang="en-US" dirty="0"/>
          </a:p>
        </p:txBody>
      </p:sp>
      <p:sp>
        <p:nvSpPr>
          <p:cNvPr id="3" name="Content Placeholder 2"/>
          <p:cNvSpPr>
            <a:spLocks noGrp="1"/>
          </p:cNvSpPr>
          <p:nvPr>
            <p:ph idx="1"/>
          </p:nvPr>
        </p:nvSpPr>
        <p:spPr/>
        <p:txBody>
          <a:bodyPr>
            <a:normAutofit fontScale="92500" lnSpcReduction="10000"/>
          </a:bodyPr>
          <a:lstStyle/>
          <a:p>
            <a:pPr fontAlgn="ctr"/>
            <a:r>
              <a:rPr lang="en-US" dirty="0" smtClean="0"/>
              <a:t>Keep </a:t>
            </a:r>
            <a:r>
              <a:rPr lang="en-US" dirty="0"/>
              <a:t>it simple</a:t>
            </a:r>
          </a:p>
          <a:p>
            <a:pPr fontAlgn="ctr"/>
            <a:r>
              <a:rPr lang="en-US" dirty="0"/>
              <a:t>Enforce </a:t>
            </a:r>
            <a:r>
              <a:rPr lang="en-US" dirty="0" smtClean="0"/>
              <a:t>integrity via </a:t>
            </a:r>
            <a:r>
              <a:rPr lang="en-US" sz="2600" i="1" dirty="0" smtClean="0"/>
              <a:t>(Our Agenda for the next 1hr)</a:t>
            </a:r>
            <a:endParaRPr lang="en-US" i="1" dirty="0"/>
          </a:p>
          <a:p>
            <a:pPr lvl="1" fontAlgn="ctr"/>
            <a:r>
              <a:rPr lang="en-US" dirty="0"/>
              <a:t>Structure - providing correct places to store data</a:t>
            </a:r>
          </a:p>
          <a:p>
            <a:pPr lvl="1" fontAlgn="ctr"/>
            <a:r>
              <a:rPr lang="en-US" dirty="0"/>
              <a:t>Keys - protecting </a:t>
            </a:r>
            <a:r>
              <a:rPr lang="en-US" dirty="0" smtClean="0"/>
              <a:t>uniqueness</a:t>
            </a:r>
          </a:p>
          <a:p>
            <a:pPr lvl="1" fontAlgn="ctr"/>
            <a:r>
              <a:rPr lang="en-US" dirty="0"/>
              <a:t>Relationships </a:t>
            </a:r>
            <a:r>
              <a:rPr lang="en-US" dirty="0" smtClean="0"/>
              <a:t>-</a:t>
            </a:r>
            <a:r>
              <a:rPr lang="en-US" dirty="0"/>
              <a:t> </a:t>
            </a:r>
            <a:r>
              <a:rPr lang="en-US" dirty="0" smtClean="0"/>
              <a:t>foreign </a:t>
            </a:r>
            <a:r>
              <a:rPr lang="en-US" dirty="0" smtClean="0"/>
              <a:t>keys</a:t>
            </a:r>
            <a:endParaRPr lang="en-US" dirty="0"/>
          </a:p>
          <a:p>
            <a:pPr lvl="1" fontAlgn="ctr"/>
            <a:r>
              <a:rPr lang="en-US" dirty="0"/>
              <a:t>Domains - </a:t>
            </a:r>
            <a:r>
              <a:rPr lang="en-US" dirty="0" smtClean="0"/>
              <a:t>limiting </a:t>
            </a:r>
            <a:r>
              <a:rPr lang="en-US" dirty="0"/>
              <a:t>data points to size/values that are legit</a:t>
            </a:r>
          </a:p>
          <a:p>
            <a:pPr lvl="1" fontAlgn="ctr"/>
            <a:r>
              <a:rPr lang="en-US" dirty="0" smtClean="0"/>
              <a:t>Conditions </a:t>
            </a:r>
            <a:r>
              <a:rPr lang="en-US" dirty="0"/>
              <a:t>- </a:t>
            </a:r>
            <a:r>
              <a:rPr lang="en-US" dirty="0" smtClean="0"/>
              <a:t>required </a:t>
            </a:r>
            <a:r>
              <a:rPr lang="en-US" dirty="0"/>
              <a:t>situations (Customer may have only 1 primary address; No overlapping ranges; </a:t>
            </a:r>
            <a:r>
              <a:rPr lang="en-US" dirty="0" err="1"/>
              <a:t>etc</a:t>
            </a:r>
            <a:r>
              <a:rPr lang="en-US" dirty="0"/>
              <a:t>)</a:t>
            </a:r>
          </a:p>
          <a:p>
            <a:endParaRPr lang="en-US" dirty="0"/>
          </a:p>
        </p:txBody>
      </p:sp>
    </p:spTree>
    <p:extLst>
      <p:ext uri="{BB962C8B-B14F-4D97-AF65-F5344CB8AC3E}">
        <p14:creationId xmlns:p14="http://schemas.microsoft.com/office/powerpoint/2010/main" val="8113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3579"/>
            <a:ext cx="8153400" cy="868362"/>
          </a:xfrm>
        </p:spPr>
        <p:txBody>
          <a:bodyPr/>
          <a:lstStyle/>
          <a:p>
            <a:r>
              <a:rPr lang="en-US" dirty="0" smtClean="0"/>
              <a:t>But We Don’t Want Errors from the Data Tier!</a:t>
            </a:r>
            <a:endParaRPr lang="en-US" dirty="0"/>
          </a:p>
        </p:txBody>
      </p:sp>
      <p:sp>
        <p:nvSpPr>
          <p:cNvPr id="3" name="Content Placeholder 2"/>
          <p:cNvSpPr>
            <a:spLocks noGrp="1"/>
          </p:cNvSpPr>
          <p:nvPr>
            <p:ph idx="1"/>
          </p:nvPr>
        </p:nvSpPr>
        <p:spPr>
          <a:xfrm>
            <a:off x="457200" y="1648496"/>
            <a:ext cx="8229600" cy="4752304"/>
          </a:xfrm>
        </p:spPr>
        <p:txBody>
          <a:bodyPr>
            <a:normAutofit fontScale="85000" lnSpcReduction="10000"/>
          </a:bodyPr>
          <a:lstStyle/>
          <a:p>
            <a:r>
              <a:rPr lang="en-US" dirty="0" smtClean="0"/>
              <a:t>A frequent concern of non-data tier programmer</a:t>
            </a:r>
          </a:p>
          <a:p>
            <a:r>
              <a:rPr lang="en-US" dirty="0" smtClean="0"/>
              <a:t>Even if you put no constraints you are apt to get errors </a:t>
            </a:r>
          </a:p>
          <a:p>
            <a:pPr lvl="1"/>
            <a:r>
              <a:rPr lang="en-US" dirty="0" smtClean="0"/>
              <a:t>You are always likely to get deadlocks </a:t>
            </a:r>
          </a:p>
          <a:p>
            <a:pPr lvl="2"/>
            <a:r>
              <a:rPr lang="en-US" dirty="0" smtClean="0"/>
              <a:t>And if your indexing isn’t great, you may get them frequently</a:t>
            </a:r>
          </a:p>
          <a:p>
            <a:pPr lvl="1"/>
            <a:r>
              <a:rPr lang="en-US" dirty="0" smtClean="0"/>
              <a:t>Best to code error handler that handle any error condition regardless</a:t>
            </a:r>
          </a:p>
          <a:p>
            <a:r>
              <a:rPr lang="en-US" dirty="0" smtClean="0"/>
              <a:t>If the other tiers handle all of the errors, then the database protection should remain silent</a:t>
            </a:r>
          </a:p>
          <a:p>
            <a:pPr lvl="1"/>
            <a:r>
              <a:rPr lang="en-US" dirty="0" smtClean="0"/>
              <a:t>Except perhaps during testing/coding</a:t>
            </a:r>
            <a:endParaRPr lang="en-US" dirty="0"/>
          </a:p>
        </p:txBody>
      </p:sp>
    </p:spTree>
    <p:extLst>
      <p:ext uri="{BB962C8B-B14F-4D97-AF65-F5344CB8AC3E}">
        <p14:creationId xmlns:p14="http://schemas.microsoft.com/office/powerpoint/2010/main" val="1772063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sp>
        <p:nvSpPr>
          <p:cNvPr id="3" name="Content Placeholder 2"/>
          <p:cNvSpPr>
            <a:spLocks noGrp="1"/>
          </p:cNvSpPr>
          <p:nvPr>
            <p:ph idx="1"/>
          </p:nvPr>
        </p:nvSpPr>
        <p:spPr/>
        <p:txBody>
          <a:bodyPr>
            <a:normAutofit fontScale="92500" lnSpcReduction="10000"/>
          </a:bodyPr>
          <a:lstStyle/>
          <a:p>
            <a:pPr fontAlgn="ctr"/>
            <a:r>
              <a:rPr lang="en-US" dirty="0" smtClean="0"/>
              <a:t>Match </a:t>
            </a:r>
            <a:r>
              <a:rPr lang="en-US" dirty="0"/>
              <a:t>the user's needs precisely to the design with room for growth</a:t>
            </a:r>
          </a:p>
          <a:p>
            <a:pPr fontAlgn="ctr"/>
            <a:r>
              <a:rPr lang="en-US" dirty="0"/>
              <a:t>Getting design to match the user's needs will get you way down the </a:t>
            </a:r>
            <a:r>
              <a:rPr lang="en-US" dirty="0" smtClean="0"/>
              <a:t>road to integrity</a:t>
            </a:r>
          </a:p>
          <a:p>
            <a:pPr fontAlgn="ctr"/>
            <a:r>
              <a:rPr lang="en-US" dirty="0" smtClean="0"/>
              <a:t>Normalization </a:t>
            </a:r>
            <a:r>
              <a:rPr lang="en-US" dirty="0"/>
              <a:t>will usually get the car </a:t>
            </a:r>
            <a:r>
              <a:rPr lang="en-US" dirty="0" smtClean="0"/>
              <a:t>fueled up and started</a:t>
            </a:r>
            <a:endParaRPr lang="en-US" dirty="0"/>
          </a:p>
          <a:p>
            <a:pPr marL="457200" lvl="2" fontAlgn="ctr"/>
            <a:r>
              <a:rPr lang="en-US" sz="2600" dirty="0"/>
              <a:t>Naming stuff well doesn’t hurt either</a:t>
            </a:r>
            <a:r>
              <a:rPr lang="en-US" sz="2600" dirty="0" smtClean="0"/>
              <a:t>…</a:t>
            </a:r>
            <a:endParaRPr lang="en-US" dirty="0"/>
          </a:p>
          <a:p>
            <a:pPr fontAlgn="ctr"/>
            <a:r>
              <a:rPr lang="en-US" dirty="0" smtClean="0"/>
              <a:t>Getting it right can only be done by understanding the users requirements</a:t>
            </a:r>
          </a:p>
          <a:p>
            <a:pPr lvl="1" fontAlgn="ctr"/>
            <a:r>
              <a:rPr lang="en-US" dirty="0" smtClean="0"/>
              <a:t>I promise, no more requirement talk</a:t>
            </a:r>
            <a:endParaRPr lang="en-US" dirty="0"/>
          </a:p>
          <a:p>
            <a:endParaRPr lang="en-US" dirty="0"/>
          </a:p>
        </p:txBody>
      </p:sp>
    </p:spTree>
    <p:extLst>
      <p:ext uri="{BB962C8B-B14F-4D97-AF65-F5344CB8AC3E}">
        <p14:creationId xmlns:p14="http://schemas.microsoft.com/office/powerpoint/2010/main" val="245276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322"/>
            <a:ext cx="8153400" cy="868362"/>
          </a:xfrm>
        </p:spPr>
        <p:txBody>
          <a:bodyPr/>
          <a:lstStyle/>
          <a:p>
            <a:r>
              <a:rPr lang="en-US" dirty="0" smtClean="0"/>
              <a:t>If your structure is wrong…Users will find a way</a:t>
            </a:r>
            <a:endParaRPr lang="en-US" dirty="0"/>
          </a:p>
        </p:txBody>
      </p:sp>
      <p:sp>
        <p:nvSpPr>
          <p:cNvPr id="6" name="Content Placeholder 2"/>
          <p:cNvSpPr>
            <a:spLocks noGrp="1"/>
          </p:cNvSpPr>
          <p:nvPr>
            <p:ph idx="1"/>
          </p:nvPr>
        </p:nvSpPr>
        <p:spPr>
          <a:xfrm>
            <a:off x="533400" y="1628942"/>
            <a:ext cx="8229600" cy="4267200"/>
          </a:xfrm>
        </p:spPr>
        <p:txBody>
          <a:bodyPr>
            <a:noAutofit/>
          </a:bodyPr>
          <a:lstStyle/>
          <a:p>
            <a:r>
              <a:rPr lang="en-US" sz="2400" dirty="0" smtClean="0"/>
              <a:t>Requirement: Store information about books</a:t>
            </a:r>
          </a:p>
          <a:p>
            <a:endParaRPr lang="en-US" sz="2400" dirty="0"/>
          </a:p>
          <a:p>
            <a:endParaRPr lang="en-US" sz="2400" dirty="0" smtClean="0"/>
          </a:p>
          <a:p>
            <a:endParaRPr lang="en-US" sz="2400" dirty="0"/>
          </a:p>
          <a:p>
            <a:endParaRPr lang="en-US" sz="2400" dirty="0" smtClean="0"/>
          </a:p>
          <a:p>
            <a:r>
              <a:rPr lang="en-US" sz="2400" dirty="0" smtClean="0"/>
              <a:t>What </a:t>
            </a:r>
            <a:r>
              <a:rPr lang="en-US" sz="2400" dirty="0"/>
              <a:t>is wrong with this </a:t>
            </a:r>
            <a:r>
              <a:rPr lang="en-US" sz="2400" dirty="0" smtClean="0"/>
              <a:t>table?</a:t>
            </a:r>
          </a:p>
          <a:p>
            <a:pPr lvl="1"/>
            <a:r>
              <a:rPr lang="en-US" sz="2000" dirty="0" smtClean="0"/>
              <a:t>Lots of books have &gt; 1 Author.</a:t>
            </a:r>
          </a:p>
          <a:p>
            <a:r>
              <a:rPr lang="en-US" sz="2400" dirty="0" smtClean="0"/>
              <a:t>What are common way users would “solve” the problem?</a:t>
            </a:r>
          </a:p>
          <a:p>
            <a:pPr lvl="1"/>
            <a:r>
              <a:rPr lang="en-US" sz="2000" dirty="0" smtClean="0"/>
              <a:t>Any way they think of!</a:t>
            </a:r>
          </a:p>
          <a:p>
            <a:r>
              <a:rPr lang="en-US" sz="2400" dirty="0" smtClean="0"/>
              <a:t>What’s an another common way someone might fix this?</a:t>
            </a:r>
          </a:p>
        </p:txBody>
      </p:sp>
      <p:sp>
        <p:nvSpPr>
          <p:cNvPr id="4" name="TextBox 3"/>
          <p:cNvSpPr txBox="1"/>
          <p:nvPr/>
        </p:nvSpPr>
        <p:spPr>
          <a:xfrm>
            <a:off x="533400" y="2133600"/>
            <a:ext cx="8229600" cy="1754326"/>
          </a:xfrm>
          <a:prstGeom prst="rect">
            <a:avLst/>
          </a:prstGeom>
          <a:noFill/>
        </p:spPr>
        <p:txBody>
          <a:bodyPr wrap="square" rtlCol="0">
            <a:spAutoFit/>
          </a:bodyPr>
          <a:lstStyle/>
          <a:p>
            <a:r>
              <a:rPr lang="en-US" sz="1800" b="1" dirty="0" err="1" smtClean="0">
                <a:latin typeface="Courier New" pitchFamily="49" charset="0"/>
                <a:cs typeface="Courier New" pitchFamily="49" charset="0"/>
              </a:rPr>
              <a:t>BookISBN</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BookTitle</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BookPublisher</a:t>
            </a:r>
            <a:r>
              <a:rPr lang="en-US" sz="1800" b="1" dirty="0" smtClean="0">
                <a:latin typeface="Courier New" pitchFamily="49" charset="0"/>
                <a:cs typeface="Courier New" pitchFamily="49" charset="0"/>
              </a:rPr>
              <a:t>   Author</a:t>
            </a:r>
          </a:p>
          <a:p>
            <a:r>
              <a:rPr lang="en-US" sz="1800" b="1" dirty="0" smtClean="0">
                <a:latin typeface="Courier New" pitchFamily="49" charset="0"/>
                <a:cs typeface="Courier New" pitchFamily="49" charset="0"/>
              </a:rPr>
              <a:t>=========== -------------  --------------- -----------</a:t>
            </a:r>
          </a:p>
          <a:p>
            <a:r>
              <a:rPr lang="en-US" sz="1800" b="1" dirty="0" smtClean="0">
                <a:latin typeface="Courier New" pitchFamily="49" charset="0"/>
                <a:cs typeface="Courier New" pitchFamily="49" charset="0"/>
              </a:rPr>
              <a:t>111111111   Normalization  </a:t>
            </a:r>
            <a:r>
              <a:rPr lang="en-US" sz="1800" b="1" dirty="0" err="1" smtClean="0">
                <a:latin typeface="Courier New" pitchFamily="49" charset="0"/>
                <a:cs typeface="Courier New" pitchFamily="49" charset="0"/>
              </a:rPr>
              <a:t>Apress</a:t>
            </a:r>
            <a:r>
              <a:rPr lang="en-US" sz="1800" b="1" dirty="0" smtClean="0">
                <a:latin typeface="Courier New" pitchFamily="49" charset="0"/>
                <a:cs typeface="Courier New" pitchFamily="49" charset="0"/>
              </a:rPr>
              <a:t>          Louis</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222222222   T-SQL          </a:t>
            </a:r>
            <a:r>
              <a:rPr lang="en-US" sz="1800" b="1" dirty="0" err="1" smtClean="0">
                <a:latin typeface="Courier New" pitchFamily="49" charset="0"/>
                <a:cs typeface="Courier New" pitchFamily="49" charset="0"/>
              </a:rPr>
              <a:t>Apress</a:t>
            </a:r>
            <a:r>
              <a:rPr lang="en-US" sz="1800" b="1" dirty="0" smtClean="0">
                <a:latin typeface="Courier New" pitchFamily="49" charset="0"/>
                <a:cs typeface="Courier New" pitchFamily="49" charset="0"/>
              </a:rPr>
              <a:t>          Michael</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333333333   Indexing       Microsoft       Kim</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444444444   DB Design      </a:t>
            </a:r>
            <a:r>
              <a:rPr lang="en-US" sz="1800" b="1" dirty="0" err="1" smtClean="0">
                <a:latin typeface="Courier New" pitchFamily="49" charset="0"/>
                <a:cs typeface="Courier New" pitchFamily="49" charset="0"/>
              </a:rPr>
              <a:t>Apress</a:t>
            </a:r>
            <a:r>
              <a:rPr lang="en-US" sz="1800" b="1" dirty="0" smtClean="0">
                <a:latin typeface="Courier New" pitchFamily="49" charset="0"/>
                <a:cs typeface="Courier New" pitchFamily="49" charset="0"/>
              </a:rPr>
              <a:t>          Jessica</a:t>
            </a:r>
            <a:endParaRPr lang="en-US" sz="1800" b="1" dirty="0">
              <a:latin typeface="Courier New" pitchFamily="49" charset="0"/>
              <a:cs typeface="Courier New" pitchFamily="49" charset="0"/>
            </a:endParaRPr>
          </a:p>
        </p:txBody>
      </p:sp>
      <p:sp>
        <p:nvSpPr>
          <p:cNvPr id="5" name="TextBox 4"/>
          <p:cNvSpPr txBox="1"/>
          <p:nvPr/>
        </p:nvSpPr>
        <p:spPr>
          <a:xfrm>
            <a:off x="533400" y="3773269"/>
            <a:ext cx="8077200" cy="646331"/>
          </a:xfrm>
          <a:prstGeom prst="rect">
            <a:avLst/>
          </a:prstGeom>
          <a:noFill/>
        </p:spPr>
        <p:txBody>
          <a:bodyPr wrap="square" rtlCol="0">
            <a:spAutoFit/>
          </a:bodyPr>
          <a:lstStyle/>
          <a:p>
            <a:r>
              <a:rPr lang="en-US" sz="1800" b="1" dirty="0" smtClean="0">
                <a:latin typeface="Courier New" pitchFamily="49" charset="0"/>
                <a:cs typeface="Courier New" pitchFamily="49" charset="0"/>
              </a:rPr>
              <a:t>444444444-1 DB Design      </a:t>
            </a:r>
            <a:r>
              <a:rPr lang="en-US" sz="1800" b="1" dirty="0" err="1" smtClean="0">
                <a:latin typeface="Courier New" pitchFamily="49" charset="0"/>
                <a:cs typeface="Courier New" pitchFamily="49" charset="0"/>
              </a:rPr>
              <a:t>Apress</a:t>
            </a:r>
            <a:r>
              <a:rPr lang="en-US" sz="1800" b="1" dirty="0" smtClean="0">
                <a:latin typeface="Courier New" pitchFamily="49" charset="0"/>
                <a:cs typeface="Courier New" pitchFamily="49" charset="0"/>
              </a:rPr>
              <a:t>          Louis</a:t>
            </a:r>
            <a:endParaRPr lang="en-US" sz="1800" b="1" dirty="0">
              <a:latin typeface="Courier New" pitchFamily="49" charset="0"/>
              <a:cs typeface="Courier New" pitchFamily="49" charset="0"/>
            </a:endParaRPr>
          </a:p>
          <a:p>
            <a:endParaRPr lang="en-US" sz="1800" b="1" dirty="0" smtClean="0">
              <a:latin typeface="Courier New" pitchFamily="49" charset="0"/>
              <a:cs typeface="Courier New" pitchFamily="49" charset="0"/>
            </a:endParaRPr>
          </a:p>
        </p:txBody>
      </p:sp>
      <p:sp>
        <p:nvSpPr>
          <p:cNvPr id="7" name="TextBox 6"/>
          <p:cNvSpPr txBox="1"/>
          <p:nvPr/>
        </p:nvSpPr>
        <p:spPr>
          <a:xfrm>
            <a:off x="7355494" y="3489566"/>
            <a:ext cx="1170318" cy="369332"/>
          </a:xfrm>
          <a:prstGeom prst="rect">
            <a:avLst/>
          </a:prstGeom>
          <a:noFill/>
        </p:spPr>
        <p:txBody>
          <a:bodyPr wrap="square" rtlCol="0">
            <a:spAutoFit/>
          </a:bodyPr>
          <a:lstStyle/>
          <a:p>
            <a:r>
              <a:rPr lang="en-US" sz="1800" b="1" dirty="0" smtClean="0">
                <a:latin typeface="Courier New" pitchFamily="49" charset="0"/>
                <a:cs typeface="Courier New" pitchFamily="49" charset="0"/>
              </a:rPr>
              <a:t>, Louis</a:t>
            </a:r>
            <a:endParaRPr lang="en-US" sz="1800" b="1" dirty="0">
              <a:latin typeface="Courier New" pitchFamily="49" charset="0"/>
              <a:cs typeface="Courier New" pitchFamily="49" charset="0"/>
            </a:endParaRPr>
          </a:p>
        </p:txBody>
      </p:sp>
      <p:sp>
        <p:nvSpPr>
          <p:cNvPr id="8" name="TextBox 7"/>
          <p:cNvSpPr txBox="1"/>
          <p:nvPr/>
        </p:nvSpPr>
        <p:spPr>
          <a:xfrm>
            <a:off x="7440282" y="35015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a:t>
            </a:r>
            <a:r>
              <a:rPr lang="en-US" sz="1800" b="1" dirty="0" smtClean="0">
                <a:latin typeface="Courier New" pitchFamily="49" charset="0"/>
                <a:cs typeface="Courier New" pitchFamily="49" charset="0"/>
              </a:rPr>
              <a:t> Louis</a:t>
            </a:r>
            <a:endParaRPr lang="en-US" sz="1800" b="1" dirty="0">
              <a:latin typeface="Courier New" pitchFamily="49" charset="0"/>
              <a:cs typeface="Courier New" pitchFamily="49" charset="0"/>
            </a:endParaRPr>
          </a:p>
        </p:txBody>
      </p:sp>
      <p:sp>
        <p:nvSpPr>
          <p:cNvPr id="9" name="TextBox 8"/>
          <p:cNvSpPr txBox="1"/>
          <p:nvPr/>
        </p:nvSpPr>
        <p:spPr>
          <a:xfrm>
            <a:off x="7472938" y="3500452"/>
            <a:ext cx="1534066" cy="369332"/>
          </a:xfrm>
          <a:prstGeom prst="rect">
            <a:avLst/>
          </a:prstGeom>
          <a:noFill/>
        </p:spPr>
        <p:txBody>
          <a:bodyPr wrap="square" rtlCol="0">
            <a:spAutoFit/>
          </a:bodyPr>
          <a:lstStyle/>
          <a:p>
            <a:r>
              <a:rPr lang="en-US" sz="1800" b="1" dirty="0" smtClean="0">
                <a:latin typeface="Courier New" pitchFamily="49" charset="0"/>
                <a:cs typeface="Courier New" pitchFamily="49" charset="0"/>
              </a:rPr>
              <a:t>and Louis</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367293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fade">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fade">
                                      <p:cBhvr>
                                        <p:cTn id="4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Close, but still quite messy</a:t>
            </a:r>
            <a:endParaRPr lang="en-US" dirty="0"/>
          </a:p>
        </p:txBody>
      </p:sp>
      <p:sp>
        <p:nvSpPr>
          <p:cNvPr id="6" name="Content Placeholder 2"/>
          <p:cNvSpPr>
            <a:spLocks noGrp="1"/>
          </p:cNvSpPr>
          <p:nvPr>
            <p:ph idx="1"/>
          </p:nvPr>
        </p:nvSpPr>
        <p:spPr>
          <a:xfrm>
            <a:off x="533399" y="1345841"/>
            <a:ext cx="8258629" cy="5132231"/>
          </a:xfrm>
        </p:spPr>
        <p:txBody>
          <a:bodyPr>
            <a:noAutofit/>
          </a:bodyPr>
          <a:lstStyle/>
          <a:p>
            <a:r>
              <a:rPr lang="en-US" sz="2800" dirty="0" smtClean="0"/>
              <a:t>Add a repeating group?</a:t>
            </a:r>
          </a:p>
          <a:p>
            <a:endParaRPr lang="en-US" sz="2800" dirty="0"/>
          </a:p>
          <a:p>
            <a:endParaRPr lang="en-US" sz="2800" dirty="0"/>
          </a:p>
          <a:p>
            <a:endParaRPr lang="en-US" sz="2800" dirty="0" smtClean="0"/>
          </a:p>
          <a:p>
            <a:endParaRPr lang="en-US" sz="2800" dirty="0"/>
          </a:p>
          <a:p>
            <a:endParaRPr lang="en-US" sz="2800" dirty="0" smtClean="0"/>
          </a:p>
          <a:p>
            <a:endParaRPr lang="en-US" sz="2800" dirty="0"/>
          </a:p>
          <a:p>
            <a:r>
              <a:rPr lang="en-US" sz="2800" dirty="0" smtClean="0"/>
              <a:t>But now how to represent who was the primary author on the book?</a:t>
            </a:r>
          </a:p>
        </p:txBody>
      </p:sp>
      <p:sp>
        <p:nvSpPr>
          <p:cNvPr id="4" name="TextBox 3"/>
          <p:cNvSpPr txBox="1"/>
          <p:nvPr/>
        </p:nvSpPr>
        <p:spPr>
          <a:xfrm>
            <a:off x="943429" y="1837153"/>
            <a:ext cx="7848600" cy="1754326"/>
          </a:xfrm>
          <a:prstGeom prst="rect">
            <a:avLst/>
          </a:prstGeom>
          <a:noFill/>
        </p:spPr>
        <p:txBody>
          <a:bodyPr wrap="square" rtlCol="0">
            <a:spAutoFit/>
          </a:bodyPr>
          <a:lstStyle/>
          <a:p>
            <a:r>
              <a:rPr lang="en-US" sz="1800" b="1" dirty="0" err="1" smtClean="0">
                <a:latin typeface="Courier New" pitchFamily="49" charset="0"/>
                <a:cs typeface="Courier New" pitchFamily="49" charset="0"/>
              </a:rPr>
              <a:t>BookISBN</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BookTitle</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BookPublisher</a:t>
            </a:r>
            <a:r>
              <a:rPr lang="en-US" sz="1800" b="1" dirty="0" smtClean="0">
                <a:latin typeface="Courier New" pitchFamily="49" charset="0"/>
                <a:cs typeface="Courier New" pitchFamily="49" charset="0"/>
              </a:rPr>
              <a:t>   …</a:t>
            </a:r>
          </a:p>
          <a:p>
            <a:r>
              <a:rPr lang="en-US" sz="1800" b="1" dirty="0" smtClean="0">
                <a:latin typeface="Courier New" pitchFamily="49" charset="0"/>
                <a:cs typeface="Courier New" pitchFamily="49" charset="0"/>
              </a:rPr>
              <a:t>=========== -------------  --------------- </a:t>
            </a:r>
          </a:p>
          <a:p>
            <a:r>
              <a:rPr lang="en-US" sz="1800" b="1" dirty="0" smtClean="0">
                <a:latin typeface="Courier New" pitchFamily="49" charset="0"/>
                <a:cs typeface="Courier New" pitchFamily="49" charset="0"/>
              </a:rPr>
              <a:t>111111111   Normalization  </a:t>
            </a:r>
            <a:r>
              <a:rPr lang="en-US" sz="1800" b="1" dirty="0" err="1" smtClean="0">
                <a:latin typeface="Courier New" pitchFamily="49" charset="0"/>
                <a:cs typeface="Courier New" pitchFamily="49" charset="0"/>
              </a:rPr>
              <a:t>Apress</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222222222   T-SQL          </a:t>
            </a:r>
            <a:r>
              <a:rPr lang="en-US" sz="1800" b="1" dirty="0" err="1" smtClean="0">
                <a:latin typeface="Courier New" pitchFamily="49" charset="0"/>
                <a:cs typeface="Courier New" pitchFamily="49" charset="0"/>
              </a:rPr>
              <a:t>Apress</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333333333   Indexing       Microsoft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444444444   Design         </a:t>
            </a:r>
            <a:r>
              <a:rPr lang="en-US" sz="1800" b="1" dirty="0" err="1" smtClean="0">
                <a:latin typeface="Courier New" pitchFamily="49" charset="0"/>
                <a:cs typeface="Courier New" pitchFamily="49" charset="0"/>
              </a:rPr>
              <a:t>Apress</a:t>
            </a: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
        <p:nvSpPr>
          <p:cNvPr id="5" name="TextBox 4"/>
          <p:cNvSpPr txBox="1"/>
          <p:nvPr/>
        </p:nvSpPr>
        <p:spPr>
          <a:xfrm>
            <a:off x="943429" y="3743879"/>
            <a:ext cx="7971971" cy="1754326"/>
          </a:xfrm>
          <a:prstGeom prst="rect">
            <a:avLst/>
          </a:prstGeom>
          <a:noFill/>
        </p:spPr>
        <p:txBody>
          <a:bodyPr wrap="square" rtlCol="0">
            <a:spAutoFit/>
          </a:bodyPr>
          <a:lstStyle/>
          <a:p>
            <a:r>
              <a:rPr lang="en-US" sz="1800" b="1" dirty="0" smtClean="0">
                <a:latin typeface="Courier New" pitchFamily="49" charset="0"/>
                <a:cs typeface="Courier New" pitchFamily="49" charset="0"/>
              </a:rPr>
              <a:t>Author1     Author2     Author3</a:t>
            </a:r>
          </a:p>
          <a:p>
            <a:r>
              <a:rPr lang="en-US" sz="1800" b="1" dirty="0" smtClean="0">
                <a:latin typeface="Courier New" pitchFamily="49" charset="0"/>
                <a:cs typeface="Courier New" pitchFamily="49" charset="0"/>
              </a:rPr>
              <a:t>----------- ----------- -----------</a:t>
            </a:r>
          </a:p>
          <a:p>
            <a:r>
              <a:rPr lang="en-US" sz="1800" b="1" dirty="0" smtClean="0">
                <a:latin typeface="Courier New" pitchFamily="49" charset="0"/>
                <a:cs typeface="Courier New" pitchFamily="49" charset="0"/>
              </a:rPr>
              <a:t>Louis</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Michael</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Kim</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Jessica     Louis</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85262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6014"/>
            <a:ext cx="8153400" cy="868362"/>
          </a:xfrm>
        </p:spPr>
        <p:txBody>
          <a:bodyPr/>
          <a:lstStyle/>
          <a:p>
            <a:r>
              <a:rPr lang="en-US" dirty="0" smtClean="0"/>
              <a:t>Now, the structure protects the data…</a:t>
            </a:r>
            <a:endParaRPr lang="en-US" dirty="0"/>
          </a:p>
        </p:txBody>
      </p:sp>
      <p:sp>
        <p:nvSpPr>
          <p:cNvPr id="3" name="Content Placeholder 2"/>
          <p:cNvSpPr>
            <a:spLocks noGrp="1"/>
          </p:cNvSpPr>
          <p:nvPr>
            <p:ph idx="1"/>
          </p:nvPr>
        </p:nvSpPr>
        <p:spPr>
          <a:xfrm>
            <a:off x="457200" y="5965924"/>
            <a:ext cx="8229600" cy="851132"/>
          </a:xfrm>
        </p:spPr>
        <p:txBody>
          <a:bodyPr>
            <a:normAutofit/>
          </a:bodyPr>
          <a:lstStyle/>
          <a:p>
            <a:r>
              <a:rPr lang="en-US" sz="2800" dirty="0" smtClean="0"/>
              <a:t>And it gives you easy expansion</a:t>
            </a:r>
            <a:endParaRPr lang="en-US" sz="2800" dirty="0"/>
          </a:p>
        </p:txBody>
      </p:sp>
      <p:sp>
        <p:nvSpPr>
          <p:cNvPr id="4" name="TextBox 3"/>
          <p:cNvSpPr txBox="1"/>
          <p:nvPr/>
        </p:nvSpPr>
        <p:spPr>
          <a:xfrm>
            <a:off x="990600" y="1828800"/>
            <a:ext cx="6553200" cy="2308324"/>
          </a:xfrm>
          <a:prstGeom prst="rect">
            <a:avLst/>
          </a:prstGeom>
          <a:noFill/>
        </p:spPr>
        <p:txBody>
          <a:bodyPr wrap="square" rtlCol="0">
            <a:spAutoFit/>
          </a:bodyPr>
          <a:lstStyle/>
          <a:p>
            <a:r>
              <a:rPr lang="en-US" sz="1800" b="1" dirty="0" err="1" smtClean="0">
                <a:latin typeface="Courier New" pitchFamily="49" charset="0"/>
                <a:cs typeface="Courier New" pitchFamily="49" charset="0"/>
              </a:rPr>
              <a:t>BookISBN</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BookTitle</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BookPublisher</a:t>
            </a:r>
            <a:r>
              <a:rPr lang="en-US" sz="1800" b="1" dirty="0" smtClean="0">
                <a:latin typeface="Courier New" pitchFamily="49" charset="0"/>
                <a:cs typeface="Courier New" pitchFamily="49" charset="0"/>
              </a:rPr>
              <a:t>   </a:t>
            </a:r>
          </a:p>
          <a:p>
            <a:r>
              <a:rPr lang="en-US" sz="1800" b="1" dirty="0" smtClean="0">
                <a:latin typeface="Courier New" pitchFamily="49" charset="0"/>
                <a:cs typeface="Courier New" pitchFamily="49" charset="0"/>
              </a:rPr>
              <a:t>=========== -------------  ---------------</a:t>
            </a:r>
          </a:p>
          <a:p>
            <a:r>
              <a:rPr lang="en-US" sz="1800" b="1" dirty="0" smtClean="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endParaRPr lang="en-US" sz="1800" b="1" dirty="0" smtClean="0">
              <a:latin typeface="Courier New" pitchFamily="49" charset="0"/>
              <a:cs typeface="Courier New" pitchFamily="49" charset="0"/>
            </a:endParaRPr>
          </a:p>
          <a:p>
            <a:r>
              <a:rPr lang="en-US" sz="1800" b="1" dirty="0" smtClean="0">
                <a:latin typeface="Courier New" pitchFamily="49" charset="0"/>
                <a:cs typeface="Courier New" pitchFamily="49" charset="0"/>
              </a:rPr>
              <a:t>222222222   T-SQL          </a:t>
            </a:r>
            <a:r>
              <a:rPr lang="en-US" sz="1800" b="1" dirty="0" err="1" smtClean="0">
                <a:latin typeface="Courier New" pitchFamily="49" charset="0"/>
                <a:cs typeface="Courier New" pitchFamily="49" charset="0"/>
              </a:rPr>
              <a:t>Apress</a:t>
            </a:r>
            <a:r>
              <a:rPr lang="en-US" sz="1800" b="1" dirty="0" smtClean="0">
                <a:latin typeface="Courier New" pitchFamily="49" charset="0"/>
                <a:cs typeface="Courier New" pitchFamily="49" charset="0"/>
              </a:rPr>
              <a:t>          </a:t>
            </a:r>
          </a:p>
          <a:p>
            <a:r>
              <a:rPr lang="en-US" sz="1800" b="1" dirty="0" smtClean="0">
                <a:latin typeface="Courier New" pitchFamily="49" charset="0"/>
                <a:cs typeface="Courier New" pitchFamily="49" charset="0"/>
              </a:rPr>
              <a:t>333333333   Indexing       Microsoft</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a:t>
            </a:r>
            <a:r>
              <a:rPr lang="en-US" sz="1800" b="1" dirty="0" smtClean="0">
                <a:latin typeface="Courier New" pitchFamily="49" charset="0"/>
                <a:cs typeface="Courier New" pitchFamily="49" charset="0"/>
              </a:rPr>
              <a:t>Design         </a:t>
            </a:r>
            <a:r>
              <a:rPr lang="en-US" sz="1800" b="1" dirty="0" err="1" smtClean="0">
                <a:latin typeface="Courier New" pitchFamily="49" charset="0"/>
                <a:cs typeface="Courier New" pitchFamily="49" charset="0"/>
              </a:rPr>
              <a:t>Apress</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a:p>
            <a:endParaRPr lang="en-US" sz="1800" b="1" dirty="0">
              <a:latin typeface="Courier New" pitchFamily="49" charset="0"/>
              <a:cs typeface="Courier New" pitchFamily="49" charset="0"/>
            </a:endParaRPr>
          </a:p>
        </p:txBody>
      </p:sp>
      <p:sp>
        <p:nvSpPr>
          <p:cNvPr id="5" name="TextBox 4"/>
          <p:cNvSpPr txBox="1"/>
          <p:nvPr/>
        </p:nvSpPr>
        <p:spPr>
          <a:xfrm>
            <a:off x="990600" y="3657600"/>
            <a:ext cx="6096000" cy="1754326"/>
          </a:xfrm>
          <a:prstGeom prst="rect">
            <a:avLst/>
          </a:prstGeom>
          <a:noFill/>
        </p:spPr>
        <p:txBody>
          <a:bodyPr wrap="square" rtlCol="0">
            <a:spAutoFit/>
          </a:bodyPr>
          <a:lstStyle/>
          <a:p>
            <a:r>
              <a:rPr lang="en-US" sz="1800" b="1" dirty="0" err="1" smtClean="0">
                <a:latin typeface="Courier New" pitchFamily="49" charset="0"/>
                <a:cs typeface="Courier New" pitchFamily="49" charset="0"/>
              </a:rPr>
              <a:t>BookISBN</a:t>
            </a:r>
            <a:r>
              <a:rPr lang="en-US" sz="1800" b="1" dirty="0" smtClean="0">
                <a:latin typeface="Courier New" pitchFamily="49" charset="0"/>
                <a:cs typeface="Courier New" pitchFamily="49" charset="0"/>
              </a:rPr>
              <a:t>    Author</a:t>
            </a:r>
          </a:p>
          <a:p>
            <a:r>
              <a:rPr lang="en-US" sz="1800" b="1" dirty="0" smtClean="0">
                <a:latin typeface="Courier New" pitchFamily="49" charset="0"/>
                <a:cs typeface="Courier New" pitchFamily="49" charset="0"/>
              </a:rPr>
              <a:t>=========== =============</a:t>
            </a:r>
          </a:p>
          <a:p>
            <a:r>
              <a:rPr lang="en-US" sz="1800" b="1" dirty="0" smtClean="0">
                <a:latin typeface="Courier New" pitchFamily="49" charset="0"/>
                <a:cs typeface="Courier New" pitchFamily="49" charset="0"/>
              </a:rPr>
              <a:t>111111111   Louis</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222222222   Michael</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333333333   Kim</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444444444   Jessica</a:t>
            </a:r>
          </a:p>
        </p:txBody>
      </p:sp>
      <p:sp>
        <p:nvSpPr>
          <p:cNvPr id="6" name="TextBox 5"/>
          <p:cNvSpPr txBox="1"/>
          <p:nvPr/>
        </p:nvSpPr>
        <p:spPr>
          <a:xfrm>
            <a:off x="4495800" y="3683675"/>
            <a:ext cx="3581400" cy="2031325"/>
          </a:xfrm>
          <a:prstGeom prst="rect">
            <a:avLst/>
          </a:prstGeom>
          <a:noFill/>
        </p:spPr>
        <p:txBody>
          <a:bodyPr wrap="square" rtlCol="0">
            <a:spAutoFit/>
          </a:bodyPr>
          <a:lstStyle/>
          <a:p>
            <a:r>
              <a:rPr lang="en-US" sz="1800" b="1" i="1" dirty="0" err="1" smtClean="0">
                <a:latin typeface="Courier New" pitchFamily="49" charset="0"/>
                <a:cs typeface="Courier New" pitchFamily="49" charset="0"/>
              </a:rPr>
              <a:t>ContributionType</a:t>
            </a:r>
            <a:endParaRPr lang="en-US" sz="1800" b="1" i="1" dirty="0" smtClean="0">
              <a:latin typeface="Courier New" pitchFamily="49" charset="0"/>
              <a:cs typeface="Courier New" pitchFamily="49" charset="0"/>
            </a:endParaRPr>
          </a:p>
          <a:p>
            <a:r>
              <a:rPr lang="en-US" sz="1800" b="1" i="1" dirty="0" smtClean="0">
                <a:latin typeface="Courier New" pitchFamily="49" charset="0"/>
                <a:cs typeface="Courier New" pitchFamily="49" charset="0"/>
              </a:rPr>
              <a:t>----------------</a:t>
            </a:r>
          </a:p>
          <a:p>
            <a:r>
              <a:rPr lang="en-US" sz="1800" b="1" i="1" dirty="0" smtClean="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t>
            </a:r>
            <a:r>
              <a:rPr lang="en-US" sz="1800" b="1" i="1" dirty="0" smtClean="0">
                <a:latin typeface="Courier New" pitchFamily="49" charset="0"/>
                <a:cs typeface="Courier New" pitchFamily="49" charset="0"/>
              </a:rPr>
              <a:t>Author</a:t>
            </a:r>
          </a:p>
          <a:p>
            <a:r>
              <a:rPr lang="en-US" sz="1800" b="1" i="1" dirty="0">
                <a:latin typeface="Courier New" pitchFamily="49" charset="0"/>
                <a:cs typeface="Courier New" pitchFamily="49" charset="0"/>
              </a:rPr>
              <a:t>Principal </a:t>
            </a:r>
            <a:r>
              <a:rPr lang="en-US" sz="1800" b="1" i="1" dirty="0" smtClean="0">
                <a:latin typeface="Courier New" pitchFamily="49" charset="0"/>
                <a:cs typeface="Courier New" pitchFamily="49" charset="0"/>
              </a:rPr>
              <a:t>Author</a:t>
            </a:r>
          </a:p>
          <a:p>
            <a:r>
              <a:rPr lang="en-US" sz="1800" b="1" i="1" dirty="0" smtClean="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endParaRPr lang="en-US" sz="1800" b="1" i="1" dirty="0" smtClean="0">
              <a:latin typeface="Courier New" pitchFamily="49" charset="0"/>
              <a:cs typeface="Courier New" pitchFamily="49" charset="0"/>
            </a:endParaRPr>
          </a:p>
        </p:txBody>
      </p:sp>
      <p:sp>
        <p:nvSpPr>
          <p:cNvPr id="7" name="TextBox 6"/>
          <p:cNvSpPr txBox="1"/>
          <p:nvPr/>
        </p:nvSpPr>
        <p:spPr>
          <a:xfrm>
            <a:off x="990600" y="5319910"/>
            <a:ext cx="8229600" cy="369332"/>
          </a:xfrm>
          <a:prstGeom prst="rect">
            <a:avLst/>
          </a:prstGeom>
          <a:noFill/>
        </p:spPr>
        <p:txBody>
          <a:bodyPr wrap="square" rtlCol="0">
            <a:spAutoFit/>
          </a:bodyPr>
          <a:lstStyle/>
          <a:p>
            <a:r>
              <a:rPr lang="en-US" sz="1800" b="1" dirty="0" smtClean="0">
                <a:latin typeface="Courier New" pitchFamily="49" charset="0"/>
                <a:cs typeface="Courier New" pitchFamily="49" charset="0"/>
              </a:rPr>
              <a:t>444444444   Louis</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139417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Calculating Values</a:t>
            </a:r>
            <a:endParaRPr lang="en-US" dirty="0"/>
          </a:p>
        </p:txBody>
      </p:sp>
      <p:sp>
        <p:nvSpPr>
          <p:cNvPr id="7" name="Content Placeholder 6"/>
          <p:cNvSpPr>
            <a:spLocks noGrp="1"/>
          </p:cNvSpPr>
          <p:nvPr>
            <p:ph idx="1"/>
          </p:nvPr>
        </p:nvSpPr>
        <p:spPr>
          <a:xfrm>
            <a:off x="628650" y="1584101"/>
            <a:ext cx="7886700" cy="4868214"/>
          </a:xfrm>
        </p:spPr>
        <p:txBody>
          <a:bodyPr>
            <a:normAutofit fontScale="62500" lnSpcReduction="20000"/>
          </a:bodyPr>
          <a:lstStyle/>
          <a:p>
            <a:r>
              <a:rPr lang="en-US" dirty="0" smtClean="0"/>
              <a:t>When one column’s value ought to imply the value of another column’s value</a:t>
            </a:r>
          </a:p>
          <a:p>
            <a:endParaRPr lang="en-US" dirty="0" smtClean="0"/>
          </a:p>
          <a:p>
            <a:endParaRPr lang="en-US" dirty="0" smtClean="0"/>
          </a:p>
          <a:p>
            <a:endParaRPr lang="en-US" dirty="0" smtClean="0"/>
          </a:p>
          <a:p>
            <a:endParaRPr lang="en-US" dirty="0" smtClean="0"/>
          </a:p>
          <a:p>
            <a:endParaRPr lang="en-US" dirty="0" smtClean="0"/>
          </a:p>
          <a:p>
            <a:r>
              <a:rPr lang="en-US" dirty="0" smtClean="0"/>
              <a:t>My hair was brown before I started dealing with data like this</a:t>
            </a:r>
          </a:p>
          <a:p>
            <a:r>
              <a:rPr lang="en-US" dirty="0" smtClean="0"/>
              <a:t>Sometimes this comes because we really didn’t know part of the birthdate, and guessed the age</a:t>
            </a:r>
          </a:p>
          <a:p>
            <a:pPr lvl="1"/>
            <a:r>
              <a:rPr lang="en-US" dirty="0" smtClean="0"/>
              <a:t>So name the column something obvious!</a:t>
            </a:r>
          </a:p>
          <a:p>
            <a:r>
              <a:rPr lang="en-US" dirty="0" smtClean="0"/>
              <a:t>If you really need to calculate one value from another, use a calculated column</a:t>
            </a:r>
          </a:p>
          <a:p>
            <a:endParaRPr lang="en-US" dirty="0" smtClean="0"/>
          </a:p>
          <a:p>
            <a:endParaRPr lang="en-US" dirty="0" smtClean="0"/>
          </a:p>
          <a:p>
            <a:endParaRPr lang="en-US" dirty="0"/>
          </a:p>
        </p:txBody>
      </p:sp>
      <p:sp>
        <p:nvSpPr>
          <p:cNvPr id="6" name="Content Placeholder 2"/>
          <p:cNvSpPr txBox="1">
            <a:spLocks/>
          </p:cNvSpPr>
          <p:nvPr/>
        </p:nvSpPr>
        <p:spPr>
          <a:xfrm>
            <a:off x="628650" y="1690689"/>
            <a:ext cx="7652465"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Content Placeholder 4"/>
          <p:cNvGraphicFramePr>
            <a:graphicFrameLocks/>
          </p:cNvGraphicFramePr>
          <p:nvPr>
            <p:extLst>
              <p:ext uri="{D42A27DB-BD31-4B8C-83A1-F6EECF244321}">
                <p14:modId xmlns:p14="http://schemas.microsoft.com/office/powerpoint/2010/main" val="2609671647"/>
              </p:ext>
            </p:extLst>
          </p:nvPr>
        </p:nvGraphicFramePr>
        <p:xfrm>
          <a:off x="628650" y="2295919"/>
          <a:ext cx="7886276" cy="1483360"/>
        </p:xfrm>
        <a:graphic>
          <a:graphicData uri="http://schemas.openxmlformats.org/drawingml/2006/table">
            <a:tbl>
              <a:tblPr firstRow="1" bandRow="1">
                <a:tableStyleId>{5C22544A-7EE6-4342-B048-85BDC9FD1C3A}</a:tableStyleId>
              </a:tblPr>
              <a:tblGrid>
                <a:gridCol w="3943138"/>
                <a:gridCol w="3943138"/>
              </a:tblGrid>
              <a:tr h="370840">
                <a:tc>
                  <a:txBody>
                    <a:bodyPr/>
                    <a:lstStyle/>
                    <a:p>
                      <a:r>
                        <a:rPr lang="en-US" dirty="0" smtClean="0"/>
                        <a:t>Birthdate</a:t>
                      </a:r>
                      <a:endParaRPr lang="en-US" dirty="0"/>
                    </a:p>
                  </a:txBody>
                  <a:tcPr marL="86760" marR="86760"/>
                </a:tc>
                <a:tc>
                  <a:txBody>
                    <a:bodyPr/>
                    <a:lstStyle/>
                    <a:p>
                      <a:r>
                        <a:rPr lang="en-US" dirty="0" smtClean="0"/>
                        <a:t>Age</a:t>
                      </a:r>
                      <a:endParaRPr lang="en-US" dirty="0"/>
                    </a:p>
                  </a:txBody>
                  <a:tcPr marL="86760" marR="86760"/>
                </a:tc>
              </a:tr>
              <a:tr h="370840">
                <a:tc>
                  <a:txBody>
                    <a:bodyPr/>
                    <a:lstStyle/>
                    <a:p>
                      <a:r>
                        <a:rPr lang="en-US" dirty="0" smtClean="0"/>
                        <a:t>1/1/2013</a:t>
                      </a:r>
                      <a:endParaRPr lang="en-US" dirty="0"/>
                    </a:p>
                  </a:txBody>
                  <a:tcPr marL="86760" marR="86760"/>
                </a:tc>
                <a:tc>
                  <a:txBody>
                    <a:bodyPr/>
                    <a:lstStyle/>
                    <a:p>
                      <a:r>
                        <a:rPr lang="en-US" dirty="0" smtClean="0"/>
                        <a:t>45</a:t>
                      </a:r>
                      <a:endParaRPr lang="en-US" dirty="0"/>
                    </a:p>
                  </a:txBody>
                  <a:tcPr marL="86760" marR="86760"/>
                </a:tc>
              </a:tr>
              <a:tr h="370840">
                <a:tc>
                  <a:txBody>
                    <a:bodyPr/>
                    <a:lstStyle/>
                    <a:p>
                      <a:r>
                        <a:rPr lang="en-US" dirty="0" smtClean="0"/>
                        <a:t>12/04/1967</a:t>
                      </a:r>
                      <a:endParaRPr lang="en-US" dirty="0"/>
                    </a:p>
                  </a:txBody>
                  <a:tcPr marL="86760" marR="86760"/>
                </a:tc>
                <a:tc>
                  <a:txBody>
                    <a:bodyPr/>
                    <a:lstStyle/>
                    <a:p>
                      <a:r>
                        <a:rPr lang="en-US" dirty="0" smtClean="0"/>
                        <a:t>12</a:t>
                      </a:r>
                      <a:endParaRPr lang="en-US" dirty="0"/>
                    </a:p>
                  </a:txBody>
                  <a:tcPr marL="86760" marR="86760"/>
                </a:tc>
              </a:tr>
              <a:tr h="370840">
                <a:tc>
                  <a:txBody>
                    <a:bodyPr/>
                    <a:lstStyle/>
                    <a:p>
                      <a:r>
                        <a:rPr lang="en-US" dirty="0" smtClean="0"/>
                        <a:t>7/12/9999</a:t>
                      </a:r>
                      <a:endParaRPr lang="en-US" dirty="0"/>
                    </a:p>
                  </a:txBody>
                  <a:tcPr marL="86760" marR="86760"/>
                </a:tc>
                <a:tc>
                  <a:txBody>
                    <a:bodyPr/>
                    <a:lstStyle/>
                    <a:p>
                      <a:r>
                        <a:rPr lang="en-US" dirty="0" smtClean="0"/>
                        <a:t>NULL</a:t>
                      </a:r>
                      <a:endParaRPr lang="en-US" dirty="0"/>
                    </a:p>
                  </a:txBody>
                  <a:tcPr marL="86760" marR="86760"/>
                </a:tc>
              </a:tr>
            </a:tbl>
          </a:graphicData>
        </a:graphic>
      </p:graphicFrame>
    </p:spTree>
    <p:extLst>
      <p:ext uri="{BB962C8B-B14F-4D97-AF65-F5344CB8AC3E}">
        <p14:creationId xmlns:p14="http://schemas.microsoft.com/office/powerpoint/2010/main" val="1411554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500"/>
                                        <p:tgtEl>
                                          <p:spTgt spid="7">
                                            <p:txEl>
                                              <p:pRg st="7" end="7"/>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8" end="8"/>
                                            </p:txEl>
                                          </p:spTgt>
                                        </p:tgtEl>
                                        <p:attrNameLst>
                                          <p:attrName>style.visibility</p:attrName>
                                        </p:attrNameLst>
                                      </p:cBhvr>
                                      <p:to>
                                        <p:strVal val="visible"/>
                                      </p:to>
                                    </p:set>
                                    <p:animEffect transition="in" filter="fade">
                                      <p:cBhvr>
                                        <p:cTn id="20" dur="500"/>
                                        <p:tgtEl>
                                          <p:spTgt spid="7">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Effect transition="in" filter="fade">
                                      <p:cBhvr>
                                        <p:cTn id="25"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your time to get the design right</a:t>
            </a:r>
            <a:endParaRPr lang="en-US" dirty="0"/>
          </a:p>
        </p:txBody>
      </p:sp>
      <p:sp>
        <p:nvSpPr>
          <p:cNvPr id="8" name="Content Placeholder 7"/>
          <p:cNvSpPr>
            <a:spLocks noGrp="1"/>
          </p:cNvSpPr>
          <p:nvPr>
            <p:ph idx="1"/>
          </p:nvPr>
        </p:nvSpPr>
        <p:spPr/>
        <p:txBody>
          <a:bodyPr>
            <a:normAutofit lnSpcReduction="10000"/>
          </a:bodyPr>
          <a:lstStyle/>
          <a:p>
            <a:r>
              <a:rPr lang="en-US" dirty="0" smtClean="0"/>
              <a:t>Don't </a:t>
            </a:r>
            <a:r>
              <a:rPr lang="en-US" dirty="0"/>
              <a:t>design ridiculously strict</a:t>
            </a:r>
          </a:p>
          <a:p>
            <a:r>
              <a:rPr lang="en-US" dirty="0" smtClean="0"/>
              <a:t>Don't </a:t>
            </a:r>
            <a:r>
              <a:rPr lang="en-US" dirty="0"/>
              <a:t>design ridiculously </a:t>
            </a:r>
            <a:r>
              <a:rPr lang="en-US" dirty="0" smtClean="0"/>
              <a:t>loose</a:t>
            </a:r>
          </a:p>
          <a:p>
            <a:r>
              <a:rPr lang="en-US" dirty="0" smtClean="0"/>
              <a:t>Don’t design in a vacuum </a:t>
            </a:r>
          </a:p>
          <a:p>
            <a:r>
              <a:rPr lang="en-US" dirty="0" smtClean="0"/>
              <a:t>Don’t design academically</a:t>
            </a:r>
          </a:p>
          <a:p>
            <a:pPr lvl="1"/>
            <a:r>
              <a:rPr lang="en-US" dirty="0" smtClean="0"/>
              <a:t>The best systems directly match the user’s needs to the software</a:t>
            </a:r>
            <a:endParaRPr lang="en-US" dirty="0"/>
          </a:p>
          <a:p>
            <a:pPr lvl="1"/>
            <a:r>
              <a:rPr lang="en-US" dirty="0" smtClean="0"/>
              <a:t>Sometimes our understanding of the real world gets in the way</a:t>
            </a:r>
          </a:p>
          <a:p>
            <a:r>
              <a:rPr lang="en-US" dirty="0" smtClean="0"/>
              <a:t>Most of all, do </a:t>
            </a:r>
            <a:r>
              <a:rPr lang="en-US" dirty="0"/>
              <a:t>design</a:t>
            </a:r>
            <a:r>
              <a:rPr lang="en-US" dirty="0" smtClean="0"/>
              <a:t>!</a:t>
            </a:r>
            <a:endParaRPr lang="en-US" dirty="0"/>
          </a:p>
        </p:txBody>
      </p:sp>
    </p:spTree>
    <p:extLst>
      <p:ext uri="{BB962C8B-B14F-4D97-AF65-F5344CB8AC3E}">
        <p14:creationId xmlns:p14="http://schemas.microsoft.com/office/powerpoint/2010/main" val="3140295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a:t>
            </a:r>
            <a:endParaRPr lang="en-US" dirty="0"/>
          </a:p>
        </p:txBody>
      </p:sp>
      <p:sp>
        <p:nvSpPr>
          <p:cNvPr id="3" name="Content Placeholder 2"/>
          <p:cNvSpPr>
            <a:spLocks noGrp="1"/>
          </p:cNvSpPr>
          <p:nvPr>
            <p:ph idx="1"/>
          </p:nvPr>
        </p:nvSpPr>
        <p:spPr/>
        <p:txBody>
          <a:bodyPr>
            <a:normAutofit fontScale="92500"/>
          </a:bodyPr>
          <a:lstStyle/>
          <a:p>
            <a:pPr fontAlgn="ctr"/>
            <a:r>
              <a:rPr lang="en-US" dirty="0" smtClean="0"/>
              <a:t>Defending </a:t>
            </a:r>
            <a:r>
              <a:rPr lang="en-US" dirty="0"/>
              <a:t>against duplication of data where it oughtn't be duplicated</a:t>
            </a:r>
          </a:p>
          <a:p>
            <a:pPr fontAlgn="ctr"/>
            <a:r>
              <a:rPr lang="en-US" dirty="0"/>
              <a:t>Artificial Key (</a:t>
            </a:r>
            <a:r>
              <a:rPr lang="en-US" dirty="0" smtClean="0"/>
              <a:t>Identity/GUID/Sequence </a:t>
            </a:r>
            <a:r>
              <a:rPr lang="en-US" dirty="0"/>
              <a:t>generated value) should NOT be the only key</a:t>
            </a:r>
          </a:p>
          <a:p>
            <a:pPr fontAlgn="ctr"/>
            <a:r>
              <a:rPr lang="en-US" dirty="0"/>
              <a:t>When employed, Artificial Key is for tuning, Natural Key is for the user</a:t>
            </a:r>
          </a:p>
          <a:p>
            <a:pPr fontAlgn="ctr"/>
            <a:r>
              <a:rPr lang="en-US" dirty="0"/>
              <a:t>Avoid giving users sequentially created values </a:t>
            </a:r>
          </a:p>
          <a:p>
            <a:pPr lvl="1" fontAlgn="ctr"/>
            <a:r>
              <a:rPr lang="en-US" dirty="0"/>
              <a:t>Well, I am account 0000001, what about account 0000002</a:t>
            </a:r>
          </a:p>
          <a:p>
            <a:endParaRPr lang="en-US" dirty="0"/>
          </a:p>
        </p:txBody>
      </p:sp>
    </p:spTree>
    <p:extLst>
      <p:ext uri="{BB962C8B-B14F-4D97-AF65-F5344CB8AC3E}">
        <p14:creationId xmlns:p14="http://schemas.microsoft.com/office/powerpoint/2010/main" val="120601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dirty="0" smtClean="0"/>
              <a:t>Uniqueness Counts</a:t>
            </a:r>
            <a:endParaRPr lang="en-US" dirty="0"/>
          </a:p>
        </p:txBody>
      </p:sp>
      <p:sp>
        <p:nvSpPr>
          <p:cNvPr id="3" name="Content Placeholder 2"/>
          <p:cNvSpPr>
            <a:spLocks noGrp="1"/>
          </p:cNvSpPr>
          <p:nvPr>
            <p:ph idx="1"/>
          </p:nvPr>
        </p:nvSpPr>
        <p:spPr>
          <a:xfrm>
            <a:off x="457200" y="1447800"/>
            <a:ext cx="8001000" cy="5105400"/>
          </a:xfrm>
        </p:spPr>
        <p:txBody>
          <a:bodyPr>
            <a:normAutofit/>
          </a:bodyPr>
          <a:lstStyle/>
          <a:p>
            <a:r>
              <a:rPr lang="en-US" sz="2400" dirty="0" smtClean="0"/>
              <a:t>Requirement: Table of school mascots </a:t>
            </a:r>
          </a:p>
          <a:p>
            <a:endParaRPr lang="en-US" sz="2400" dirty="0" smtClean="0"/>
          </a:p>
          <a:p>
            <a:endParaRPr lang="en-US" sz="2400" dirty="0"/>
          </a:p>
          <a:p>
            <a:endParaRPr lang="en-US" sz="2400" dirty="0" smtClean="0"/>
          </a:p>
          <a:p>
            <a:endParaRPr lang="en-US" sz="2400" dirty="0"/>
          </a:p>
          <a:p>
            <a:r>
              <a:rPr lang="en-US" sz="2400" dirty="0" smtClean="0"/>
              <a:t>For a row to be truly unique, some manner of constraint needs to be on column(s) that have meaning</a:t>
            </a:r>
          </a:p>
          <a:p>
            <a:r>
              <a:rPr lang="en-US" sz="2400" dirty="0" smtClean="0"/>
              <a:t>It is a good idea to unit test your structures by putting in data that looks really wrong and see if it stops you, warns you, or something!</a:t>
            </a:r>
          </a:p>
        </p:txBody>
      </p:sp>
      <p:sp>
        <p:nvSpPr>
          <p:cNvPr id="5" name="TextBox 4"/>
          <p:cNvSpPr txBox="1"/>
          <p:nvPr/>
        </p:nvSpPr>
        <p:spPr>
          <a:xfrm>
            <a:off x="832512" y="2055674"/>
            <a:ext cx="3505200" cy="1754326"/>
          </a:xfrm>
          <a:prstGeom prst="rect">
            <a:avLst/>
          </a:prstGeom>
          <a:noFill/>
        </p:spPr>
        <p:txBody>
          <a:bodyPr wrap="square" rtlCol="0">
            <a:spAutoFit/>
          </a:bodyPr>
          <a:lstStyle/>
          <a:p>
            <a:r>
              <a:rPr lang="en-US" sz="1800" b="1" dirty="0" err="1" smtClean="0">
                <a:latin typeface="Courier New" pitchFamily="49" charset="0"/>
                <a:cs typeface="Courier New" pitchFamily="49" charset="0"/>
              </a:rPr>
              <a:t>MascotId</a:t>
            </a:r>
            <a:r>
              <a:rPr lang="en-US" sz="1800" b="1" dirty="0" smtClean="0">
                <a:latin typeface="Courier New" pitchFamily="49" charset="0"/>
                <a:cs typeface="Courier New" pitchFamily="49" charset="0"/>
              </a:rPr>
              <a:t>    Name</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 -----------</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1           Smokey</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112         Smokey</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4567        Smokey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979796      Smokey</a:t>
            </a:r>
            <a:endParaRPr lang="en-US" sz="1800" b="1" dirty="0">
              <a:latin typeface="Courier New" pitchFamily="49" charset="0"/>
              <a:cs typeface="Courier New" pitchFamily="49" charset="0"/>
            </a:endParaRPr>
          </a:p>
        </p:txBody>
      </p:sp>
      <p:sp>
        <p:nvSpPr>
          <p:cNvPr id="6" name="TextBox 5"/>
          <p:cNvSpPr txBox="1"/>
          <p:nvPr/>
        </p:nvSpPr>
        <p:spPr>
          <a:xfrm>
            <a:off x="4090971" y="2053947"/>
            <a:ext cx="2171700" cy="1754326"/>
          </a:xfrm>
          <a:prstGeom prst="rect">
            <a:avLst/>
          </a:prstGeom>
          <a:noFill/>
        </p:spPr>
        <p:txBody>
          <a:bodyPr wrap="square" rtlCol="0">
            <a:spAutoFit/>
          </a:bodyPr>
          <a:lstStyle/>
          <a:p>
            <a:r>
              <a:rPr lang="en-US" sz="1800" b="1" dirty="0" smtClean="0">
                <a:latin typeface="Courier New" pitchFamily="49" charset="0"/>
                <a:cs typeface="Courier New" pitchFamily="49" charset="0"/>
              </a:rPr>
              <a:t>Color</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a:t>
            </a:r>
          </a:p>
          <a:p>
            <a:r>
              <a:rPr lang="en-US" sz="1800" b="1" dirty="0" smtClean="0">
                <a:latin typeface="Courier New" pitchFamily="49" charset="0"/>
                <a:cs typeface="Courier New" pitchFamily="49" charset="0"/>
              </a:rPr>
              <a:t>Black/Brown</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Black/White</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Smoky </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Brown</a:t>
            </a:r>
            <a:endParaRPr lang="en-US" sz="1800" b="1" dirty="0">
              <a:latin typeface="Courier New" pitchFamily="49" charset="0"/>
              <a:cs typeface="Courier New" pitchFamily="49" charset="0"/>
            </a:endParaRPr>
          </a:p>
        </p:txBody>
      </p:sp>
      <p:sp>
        <p:nvSpPr>
          <p:cNvPr id="7" name="TextBox 6"/>
          <p:cNvSpPr txBox="1"/>
          <p:nvPr/>
        </p:nvSpPr>
        <p:spPr>
          <a:xfrm>
            <a:off x="5879856" y="2053947"/>
            <a:ext cx="2883144" cy="1754326"/>
          </a:xfrm>
          <a:prstGeom prst="rect">
            <a:avLst/>
          </a:prstGeom>
          <a:noFill/>
        </p:spPr>
        <p:txBody>
          <a:bodyPr wrap="square" rtlCol="0">
            <a:spAutoFit/>
          </a:bodyPr>
          <a:lstStyle/>
          <a:p>
            <a:r>
              <a:rPr lang="en-US" sz="1800" b="1" dirty="0" smtClean="0">
                <a:latin typeface="Courier New" pitchFamily="49" charset="0"/>
                <a:cs typeface="Courier New" pitchFamily="49" charset="0"/>
              </a:rPr>
              <a:t>School</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a:t>
            </a:r>
          </a:p>
          <a:p>
            <a:r>
              <a:rPr lang="en-US" sz="1800" b="1" dirty="0" smtClean="0">
                <a:latin typeface="Courier New" pitchFamily="49" charset="0"/>
                <a:cs typeface="Courier New" pitchFamily="49" charset="0"/>
              </a:rPr>
              <a:t>UT</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Central High</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Less Central High</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Southwest Middle</a:t>
            </a:r>
            <a:endParaRPr lang="en-US" sz="1800" b="1" dirty="0">
              <a:latin typeface="Courier New" pitchFamily="49" charset="0"/>
              <a:cs typeface="Courier New" pitchFamily="49" charset="0"/>
            </a:endParaRPr>
          </a:p>
        </p:txBody>
      </p:sp>
      <p:sp>
        <p:nvSpPr>
          <p:cNvPr id="8" name="TextBox 7"/>
          <p:cNvSpPr txBox="1"/>
          <p:nvPr/>
        </p:nvSpPr>
        <p:spPr>
          <a:xfrm>
            <a:off x="2476255" y="1981200"/>
            <a:ext cx="5486400" cy="923330"/>
          </a:xfrm>
          <a:prstGeom prst="rect">
            <a:avLst/>
          </a:prstGeom>
          <a:noFill/>
        </p:spPr>
        <p:txBody>
          <a:bodyPr wrap="square" rtlCol="0">
            <a:spAutoFit/>
          </a:bodyPr>
          <a:lstStyle/>
          <a:p>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              ~~~~~~~~~~~</a:t>
            </a:r>
            <a:br>
              <a:rPr lang="en-US" sz="1800" b="1" dirty="0" smtClean="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17664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am I?</a:t>
            </a:r>
            <a:endParaRPr lang="en-US" dirty="0"/>
          </a:p>
        </p:txBody>
      </p:sp>
      <p:sp>
        <p:nvSpPr>
          <p:cNvPr id="3" name="Content Placeholder 2"/>
          <p:cNvSpPr>
            <a:spLocks noGrp="1"/>
          </p:cNvSpPr>
          <p:nvPr>
            <p:ph sz="half" idx="1"/>
          </p:nvPr>
        </p:nvSpPr>
        <p:spPr>
          <a:xfrm>
            <a:off x="457200" y="1295400"/>
            <a:ext cx="4343400" cy="5096256"/>
          </a:xfrm>
        </p:spPr>
        <p:txBody>
          <a:bodyPr>
            <a:normAutofit fontScale="92500"/>
          </a:bodyPr>
          <a:lstStyle/>
          <a:p>
            <a:r>
              <a:rPr lang="en-US" dirty="0" smtClean="0"/>
              <a:t>Been in IT for over 18 years</a:t>
            </a:r>
          </a:p>
          <a:p>
            <a:r>
              <a:rPr lang="en-US" dirty="0" smtClean="0"/>
              <a:t>Microsoft MVP For 9 Years</a:t>
            </a:r>
          </a:p>
          <a:p>
            <a:r>
              <a:rPr lang="en-US" dirty="0" smtClean="0"/>
              <a:t>Corporate Data Architect</a:t>
            </a:r>
          </a:p>
          <a:p>
            <a:r>
              <a:rPr lang="en-US" dirty="0" smtClean="0"/>
              <a:t>Written five books on </a:t>
            </a:r>
            <a:br>
              <a:rPr lang="en-US" dirty="0" smtClean="0"/>
            </a:br>
            <a:r>
              <a:rPr lang="en-US" dirty="0" smtClean="0"/>
              <a:t>database design</a:t>
            </a:r>
          </a:p>
          <a:p>
            <a:pPr lvl="1"/>
            <a:r>
              <a:rPr lang="en-US" dirty="0" smtClean="0"/>
              <a:t>Ok, so they were all versions </a:t>
            </a:r>
            <a:br>
              <a:rPr lang="en-US" dirty="0" smtClean="0"/>
            </a:br>
            <a:r>
              <a:rPr lang="en-US" dirty="0" smtClean="0"/>
              <a:t>of the same book.  They at </a:t>
            </a:r>
            <a:br>
              <a:rPr lang="en-US" dirty="0" smtClean="0"/>
            </a:br>
            <a:r>
              <a:rPr lang="en-US" dirty="0" smtClean="0"/>
              <a:t>least had slightly different titles each time</a:t>
            </a:r>
          </a:p>
          <a:p>
            <a:endParaRPr lang="en-US" dirty="0" smtClean="0"/>
          </a:p>
          <a:p>
            <a:endParaRPr lang="en-US" dirty="0" smtClean="0"/>
          </a:p>
          <a:p>
            <a:endParaRPr lang="en-US" dirty="0" smtClean="0"/>
          </a:p>
          <a:p>
            <a:endParaRPr lang="en-US" dirty="0"/>
          </a:p>
        </p:txBody>
      </p:sp>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57800" y="1600200"/>
            <a:ext cx="3114479" cy="4134264"/>
          </a:xfrm>
        </p:spPr>
      </p:pic>
    </p:spTree>
    <p:extLst>
      <p:ext uri="{BB962C8B-B14F-4D97-AF65-F5344CB8AC3E}">
        <p14:creationId xmlns:p14="http://schemas.microsoft.com/office/powerpoint/2010/main" val="1229920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Constraints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Applied to protect data from duplication</a:t>
            </a:r>
          </a:p>
          <a:p>
            <a:pPr lvl="1"/>
            <a:r>
              <a:rPr lang="en-US" dirty="0" smtClean="0"/>
              <a:t>May help performance, but should exist even if never used for a query</a:t>
            </a:r>
          </a:p>
          <a:p>
            <a:pPr lvl="1"/>
            <a:r>
              <a:rPr lang="en-US" dirty="0" smtClean="0"/>
              <a:t>Part of the data structure – applied with ALTER TABLE – unlike indexes, which are generally attached for performance</a:t>
            </a:r>
          </a:p>
          <a:p>
            <a:r>
              <a:rPr lang="en-US" dirty="0" smtClean="0"/>
              <a:t>NULLs</a:t>
            </a:r>
          </a:p>
          <a:p>
            <a:pPr lvl="1"/>
            <a:r>
              <a:rPr lang="en-US" dirty="0" smtClean="0"/>
              <a:t>Primary Key – No NULLs Allowed</a:t>
            </a:r>
          </a:p>
          <a:p>
            <a:pPr lvl="1"/>
            <a:r>
              <a:rPr lang="en-US" dirty="0" smtClean="0"/>
              <a:t>Unique – NULL allows, but treated as a single value</a:t>
            </a:r>
          </a:p>
          <a:p>
            <a:r>
              <a:rPr lang="en-US" dirty="0" smtClean="0"/>
              <a:t>Table Clustering</a:t>
            </a:r>
          </a:p>
          <a:p>
            <a:pPr lvl="1"/>
            <a:r>
              <a:rPr lang="en-US" dirty="0" smtClean="0"/>
              <a:t>Usually makes sense for the primary key to be clustered (not a hard and fast rule though)</a:t>
            </a:r>
          </a:p>
          <a:p>
            <a:pPr lvl="1"/>
            <a:r>
              <a:rPr lang="en-US" dirty="0" smtClean="0"/>
              <a:t>Key constraints valuable with or without clustering</a:t>
            </a:r>
          </a:p>
        </p:txBody>
      </p:sp>
    </p:spTree>
    <p:extLst>
      <p:ext uri="{BB962C8B-B14F-4D97-AF65-F5344CB8AC3E}">
        <p14:creationId xmlns:p14="http://schemas.microsoft.com/office/powerpoint/2010/main" val="176095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2648409" y="2213681"/>
            <a:ext cx="3466641" cy="295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dirty="0"/>
              <a:t>Demo – Key </a:t>
            </a:r>
            <a:r>
              <a:rPr lang="en-US" dirty="0" smtClean="0"/>
              <a:t>Constraints </a:t>
            </a:r>
            <a:br>
              <a:rPr lang="en-US" dirty="0" smtClean="0"/>
            </a:br>
            <a:r>
              <a:rPr lang="en-US" dirty="0" smtClean="0"/>
              <a:t>                            (and a wee bit more)</a:t>
            </a:r>
            <a:endParaRPr lang="en-US" dirty="0"/>
          </a:p>
        </p:txBody>
      </p:sp>
    </p:spTree>
    <p:extLst>
      <p:ext uri="{BB962C8B-B14F-4D97-AF65-F5344CB8AC3E}">
        <p14:creationId xmlns:p14="http://schemas.microsoft.com/office/powerpoint/2010/main" val="1976494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normAutofit fontScale="70000" lnSpcReduction="20000"/>
          </a:bodyPr>
          <a:lstStyle/>
          <a:p>
            <a:pPr fontAlgn="ctr"/>
            <a:r>
              <a:rPr lang="en-US" dirty="0" smtClean="0"/>
              <a:t>Establishes a connection between two tables</a:t>
            </a:r>
          </a:p>
          <a:p>
            <a:pPr fontAlgn="ctr"/>
            <a:r>
              <a:rPr lang="en-US" dirty="0" smtClean="0"/>
              <a:t>Probably the most trouble to implement from outside of the database</a:t>
            </a:r>
          </a:p>
          <a:p>
            <a:pPr lvl="1" fontAlgn="ctr"/>
            <a:r>
              <a:rPr lang="en-US" dirty="0" smtClean="0"/>
              <a:t>Concurrent users means data can change</a:t>
            </a:r>
          </a:p>
          <a:p>
            <a:pPr lvl="1" fontAlgn="ctr"/>
            <a:r>
              <a:rPr lang="en-US" dirty="0" smtClean="0"/>
              <a:t>Caching all data is really costly (particularly to keep up to date with multiple caching servers for inserts, updates, and deletes!)</a:t>
            </a:r>
            <a:endParaRPr lang="en-US" dirty="0"/>
          </a:p>
          <a:p>
            <a:pPr fontAlgn="ctr"/>
            <a:r>
              <a:rPr lang="en-US" dirty="0" smtClean="0"/>
              <a:t>Using foreign key constraints means these types of queries always return the same value:</a:t>
            </a:r>
          </a:p>
          <a:p>
            <a:pPr lvl="1" fontAlgn="ctr"/>
            <a:r>
              <a:rPr lang="en-US" dirty="0" smtClean="0"/>
              <a:t>SELECT COUNT(*) </a:t>
            </a:r>
            <a:br>
              <a:rPr lang="en-US" dirty="0" smtClean="0"/>
            </a:br>
            <a:r>
              <a:rPr lang="en-US" dirty="0" smtClean="0"/>
              <a:t>FROM </a:t>
            </a:r>
            <a:r>
              <a:rPr lang="en-US" dirty="0" err="1" smtClean="0"/>
              <a:t>InvoiceLineItem</a:t>
            </a:r>
            <a:endParaRPr lang="en-US" dirty="0" smtClean="0"/>
          </a:p>
          <a:p>
            <a:pPr lvl="1" fontAlgn="ctr"/>
            <a:r>
              <a:rPr lang="en-US" dirty="0" smtClean="0"/>
              <a:t>SELECT COUNT(*) </a:t>
            </a:r>
            <a:br>
              <a:rPr lang="en-US" dirty="0" smtClean="0"/>
            </a:br>
            <a:r>
              <a:rPr lang="en-US" dirty="0" smtClean="0"/>
              <a:t>FROM Invoice </a:t>
            </a:r>
            <a:br>
              <a:rPr lang="en-US" dirty="0" smtClean="0"/>
            </a:br>
            <a:r>
              <a:rPr lang="en-US" dirty="0" smtClean="0"/>
              <a:t>          JOIN </a:t>
            </a:r>
            <a:r>
              <a:rPr lang="en-US" dirty="0" err="1" smtClean="0"/>
              <a:t>InvoiceLineItem</a:t>
            </a:r>
            <a:r>
              <a:rPr lang="en-US" dirty="0" smtClean="0"/>
              <a:t> </a:t>
            </a:r>
            <a:br>
              <a:rPr lang="en-US" dirty="0" smtClean="0"/>
            </a:br>
            <a:r>
              <a:rPr lang="en-US" dirty="0" smtClean="0"/>
              <a:t>                      ON </a:t>
            </a:r>
            <a:r>
              <a:rPr lang="en-US" dirty="0" err="1" smtClean="0"/>
              <a:t>Invoice.InvoiceId</a:t>
            </a:r>
            <a:r>
              <a:rPr lang="en-US" dirty="0" smtClean="0"/>
              <a:t> = </a:t>
            </a:r>
            <a:r>
              <a:rPr lang="en-US" dirty="0" err="1" smtClean="0"/>
              <a:t>InvoiceLineItem.InvoiceId</a:t>
            </a:r>
            <a:endParaRPr lang="en-US" dirty="0"/>
          </a:p>
          <a:p>
            <a:endParaRPr lang="en-US" dirty="0"/>
          </a:p>
        </p:txBody>
      </p:sp>
    </p:spTree>
    <p:extLst>
      <p:ext uri="{BB962C8B-B14F-4D97-AF65-F5344CB8AC3E}">
        <p14:creationId xmlns:p14="http://schemas.microsoft.com/office/powerpoint/2010/main" val="235997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Constraints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Like CHECK CONSTRAINTs, are part of the table structure</a:t>
            </a:r>
          </a:p>
          <a:p>
            <a:r>
              <a:rPr lang="en-US" dirty="0" smtClean="0"/>
              <a:t>One table can reference another’s PRIMARY KEY </a:t>
            </a:r>
            <a:r>
              <a:rPr lang="en-US" dirty="0" err="1" smtClean="0"/>
              <a:t>key</a:t>
            </a:r>
            <a:r>
              <a:rPr lang="en-US" dirty="0" smtClean="0"/>
              <a:t> columns, or even the UNIQUE key columns</a:t>
            </a:r>
          </a:p>
          <a:p>
            <a:r>
              <a:rPr lang="en-US" dirty="0" smtClean="0"/>
              <a:t>Indexing the child’s reference key can be helpful in many cases</a:t>
            </a:r>
          </a:p>
          <a:p>
            <a:r>
              <a:rPr lang="en-US" dirty="0" smtClean="0"/>
              <a:t>Usually extremely fast, even on very large tables</a:t>
            </a:r>
          </a:p>
          <a:p>
            <a:pPr lvl="1"/>
            <a:r>
              <a:rPr lang="en-US" dirty="0" smtClean="0"/>
              <a:t>As long as key’s underlying indexes maintained</a:t>
            </a:r>
          </a:p>
          <a:p>
            <a:pPr lvl="1"/>
            <a:r>
              <a:rPr lang="en-US" dirty="0" smtClean="0"/>
              <a:t>For integer keys, a B-Tree index can search millions of rows in a few reads</a:t>
            </a:r>
          </a:p>
        </p:txBody>
      </p:sp>
    </p:spTree>
    <p:extLst>
      <p:ext uri="{BB962C8B-B14F-4D97-AF65-F5344CB8AC3E}">
        <p14:creationId xmlns:p14="http://schemas.microsoft.com/office/powerpoint/2010/main" val="283747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Cascading</a:t>
            </a:r>
            <a:endParaRPr lang="en-US" dirty="0"/>
          </a:p>
        </p:txBody>
      </p:sp>
      <p:sp>
        <p:nvSpPr>
          <p:cNvPr id="3" name="Content Placeholder 2"/>
          <p:cNvSpPr>
            <a:spLocks noGrp="1"/>
          </p:cNvSpPr>
          <p:nvPr>
            <p:ph idx="1"/>
          </p:nvPr>
        </p:nvSpPr>
        <p:spPr/>
        <p:txBody>
          <a:bodyPr>
            <a:normAutofit fontScale="62500" lnSpcReduction="20000"/>
          </a:bodyPr>
          <a:lstStyle/>
          <a:p>
            <a:r>
              <a:rPr lang="en-US" dirty="0"/>
              <a:t>Can define cascading operations</a:t>
            </a:r>
          </a:p>
          <a:p>
            <a:pPr lvl="1"/>
            <a:r>
              <a:rPr lang="en-US" dirty="0" smtClean="0"/>
              <a:t>UPDATE </a:t>
            </a:r>
            <a:r>
              <a:rPr lang="en-US" b="1" dirty="0" smtClean="0"/>
              <a:t>CASCADE</a:t>
            </a:r>
            <a:r>
              <a:rPr lang="en-US" dirty="0" smtClean="0"/>
              <a:t> </a:t>
            </a:r>
            <a:r>
              <a:rPr lang="en-US" dirty="0"/>
              <a:t>– Deleting the parent deletes the children</a:t>
            </a:r>
          </a:p>
          <a:p>
            <a:pPr lvl="1"/>
            <a:r>
              <a:rPr lang="en-US" dirty="0" smtClean="0"/>
              <a:t>DELETE </a:t>
            </a:r>
            <a:r>
              <a:rPr lang="en-US" b="1" dirty="0"/>
              <a:t>SET NULL </a:t>
            </a:r>
            <a:r>
              <a:rPr lang="en-US" dirty="0"/>
              <a:t>– Updating the parent key set the child reference key to NULL</a:t>
            </a:r>
          </a:p>
          <a:p>
            <a:pPr lvl="1"/>
            <a:r>
              <a:rPr lang="en-US" dirty="0"/>
              <a:t>DELETE </a:t>
            </a:r>
            <a:r>
              <a:rPr lang="en-US" b="1" dirty="0"/>
              <a:t>SET DEFAULT </a:t>
            </a:r>
            <a:r>
              <a:rPr lang="en-US" dirty="0"/>
              <a:t>– Deleting the parent row sets the child row to the </a:t>
            </a:r>
            <a:r>
              <a:rPr lang="en-US" dirty="0" smtClean="0"/>
              <a:t>default</a:t>
            </a:r>
          </a:p>
          <a:p>
            <a:pPr lvl="1"/>
            <a:r>
              <a:rPr lang="en-US" dirty="0" smtClean="0"/>
              <a:t>UPDATE </a:t>
            </a:r>
            <a:r>
              <a:rPr lang="en-US" b="1" dirty="0" smtClean="0"/>
              <a:t>NO ACTION </a:t>
            </a:r>
            <a:r>
              <a:rPr lang="en-US" dirty="0" smtClean="0"/>
              <a:t>– Fail if any child rows exist – THE DEFAULT</a:t>
            </a:r>
            <a:endParaRPr lang="en-US" dirty="0"/>
          </a:p>
          <a:p>
            <a:pPr lvl="1"/>
            <a:r>
              <a:rPr lang="en-US" dirty="0"/>
              <a:t>Or other combinations of DELETE and UPDATE with CASCADE, SET </a:t>
            </a:r>
            <a:r>
              <a:rPr lang="en-US" dirty="0" smtClean="0"/>
              <a:t>NULL, SET DEFAULT, or NO ACTION</a:t>
            </a:r>
            <a:endParaRPr lang="en-US" dirty="0"/>
          </a:p>
          <a:p>
            <a:r>
              <a:rPr lang="en-US" dirty="0" smtClean="0"/>
              <a:t>DELETE CASCADE operations should be limited, to avoid surprises </a:t>
            </a:r>
          </a:p>
          <a:p>
            <a:r>
              <a:rPr lang="en-US" dirty="0" smtClean="0"/>
              <a:t>Use UPDATE CASCADE where you have updatable primary keys. Changing a primary key with references is messy.</a:t>
            </a:r>
          </a:p>
          <a:p>
            <a:r>
              <a:rPr lang="en-US" dirty="0" smtClean="0"/>
              <a:t>Multiple or Cyclic cascade paths require INSTEAD OF triggers or procedures to implement</a:t>
            </a:r>
            <a:endParaRPr lang="en-US" dirty="0"/>
          </a:p>
        </p:txBody>
      </p:sp>
    </p:spTree>
    <p:extLst>
      <p:ext uri="{BB962C8B-B14F-4D97-AF65-F5344CB8AC3E}">
        <p14:creationId xmlns:p14="http://schemas.microsoft.com/office/powerpoint/2010/main" val="408665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628650" y="2110650"/>
            <a:ext cx="3466641" cy="295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dirty="0"/>
              <a:t>Demo – </a:t>
            </a:r>
            <a:r>
              <a:rPr lang="en-US" dirty="0" smtClean="0"/>
              <a:t>Foreign Keys</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294" y="1780841"/>
            <a:ext cx="4401311" cy="351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00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a:t>
            </a:r>
            <a:endParaRPr lang="en-US" dirty="0"/>
          </a:p>
        </p:txBody>
      </p:sp>
      <p:sp>
        <p:nvSpPr>
          <p:cNvPr id="3" name="Content Placeholder 2"/>
          <p:cNvSpPr>
            <a:spLocks noGrp="1"/>
          </p:cNvSpPr>
          <p:nvPr>
            <p:ph idx="1"/>
          </p:nvPr>
        </p:nvSpPr>
        <p:spPr/>
        <p:txBody>
          <a:bodyPr>
            <a:normAutofit fontScale="85000" lnSpcReduction="20000"/>
          </a:bodyPr>
          <a:lstStyle/>
          <a:p>
            <a:pPr fontAlgn="ctr"/>
            <a:r>
              <a:rPr lang="en-US" dirty="0" smtClean="0"/>
              <a:t>Defining </a:t>
            </a:r>
            <a:r>
              <a:rPr lang="en-US" dirty="0"/>
              <a:t>the domain of an object or </a:t>
            </a:r>
            <a:r>
              <a:rPr lang="en-US" dirty="0" smtClean="0"/>
              <a:t>column</a:t>
            </a:r>
          </a:p>
          <a:p>
            <a:pPr lvl="1" fontAlgn="ctr"/>
            <a:r>
              <a:rPr lang="en-US" dirty="0" smtClean="0"/>
              <a:t>Table - Customers? All customers or certain types?</a:t>
            </a:r>
          </a:p>
          <a:p>
            <a:pPr lvl="1" fontAlgn="ctr"/>
            <a:r>
              <a:rPr lang="en-US" dirty="0" smtClean="0"/>
              <a:t>Column</a:t>
            </a:r>
          </a:p>
          <a:p>
            <a:pPr lvl="2" fontAlgn="ctr"/>
            <a:r>
              <a:rPr lang="en-US" dirty="0" smtClean="0"/>
              <a:t>Integer? Or Whole number between 0 and 10,000,000</a:t>
            </a:r>
          </a:p>
          <a:p>
            <a:pPr lvl="2" fontAlgn="ctr"/>
            <a:r>
              <a:rPr lang="en-US" dirty="0" smtClean="0"/>
              <a:t>True Unicode Value accepting 64K Characters? Or simple </a:t>
            </a:r>
            <a:r>
              <a:rPr lang="en-US" dirty="0" err="1" smtClean="0"/>
              <a:t>AlphaNumeric</a:t>
            </a:r>
            <a:r>
              <a:rPr lang="en-US" dirty="0" smtClean="0"/>
              <a:t>?</a:t>
            </a:r>
          </a:p>
          <a:p>
            <a:pPr lvl="2" fontAlgn="ctr"/>
            <a:r>
              <a:rPr lang="en-US" dirty="0" smtClean="0"/>
              <a:t>Can you accept 2GB of Text (</a:t>
            </a:r>
            <a:r>
              <a:rPr lang="en-US" dirty="0" err="1" smtClean="0"/>
              <a:t>varchar</a:t>
            </a:r>
            <a:r>
              <a:rPr lang="en-US" dirty="0" smtClean="0"/>
              <a:t>(max))?</a:t>
            </a:r>
            <a:endParaRPr lang="en-US" dirty="0"/>
          </a:p>
          <a:p>
            <a:pPr fontAlgn="ctr"/>
            <a:r>
              <a:rPr lang="en-US" dirty="0"/>
              <a:t>Goal 0% chance of defects</a:t>
            </a:r>
          </a:p>
          <a:p>
            <a:pPr lvl="1" fontAlgn="ctr"/>
            <a:r>
              <a:rPr lang="en-US" dirty="0"/>
              <a:t>No situational intelligence</a:t>
            </a:r>
          </a:p>
          <a:p>
            <a:pPr lvl="1" fontAlgn="ctr"/>
            <a:r>
              <a:rPr lang="en-US" dirty="0"/>
              <a:t>If there can be ANY variation, then the domain includes the variations</a:t>
            </a:r>
          </a:p>
          <a:p>
            <a:pPr fontAlgn="ctr"/>
            <a:r>
              <a:rPr lang="en-US" dirty="0"/>
              <a:t>Can't fight users doing dumb stuff</a:t>
            </a:r>
          </a:p>
          <a:p>
            <a:endParaRPr lang="en-US" dirty="0"/>
          </a:p>
        </p:txBody>
      </p:sp>
    </p:spTree>
    <p:extLst>
      <p:ext uri="{BB962C8B-B14F-4D97-AF65-F5344CB8AC3E}">
        <p14:creationId xmlns:p14="http://schemas.microsoft.com/office/powerpoint/2010/main" val="25388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Datatypes</a:t>
            </a:r>
            <a:endParaRPr lang="en-US" dirty="0"/>
          </a:p>
        </p:txBody>
      </p:sp>
      <p:sp>
        <p:nvSpPr>
          <p:cNvPr id="3" name="Content Placeholder 2"/>
          <p:cNvSpPr>
            <a:spLocks noGrp="1"/>
          </p:cNvSpPr>
          <p:nvPr>
            <p:ph idx="1"/>
          </p:nvPr>
        </p:nvSpPr>
        <p:spPr>
          <a:xfrm>
            <a:off x="457200" y="1447801"/>
            <a:ext cx="8229600" cy="838200"/>
          </a:xfrm>
        </p:spPr>
        <p:txBody>
          <a:bodyPr>
            <a:normAutofit fontScale="70000" lnSpcReduction="20000"/>
          </a:bodyPr>
          <a:lstStyle/>
          <a:p>
            <a:r>
              <a:rPr lang="en-US" dirty="0" smtClean="0"/>
              <a:t>For every column, you will need to specify a type</a:t>
            </a:r>
          </a:p>
          <a:p>
            <a:r>
              <a:rPr lang="en-US" dirty="0" err="1" smtClean="0"/>
              <a:t>Datatypes</a:t>
            </a:r>
            <a:r>
              <a:rPr lang="en-US" dirty="0" smtClean="0"/>
              <a:t> are the first line of defense </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50" y="2386628"/>
            <a:ext cx="7047342" cy="360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856944" y="4185727"/>
            <a:ext cx="893193"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H</a:t>
            </a:r>
            <a:r>
              <a:rPr lang="en-US" sz="1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2</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O</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endParaRPr>
          </a:p>
        </p:txBody>
      </p:sp>
      <p:sp>
        <p:nvSpPr>
          <p:cNvPr id="7" name="Rectangle 6"/>
          <p:cNvSpPr/>
          <p:nvPr/>
        </p:nvSpPr>
        <p:spPr>
          <a:xfrm>
            <a:off x="3730947" y="4217408"/>
            <a:ext cx="1619546"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(CH</a:t>
            </a:r>
            <a:r>
              <a:rPr lang="en-US" sz="1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3</a:t>
            </a: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a:t>
            </a:r>
            <a:r>
              <a:rPr lang="en-US" sz="1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2</a:t>
            </a: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CO</a:t>
            </a:r>
            <a:endPar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endParaRPr>
          </a:p>
        </p:txBody>
      </p:sp>
      <p:sp>
        <p:nvSpPr>
          <p:cNvPr id="9" name="Rectangle 8"/>
          <p:cNvSpPr/>
          <p:nvPr/>
        </p:nvSpPr>
        <p:spPr>
          <a:xfrm>
            <a:off x="6040449" y="4193658"/>
            <a:ext cx="1675460"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a:t>
            </a:r>
            <a:r>
              <a:rPr lang="en-US" sz="36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NaClO</a:t>
            </a: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rPr>
              <a:t>)</a:t>
            </a:r>
          </a:p>
          <a:p>
            <a:pPr algn="ct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1">
                    <a:satMod val="175000"/>
                    <a:alpha val="40000"/>
                  </a:schemeClr>
                </a:glow>
                <a:outerShdw blurRad="50800" dist="39000" dir="5460000" algn="tl">
                  <a:srgbClr val="000000">
                    <a:alpha val="38000"/>
                  </a:srgbClr>
                </a:outerShdw>
              </a:effectLst>
            </a:endParaRPr>
          </a:p>
        </p:txBody>
      </p:sp>
      <p:sp>
        <p:nvSpPr>
          <p:cNvPr id="6" name="TextBox 5"/>
          <p:cNvSpPr txBox="1"/>
          <p:nvPr/>
        </p:nvSpPr>
        <p:spPr>
          <a:xfrm>
            <a:off x="3962400" y="4901228"/>
            <a:ext cx="1388093" cy="646331"/>
          </a:xfrm>
          <a:prstGeom prst="rect">
            <a:avLst/>
          </a:prstGeom>
          <a:noFill/>
        </p:spPr>
        <p:txBody>
          <a:bodyPr wrap="square" rtlCol="0">
            <a:spAutoFit/>
          </a:bodyPr>
          <a:lstStyle/>
          <a:p>
            <a:pPr algn="ctr"/>
            <a:r>
              <a:rPr lang="en-US" dirty="0" smtClean="0"/>
              <a:t>Flammable!</a:t>
            </a:r>
          </a:p>
          <a:p>
            <a:pPr algn="ctr"/>
            <a:r>
              <a:rPr lang="en-US" dirty="0" smtClean="0"/>
              <a:t>Acetone</a:t>
            </a:r>
            <a:endParaRPr lang="en-US" dirty="0"/>
          </a:p>
        </p:txBody>
      </p:sp>
      <p:sp>
        <p:nvSpPr>
          <p:cNvPr id="15" name="TextBox 14"/>
          <p:cNvSpPr txBox="1"/>
          <p:nvPr/>
        </p:nvSpPr>
        <p:spPr>
          <a:xfrm>
            <a:off x="6110258" y="4932179"/>
            <a:ext cx="1503351" cy="369332"/>
          </a:xfrm>
          <a:prstGeom prst="rect">
            <a:avLst/>
          </a:prstGeom>
          <a:noFill/>
        </p:spPr>
        <p:txBody>
          <a:bodyPr wrap="square" rtlCol="0">
            <a:spAutoFit/>
          </a:bodyPr>
          <a:lstStyle/>
          <a:p>
            <a:pPr algn="ctr"/>
            <a:r>
              <a:rPr lang="en-US" dirty="0" smtClean="0"/>
              <a:t>Bleach</a:t>
            </a:r>
            <a:endParaRPr lang="en-US" dirty="0"/>
          </a:p>
        </p:txBody>
      </p:sp>
      <p:grpSp>
        <p:nvGrpSpPr>
          <p:cNvPr id="25" name="Group 24"/>
          <p:cNvGrpSpPr/>
          <p:nvPr/>
        </p:nvGrpSpPr>
        <p:grpSpPr>
          <a:xfrm>
            <a:off x="469957" y="3276600"/>
            <a:ext cx="2197040" cy="2895600"/>
            <a:chOff x="5838901" y="-755758"/>
            <a:chExt cx="1060270" cy="2895600"/>
          </a:xfrm>
        </p:grpSpPr>
        <p:sp>
          <p:nvSpPr>
            <p:cNvPr id="26" name="Down Arrow 25"/>
            <p:cNvSpPr/>
            <p:nvPr/>
          </p:nvSpPr>
          <p:spPr>
            <a:xfrm rot="11309008">
              <a:off x="6174724" y="-755758"/>
              <a:ext cx="238850" cy="254132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p:cNvSpPr txBox="1"/>
            <p:nvPr/>
          </p:nvSpPr>
          <p:spPr>
            <a:xfrm>
              <a:off x="5838901" y="1216512"/>
              <a:ext cx="1060270"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In a bucket there is no guarantee of the contents!</a:t>
              </a:r>
              <a:endParaRPr lang="en-US" dirty="0"/>
            </a:p>
          </p:txBody>
        </p:sp>
      </p:grpSp>
      <p:pic>
        <p:nvPicPr>
          <p:cNvPr id="1030" name="Picture 6" descr="C:\Users\lbdavi\AppData\Local\Microsoft\Windows\Temporary Internet Files\Content.IE5\6G9J4I1R\MC90038420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960" y="1066800"/>
            <a:ext cx="1847367" cy="288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798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030"/>
                                        </p:tgtEl>
                                        <p:attrNameLst>
                                          <p:attrName>style.visibility</p:attrName>
                                        </p:attrNameLst>
                                      </p:cBhvr>
                                      <p:to>
                                        <p:strVal val="visible"/>
                                      </p:to>
                                    </p:set>
                                    <p:animEffect transition="in" filter="fade">
                                      <p:cBhvr>
                                        <p:cTn id="3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6"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don’t do this. Please?</a:t>
            </a:r>
            <a:endParaRPr lang="en-US" dirty="0"/>
          </a:p>
        </p:txBody>
      </p:sp>
      <p:sp>
        <p:nvSpPr>
          <p:cNvPr id="3" name="Content Placeholder 2"/>
          <p:cNvSpPr>
            <a:spLocks noGrp="1"/>
          </p:cNvSpPr>
          <p:nvPr>
            <p:ph idx="1"/>
          </p:nvPr>
        </p:nvSpPr>
        <p:spPr/>
        <p:txBody>
          <a:bodyPr/>
          <a:lstStyle/>
          <a:p>
            <a:pPr marL="0" indent="0">
              <a:buNone/>
            </a:pPr>
            <a:r>
              <a:rPr lang="en-US" dirty="0" smtClean="0"/>
              <a:t>CREATE TABLE object</a:t>
            </a:r>
            <a:br>
              <a:rPr lang="en-US" dirty="0" smtClean="0"/>
            </a:br>
            <a:r>
              <a:rPr lang="en-US" dirty="0" smtClean="0"/>
              <a:t>   (</a:t>
            </a:r>
            <a:br>
              <a:rPr lang="en-US" dirty="0" smtClean="0"/>
            </a:br>
            <a:r>
              <a:rPr lang="en-US" dirty="0" smtClean="0"/>
              <a:t>  	 </a:t>
            </a:r>
            <a:r>
              <a:rPr lang="en-US" dirty="0" err="1" smtClean="0"/>
              <a:t>objectId</a:t>
            </a:r>
            <a:r>
              <a:rPr lang="en-US" dirty="0" smtClean="0"/>
              <a:t> </a:t>
            </a:r>
            <a:r>
              <a:rPr lang="en-US" dirty="0" err="1" smtClean="0"/>
              <a:t>uniqueidentifier</a:t>
            </a:r>
            <a:r>
              <a:rPr lang="en-US" dirty="0" smtClean="0"/>
              <a:t>,</a:t>
            </a:r>
          </a:p>
          <a:p>
            <a:pPr marL="0" indent="0">
              <a:buNone/>
            </a:pPr>
            <a:r>
              <a:rPr lang="en-US" dirty="0" smtClean="0"/>
              <a:t>	 </a:t>
            </a:r>
            <a:r>
              <a:rPr lang="en-US" dirty="0" err="1" smtClean="0"/>
              <a:t>fillMeUp</a:t>
            </a:r>
            <a:r>
              <a:rPr lang="en-US" dirty="0" smtClean="0"/>
              <a:t>  </a:t>
            </a:r>
            <a:r>
              <a:rPr lang="en-US" dirty="0" err="1" smtClean="0"/>
              <a:t>varchar</a:t>
            </a:r>
            <a:r>
              <a:rPr lang="en-US" dirty="0" smtClean="0"/>
              <a:t>(max)</a:t>
            </a:r>
          </a:p>
          <a:p>
            <a:pPr marL="0" indent="0">
              <a:buNone/>
            </a:pPr>
            <a:r>
              <a:rPr lang="en-US" dirty="0" smtClean="0"/>
              <a:t>   )</a:t>
            </a:r>
            <a:endParaRPr lang="en-US" dirty="0"/>
          </a:p>
        </p:txBody>
      </p:sp>
    </p:spTree>
    <p:extLst>
      <p:ext uri="{BB962C8B-B14F-4D97-AF65-F5344CB8AC3E}">
        <p14:creationId xmlns:p14="http://schemas.microsoft.com/office/powerpoint/2010/main" val="35708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Extreme Bucket Datatypes </a:t>
            </a:r>
            <a:endParaRPr lang="en-US" dirty="0"/>
          </a:p>
        </p:txBody>
      </p:sp>
      <p:sp>
        <p:nvSpPr>
          <p:cNvPr id="3" name="Content Placeholder 2"/>
          <p:cNvSpPr>
            <a:spLocks noGrp="1"/>
          </p:cNvSpPr>
          <p:nvPr>
            <p:ph idx="1"/>
          </p:nvPr>
        </p:nvSpPr>
        <p:spPr/>
        <p:txBody>
          <a:bodyPr>
            <a:normAutofit fontScale="92500"/>
          </a:bodyPr>
          <a:lstStyle/>
          <a:p>
            <a:r>
              <a:rPr lang="en-US" dirty="0" smtClean="0"/>
              <a:t>numeric(38,2)</a:t>
            </a:r>
          </a:p>
          <a:p>
            <a:pPr lvl="1"/>
            <a:r>
              <a:rPr lang="en-US" dirty="0" smtClean="0"/>
              <a:t>Max value:     </a:t>
            </a:r>
            <a:br>
              <a:rPr lang="en-US" dirty="0" smtClean="0"/>
            </a:br>
            <a:r>
              <a:rPr lang="en-US" dirty="0" smtClean="0"/>
              <a:t>    </a:t>
            </a:r>
            <a:r>
              <a:rPr lang="en-US" sz="2400" dirty="0" smtClean="0"/>
              <a:t>999,999,999,999,999,999,999,999,999,999,999,999.99</a:t>
            </a:r>
          </a:p>
          <a:p>
            <a:pPr lvl="1"/>
            <a:r>
              <a:rPr lang="en-US" dirty="0" smtClean="0"/>
              <a:t>Bill gates worth:                      &lt;  </a:t>
            </a:r>
            <a:r>
              <a:rPr lang="en-US" sz="2400" dirty="0" smtClean="0"/>
              <a:t>$99,999,999,999.99</a:t>
            </a:r>
          </a:p>
          <a:p>
            <a:pPr lvl="1"/>
            <a:r>
              <a:rPr lang="en-US" dirty="0" smtClean="0"/>
              <a:t>US National Debt + All personal Debt: </a:t>
            </a:r>
            <a:r>
              <a:rPr lang="en-US" dirty="0"/>
              <a:t/>
            </a:r>
            <a:br>
              <a:rPr lang="en-US" dirty="0"/>
            </a:br>
            <a:r>
              <a:rPr lang="en-US" dirty="0" smtClean="0"/>
              <a:t>                                          &lt;  </a:t>
            </a:r>
            <a:r>
              <a:rPr lang="en-US" sz="2400" dirty="0" smtClean="0"/>
              <a:t>$99,999,999,999,999.99</a:t>
            </a:r>
          </a:p>
          <a:p>
            <a:pPr lvl="1"/>
            <a:r>
              <a:rPr lang="en-US" dirty="0" smtClean="0"/>
              <a:t>For a nutty </a:t>
            </a:r>
            <a:r>
              <a:rPr lang="en-US" dirty="0" smtClean="0"/>
              <a:t>value: Distance to nearest galaxy in inches, yes, inches</a:t>
            </a:r>
          </a:p>
          <a:p>
            <a:pPr marL="548640" lvl="2" indent="0">
              <a:buNone/>
            </a:pPr>
            <a:r>
              <a:rPr lang="en-US" dirty="0" smtClean="0"/>
              <a:t>                                        ~74488200000000000000000.00 </a:t>
            </a:r>
            <a:r>
              <a:rPr lang="en-US" baseline="30000" dirty="0" smtClean="0"/>
              <a:t/>
            </a:r>
            <a:br>
              <a:rPr lang="en-US" baseline="30000" dirty="0" smtClean="0"/>
            </a:br>
            <a:r>
              <a:rPr lang="en-US" baseline="30000" dirty="0" smtClean="0"/>
              <a:t>                                    </a:t>
            </a:r>
            <a:endParaRPr lang="en-US" dirty="0"/>
          </a:p>
        </p:txBody>
      </p:sp>
    </p:spTree>
    <p:extLst>
      <p:ext uri="{BB962C8B-B14F-4D97-AF65-F5344CB8AC3E}">
        <p14:creationId xmlns:p14="http://schemas.microsoft.com/office/powerpoint/2010/main" val="370243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Why did I choose data integrity as a topic?</a:t>
            </a:r>
            <a:endParaRPr lang="en-US" sz="3200" dirty="0"/>
          </a:p>
        </p:txBody>
      </p:sp>
      <p:sp>
        <p:nvSpPr>
          <p:cNvPr id="3" name="Content Placeholder 2"/>
          <p:cNvSpPr>
            <a:spLocks noGrp="1"/>
          </p:cNvSpPr>
          <p:nvPr>
            <p:ph idx="1"/>
          </p:nvPr>
        </p:nvSpPr>
        <p:spPr/>
        <p:txBody>
          <a:bodyPr>
            <a:normAutofit fontScale="92500" lnSpcReduction="20000"/>
          </a:bodyPr>
          <a:lstStyle/>
          <a:p>
            <a:r>
              <a:rPr lang="en-US" smtClean="0"/>
              <a:t>Answer 1</a:t>
            </a:r>
          </a:p>
          <a:p>
            <a:pPr lvl="1"/>
            <a:r>
              <a:rPr lang="en-US" smtClean="0"/>
              <a:t>If I obviously lie to you, will you trust me?</a:t>
            </a:r>
          </a:p>
          <a:p>
            <a:pPr lvl="1"/>
            <a:r>
              <a:rPr lang="en-US" smtClean="0"/>
              <a:t>If your data obviously lies to your customer, will they trust it?</a:t>
            </a:r>
          </a:p>
          <a:p>
            <a:pPr lvl="1"/>
            <a:r>
              <a:rPr lang="en-US" smtClean="0"/>
              <a:t>For data to become information, it has to be as trustworthy as reasonably possible.</a:t>
            </a:r>
          </a:p>
          <a:p>
            <a:r>
              <a:rPr lang="en-US" smtClean="0"/>
              <a:t>Answer 2</a:t>
            </a:r>
          </a:p>
          <a:p>
            <a:pPr lvl="1"/>
            <a:r>
              <a:rPr lang="en-US" smtClean="0"/>
              <a:t>If I were the judge and was convicting someone of poor data integrity, I would sentence them to write/maintain ETL</a:t>
            </a:r>
          </a:p>
          <a:p>
            <a:pPr lvl="1"/>
            <a:r>
              <a:rPr lang="en-US" smtClean="0"/>
              <a:t>I wrote this slide at 12:49am, 8/14/2013 because I had to get up and fix a data integrity issue</a:t>
            </a:r>
          </a:p>
          <a:p>
            <a:pPr lvl="1"/>
            <a:endParaRPr lang="en-US" dirty="0"/>
          </a:p>
        </p:txBody>
      </p:sp>
    </p:spTree>
    <p:extLst>
      <p:ext uri="{BB962C8B-B14F-4D97-AF65-F5344CB8AC3E}">
        <p14:creationId xmlns:p14="http://schemas.microsoft.com/office/powerpoint/2010/main" val="288762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Extreme Bucket Datatypes - Strings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varchar</a:t>
            </a:r>
            <a:r>
              <a:rPr lang="en-US" dirty="0" smtClean="0"/>
              <a:t>(8000)</a:t>
            </a:r>
          </a:p>
          <a:p>
            <a:pPr lvl="1"/>
            <a:r>
              <a:rPr lang="en-US" dirty="0" smtClean="0"/>
              <a:t>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bcdefghijklmnopqrstuvwxyz</a:t>
            </a:r>
          </a:p>
          <a:p>
            <a:r>
              <a:rPr lang="en-US" dirty="0" smtClean="0"/>
              <a:t>That is just 780 characters!</a:t>
            </a:r>
          </a:p>
          <a:p>
            <a:r>
              <a:rPr lang="en-US" dirty="0" smtClean="0"/>
              <a:t>Note: If you allow N characters, your apps should minimally test for N (successfully), and N + 1 characters (error)</a:t>
            </a:r>
          </a:p>
          <a:p>
            <a:endParaRPr lang="en-US" dirty="0"/>
          </a:p>
        </p:txBody>
      </p:sp>
    </p:spTree>
    <p:extLst>
      <p:ext uri="{BB962C8B-B14F-4D97-AF65-F5344CB8AC3E}">
        <p14:creationId xmlns:p14="http://schemas.microsoft.com/office/powerpoint/2010/main" val="340479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other hand, don’t be over restrictive</a:t>
            </a:r>
            <a:endParaRPr lang="en-US" dirty="0"/>
          </a:p>
        </p:txBody>
      </p:sp>
      <p:pic>
        <p:nvPicPr>
          <p:cNvPr id="1026" name="Picture 2" descr="http://images3.wikia.nocookie.net/__cb20060614225205/peanuts/images/c/c7/555.jpg">
            <a:hlinkClick r:id="rId2" tooltip="555 95472, better known as &quot;5&quo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4889500"/>
            <a:ext cx="160972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555.jpg">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4889500"/>
            <a:ext cx="160972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19801"/>
            <a:ext cx="16954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loud Callout 6"/>
          <p:cNvSpPr/>
          <p:nvPr/>
        </p:nvSpPr>
        <p:spPr>
          <a:xfrm>
            <a:off x="3962400" y="1447800"/>
            <a:ext cx="4114800" cy="2362200"/>
          </a:xfrm>
          <a:prstGeom prst="cloudCallout">
            <a:avLst>
              <a:gd name="adj1" fmla="val -60302"/>
              <a:gd name="adj2" fmla="val 3530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angal" pitchFamily="18" charset="0"/>
                <a:cs typeface="Mangal" pitchFamily="18" charset="0"/>
              </a:rPr>
              <a:t>Why did they name me 555 95472? Now I can’t go to school because of the stupid school database!</a:t>
            </a:r>
            <a:endParaRPr lang="en-US" dirty="0">
              <a:latin typeface="Mangal" pitchFamily="18" charset="0"/>
              <a:cs typeface="Mangal" pitchFamily="18" charset="0"/>
            </a:endParaRPr>
          </a:p>
        </p:txBody>
      </p:sp>
      <p:sp>
        <p:nvSpPr>
          <p:cNvPr id="8" name="Rectangle 7"/>
          <p:cNvSpPr/>
          <p:nvPr/>
        </p:nvSpPr>
        <p:spPr>
          <a:xfrm>
            <a:off x="914400" y="5666601"/>
            <a:ext cx="3009157" cy="276999"/>
          </a:xfrm>
          <a:prstGeom prst="rect">
            <a:avLst/>
          </a:prstGeom>
        </p:spPr>
        <p:txBody>
          <a:bodyPr wrap="none">
            <a:spAutoFit/>
          </a:bodyPr>
          <a:lstStyle/>
          <a:p>
            <a:r>
              <a:rPr lang="en-US" sz="1200" dirty="0">
                <a:hlinkClick r:id="rId2"/>
              </a:rPr>
              <a:t>http://</a:t>
            </a:r>
            <a:r>
              <a:rPr lang="en-US" sz="1200" dirty="0" smtClean="0">
                <a:hlinkClick r:id="rId2"/>
              </a:rPr>
              <a:t>peanuts.wikia.com/wiki/File:555.jpg</a:t>
            </a:r>
            <a:r>
              <a:rPr lang="en-US" sz="1200" dirty="0" smtClean="0"/>
              <a:t> </a:t>
            </a:r>
            <a:endParaRPr lang="en-US" sz="1200" dirty="0"/>
          </a:p>
        </p:txBody>
      </p:sp>
    </p:spTree>
    <p:extLst>
      <p:ext uri="{BB962C8B-B14F-4D97-AF65-F5344CB8AC3E}">
        <p14:creationId xmlns:p14="http://schemas.microsoft.com/office/powerpoint/2010/main" val="3213946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Column Domain</a:t>
            </a:r>
            <a:endParaRPr lang="en-US" dirty="0"/>
          </a:p>
        </p:txBody>
      </p:sp>
      <p:sp>
        <p:nvSpPr>
          <p:cNvPr id="3" name="Content Placeholder 2"/>
          <p:cNvSpPr>
            <a:spLocks noGrp="1"/>
          </p:cNvSpPr>
          <p:nvPr>
            <p:ph idx="1"/>
          </p:nvPr>
        </p:nvSpPr>
        <p:spPr/>
        <p:txBody>
          <a:bodyPr>
            <a:normAutofit fontScale="70000" lnSpcReduction="20000"/>
          </a:bodyPr>
          <a:lstStyle/>
          <a:p>
            <a:pPr fontAlgn="ctr"/>
            <a:r>
              <a:rPr lang="en-US" dirty="0" smtClean="0"/>
              <a:t>What </a:t>
            </a:r>
            <a:r>
              <a:rPr lang="en-US" dirty="0"/>
              <a:t>data is EVER "legal" for a </a:t>
            </a:r>
            <a:r>
              <a:rPr lang="en-US" dirty="0" smtClean="0"/>
              <a:t>column</a:t>
            </a:r>
          </a:p>
          <a:p>
            <a:pPr fontAlgn="ctr"/>
            <a:r>
              <a:rPr lang="en-US" dirty="0" smtClean="0"/>
              <a:t>Most data integrity issues are due to lack of domain control</a:t>
            </a:r>
          </a:p>
          <a:p>
            <a:pPr lvl="1" fontAlgn="ctr"/>
            <a:r>
              <a:rPr lang="en-US" dirty="0" err="1" smtClean="0"/>
              <a:t>Missperllings</a:t>
            </a:r>
            <a:r>
              <a:rPr lang="en-US" dirty="0" smtClean="0"/>
              <a:t>: TN</a:t>
            </a:r>
            <a:r>
              <a:rPr lang="en-US" dirty="0" smtClean="0"/>
              <a:t>, TNN, TENN, TENNESEE, TINNESEE</a:t>
            </a:r>
          </a:p>
          <a:p>
            <a:pPr lvl="1" fontAlgn="ctr"/>
            <a:r>
              <a:rPr lang="en-US" dirty="0" smtClean="0"/>
              <a:t>Bad values: -1 for Age, NULL for required value, Random default value chosen</a:t>
            </a:r>
            <a:endParaRPr lang="en-US" dirty="0"/>
          </a:p>
          <a:p>
            <a:pPr fontAlgn="ctr"/>
            <a:r>
              <a:rPr lang="en-US" dirty="0" smtClean="0"/>
              <a:t>Implementation Includes</a:t>
            </a:r>
            <a:endParaRPr lang="en-US" dirty="0"/>
          </a:p>
          <a:p>
            <a:pPr lvl="1" fontAlgn="ctr"/>
            <a:r>
              <a:rPr lang="en-US" dirty="0"/>
              <a:t>Intrinsic data type </a:t>
            </a:r>
          </a:p>
          <a:p>
            <a:pPr lvl="1" fontAlgn="ctr"/>
            <a:r>
              <a:rPr lang="en-US" dirty="0"/>
              <a:t>Optionality (NULL v NOT NULL</a:t>
            </a:r>
            <a:r>
              <a:rPr lang="en-US" dirty="0" smtClean="0"/>
              <a:t>)</a:t>
            </a:r>
          </a:p>
          <a:p>
            <a:pPr lvl="1" fontAlgn="ctr"/>
            <a:r>
              <a:rPr lang="en-US" dirty="0" smtClean="0"/>
              <a:t>Default Value</a:t>
            </a:r>
            <a:endParaRPr lang="en-US" dirty="0"/>
          </a:p>
          <a:p>
            <a:pPr lvl="1" fontAlgn="ctr"/>
            <a:r>
              <a:rPr lang="en-US" dirty="0"/>
              <a:t>Simple predicates </a:t>
            </a:r>
          </a:p>
          <a:p>
            <a:pPr lvl="2" fontAlgn="ctr"/>
            <a:r>
              <a:rPr lang="en-US" dirty="0"/>
              <a:t>Check constraint </a:t>
            </a:r>
          </a:p>
          <a:p>
            <a:pPr lvl="2" fontAlgn="ctr"/>
            <a:r>
              <a:rPr lang="en-US" dirty="0"/>
              <a:t>Domain </a:t>
            </a:r>
            <a:r>
              <a:rPr lang="en-US" dirty="0" smtClean="0"/>
              <a:t>table</a:t>
            </a:r>
          </a:p>
          <a:p>
            <a:pPr lvl="1" fontAlgn="ctr"/>
            <a:r>
              <a:rPr lang="en-US" dirty="0" smtClean="0"/>
              <a:t>Forcing the Issue: Trigger</a:t>
            </a:r>
            <a:endParaRPr lang="en-US" dirty="0"/>
          </a:p>
          <a:p>
            <a:endParaRPr lang="en-US" dirty="0"/>
          </a:p>
        </p:txBody>
      </p:sp>
    </p:spTree>
    <p:extLst>
      <p:ext uri="{BB962C8B-B14F-4D97-AF65-F5344CB8AC3E}">
        <p14:creationId xmlns:p14="http://schemas.microsoft.com/office/powerpoint/2010/main" val="40574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t>
            </a:r>
            <a:r>
              <a:rPr lang="en-US" dirty="0" smtClean="0"/>
              <a:t>column</a:t>
            </a:r>
            <a:endParaRPr lang="en-US" dirty="0"/>
          </a:p>
        </p:txBody>
      </p:sp>
      <p:sp>
        <p:nvSpPr>
          <p:cNvPr id="3" name="Content Placeholder 2"/>
          <p:cNvSpPr>
            <a:spLocks noGrp="1"/>
          </p:cNvSpPr>
          <p:nvPr>
            <p:ph idx="1"/>
          </p:nvPr>
        </p:nvSpPr>
        <p:spPr>
          <a:xfrm>
            <a:off x="457200" y="1687132"/>
            <a:ext cx="8229600" cy="4713668"/>
          </a:xfrm>
        </p:spPr>
        <p:txBody>
          <a:bodyPr>
            <a:normAutofit/>
          </a:bodyPr>
          <a:lstStyle/>
          <a:p>
            <a:r>
              <a:rPr lang="en-US" sz="2800" dirty="0" smtClean="0"/>
              <a:t>Where the domain of one column is affected by the domain/value of another </a:t>
            </a:r>
          </a:p>
          <a:p>
            <a:pPr fontAlgn="ctr"/>
            <a:r>
              <a:rPr lang="en-US" sz="2800" dirty="0" smtClean="0"/>
              <a:t>Examples</a:t>
            </a:r>
            <a:r>
              <a:rPr lang="en-US" sz="2800" dirty="0"/>
              <a:t>: </a:t>
            </a:r>
          </a:p>
          <a:p>
            <a:pPr lvl="1" fontAlgn="ctr"/>
            <a:r>
              <a:rPr lang="en-US" sz="2400" dirty="0"/>
              <a:t> if col1 = 1 then col2 in (1,2,3)</a:t>
            </a:r>
            <a:br>
              <a:rPr lang="en-US" sz="2400" dirty="0"/>
            </a:br>
            <a:r>
              <a:rPr lang="en-US" sz="2400" dirty="0"/>
              <a:t>                    else </a:t>
            </a:r>
            <a:r>
              <a:rPr lang="en-US" sz="2400" dirty="0" smtClean="0"/>
              <a:t>col </a:t>
            </a:r>
            <a:r>
              <a:rPr lang="en-US" sz="2400" dirty="0"/>
              <a:t>2 in (3,4,5)</a:t>
            </a:r>
          </a:p>
          <a:p>
            <a:pPr lvl="1" fontAlgn="ctr"/>
            <a:r>
              <a:rPr lang="en-US" sz="2400" dirty="0"/>
              <a:t>If col1 = 'bob' then col2 is NOT </a:t>
            </a:r>
            <a:r>
              <a:rPr lang="en-US" sz="2400" dirty="0" smtClean="0"/>
              <a:t>NULL</a:t>
            </a:r>
          </a:p>
          <a:p>
            <a:pPr fontAlgn="ctr"/>
            <a:r>
              <a:rPr lang="en-US" sz="2800" dirty="0" smtClean="0"/>
              <a:t>Usually implemented with a CHECK constraint</a:t>
            </a:r>
          </a:p>
          <a:p>
            <a:endParaRPr lang="en-US" sz="2800" dirty="0"/>
          </a:p>
        </p:txBody>
      </p:sp>
    </p:spTree>
    <p:extLst>
      <p:ext uri="{BB962C8B-B14F-4D97-AF65-F5344CB8AC3E}">
        <p14:creationId xmlns:p14="http://schemas.microsoft.com/office/powerpoint/2010/main" val="192598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t>
            </a:r>
            <a:r>
              <a:rPr lang="en-US" smtClean="0"/>
              <a:t>Column Concerns</a:t>
            </a:r>
            <a:endParaRPr lang="en-US" dirty="0"/>
          </a:p>
        </p:txBody>
      </p:sp>
      <p:sp>
        <p:nvSpPr>
          <p:cNvPr id="3" name="Content Placeholder 2"/>
          <p:cNvSpPr>
            <a:spLocks noGrp="1"/>
          </p:cNvSpPr>
          <p:nvPr>
            <p:ph idx="1"/>
          </p:nvPr>
        </p:nvSpPr>
        <p:spPr/>
        <p:txBody>
          <a:bodyPr>
            <a:normAutofit fontScale="70000" lnSpcReduction="20000"/>
          </a:bodyPr>
          <a:lstStyle/>
          <a:p>
            <a:pPr fontAlgn="ctr"/>
            <a:r>
              <a:rPr lang="en-US" dirty="0" smtClean="0"/>
              <a:t>Minimize </a:t>
            </a:r>
            <a:r>
              <a:rPr lang="en-US" dirty="0"/>
              <a:t>these conditions to only where necessary to avoid illogical/illegal data</a:t>
            </a:r>
          </a:p>
          <a:p>
            <a:pPr lvl="1" fontAlgn="ctr"/>
            <a:r>
              <a:rPr lang="en-US" dirty="0" err="1"/>
              <a:t>RefusedToGiveBirthDateFlag</a:t>
            </a:r>
            <a:r>
              <a:rPr lang="en-US" dirty="0"/>
              <a:t> = 1 AND </a:t>
            </a:r>
            <a:r>
              <a:rPr lang="en-US" dirty="0" err="1"/>
              <a:t>BirthDate</a:t>
            </a:r>
            <a:r>
              <a:rPr lang="en-US" dirty="0"/>
              <a:t> is </a:t>
            </a:r>
            <a:r>
              <a:rPr lang="en-US" dirty="0" smtClean="0"/>
              <a:t>null</a:t>
            </a:r>
            <a:endParaRPr lang="en-US" dirty="0"/>
          </a:p>
          <a:p>
            <a:pPr lvl="1" fontAlgn="ctr"/>
            <a:r>
              <a:rPr lang="en-US" dirty="0" smtClean="0"/>
              <a:t>Questionable</a:t>
            </a:r>
            <a:r>
              <a:rPr lang="en-US" dirty="0"/>
              <a:t>: if </a:t>
            </a:r>
            <a:r>
              <a:rPr lang="en-US" dirty="0" err="1"/>
              <a:t>D</a:t>
            </a:r>
            <a:r>
              <a:rPr lang="en-US" dirty="0" err="1" smtClean="0"/>
              <a:t>iscountPercent</a:t>
            </a:r>
            <a:r>
              <a:rPr lang="en-US" dirty="0" smtClean="0"/>
              <a:t> </a:t>
            </a:r>
            <a:r>
              <a:rPr lang="en-US" dirty="0"/>
              <a:t>&gt; .5, then </a:t>
            </a:r>
            <a:r>
              <a:rPr lang="en-US" dirty="0" err="1"/>
              <a:t>ApproverUserId</a:t>
            </a:r>
            <a:r>
              <a:rPr lang="en-US" dirty="0"/>
              <a:t> is not null.</a:t>
            </a:r>
          </a:p>
          <a:p>
            <a:pPr fontAlgn="ctr"/>
            <a:r>
              <a:rPr lang="en-US" dirty="0" smtClean="0"/>
              <a:t>Likely Contraindicated </a:t>
            </a:r>
            <a:r>
              <a:rPr lang="en-US" dirty="0"/>
              <a:t>- Processing Situations</a:t>
            </a:r>
          </a:p>
          <a:p>
            <a:pPr lvl="1" fontAlgn="ctr"/>
            <a:r>
              <a:rPr lang="en-US" dirty="0"/>
              <a:t>The user enters Date1 always before </a:t>
            </a:r>
            <a:r>
              <a:rPr lang="en-US" dirty="0" smtClean="0"/>
              <a:t>Date2</a:t>
            </a:r>
          </a:p>
          <a:p>
            <a:pPr lvl="1" fontAlgn="ctr"/>
            <a:r>
              <a:rPr lang="en-US" dirty="0" smtClean="0"/>
              <a:t>The ship date must be after the order date</a:t>
            </a:r>
          </a:p>
          <a:p>
            <a:pPr fontAlgn="ctr"/>
            <a:r>
              <a:rPr lang="en-US" dirty="0" smtClean="0"/>
              <a:t>Avoid </a:t>
            </a:r>
            <a:r>
              <a:rPr lang="en-US" dirty="0"/>
              <a:t>domains based on data in other tables because data in other tables can shift, leading to messy situations</a:t>
            </a:r>
          </a:p>
          <a:p>
            <a:pPr lvl="1" fontAlgn="ctr"/>
            <a:r>
              <a:rPr lang="en-US" dirty="0"/>
              <a:t> </a:t>
            </a:r>
            <a:r>
              <a:rPr lang="en-US" dirty="0" err="1"/>
              <a:t>discountPercent</a:t>
            </a:r>
            <a:r>
              <a:rPr lang="en-US" dirty="0"/>
              <a:t> &gt; .5 and </a:t>
            </a:r>
            <a:r>
              <a:rPr lang="en-US" dirty="0" err="1"/>
              <a:t>savingUser.needsApproverFlag</a:t>
            </a:r>
            <a:r>
              <a:rPr lang="en-US" dirty="0"/>
              <a:t> = 1 then </a:t>
            </a:r>
            <a:r>
              <a:rPr lang="en-US" dirty="0" err="1"/>
              <a:t>ApproverUserId</a:t>
            </a:r>
            <a:r>
              <a:rPr lang="en-US" dirty="0"/>
              <a:t> is not </a:t>
            </a:r>
            <a:r>
              <a:rPr lang="en-US" dirty="0" smtClean="0"/>
              <a:t>null</a:t>
            </a:r>
          </a:p>
          <a:p>
            <a:pPr lvl="1" fontAlgn="ctr"/>
            <a:r>
              <a:rPr lang="en-US" dirty="0" smtClean="0"/>
              <a:t>What happens if you change/delete the user that is referenced in </a:t>
            </a:r>
            <a:r>
              <a:rPr lang="en-US" dirty="0" err="1" smtClean="0"/>
              <a:t>savingUser</a:t>
            </a:r>
            <a:r>
              <a:rPr lang="en-US" dirty="0" smtClean="0"/>
              <a:t>?</a:t>
            </a:r>
            <a:endParaRPr lang="en-US" dirty="0"/>
          </a:p>
          <a:p>
            <a:pPr lvl="1"/>
            <a:endParaRPr lang="en-US" dirty="0"/>
          </a:p>
        </p:txBody>
      </p:sp>
    </p:spTree>
    <p:extLst>
      <p:ext uri="{BB962C8B-B14F-4D97-AF65-F5344CB8AC3E}">
        <p14:creationId xmlns:p14="http://schemas.microsoft.com/office/powerpoint/2010/main" val="385504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Constraints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Applied to </a:t>
            </a:r>
            <a:r>
              <a:rPr lang="en-US" dirty="0" smtClean="0"/>
              <a:t>complete implementation of 99.9% of simple domains</a:t>
            </a:r>
          </a:p>
          <a:p>
            <a:pPr lvl="1"/>
            <a:r>
              <a:rPr lang="en-US" dirty="0" smtClean="0"/>
              <a:t>May </a:t>
            </a:r>
            <a:r>
              <a:rPr lang="en-US" dirty="0"/>
              <a:t>help </a:t>
            </a:r>
            <a:r>
              <a:rPr lang="en-US" dirty="0" smtClean="0"/>
              <a:t>performance because it gives the optimizer knowledge of the data</a:t>
            </a:r>
            <a:endParaRPr lang="en-US" dirty="0"/>
          </a:p>
          <a:p>
            <a:pPr lvl="1"/>
            <a:r>
              <a:rPr lang="en-US" dirty="0"/>
              <a:t>Part of the data structure – applied with ALTER </a:t>
            </a:r>
            <a:r>
              <a:rPr lang="en-US" dirty="0" smtClean="0"/>
              <a:t>TABLE</a:t>
            </a:r>
          </a:p>
          <a:p>
            <a:r>
              <a:rPr lang="en-US" dirty="0" smtClean="0"/>
              <a:t>Simple predicate implementation</a:t>
            </a:r>
          </a:p>
          <a:p>
            <a:pPr lvl="1"/>
            <a:r>
              <a:rPr lang="en-US" dirty="0"/>
              <a:t>If </a:t>
            </a:r>
            <a:r>
              <a:rPr lang="en-US" dirty="0" smtClean="0"/>
              <a:t>any column </a:t>
            </a:r>
            <a:r>
              <a:rPr lang="en-US" dirty="0"/>
              <a:t>allows NULL, the </a:t>
            </a:r>
            <a:r>
              <a:rPr lang="en-US" dirty="0" smtClean="0"/>
              <a:t>expectation is that NULL is an acceptable answer unless specifically coded for</a:t>
            </a:r>
            <a:endParaRPr lang="en-US" dirty="0"/>
          </a:p>
          <a:p>
            <a:pPr lvl="1"/>
            <a:r>
              <a:rPr lang="en-US" dirty="0" smtClean="0"/>
              <a:t>Hence, to fail CHECK condition, the answer must be FALSE (unlike WHERE clauses that succeed only when the result is TRUE)</a:t>
            </a:r>
          </a:p>
          <a:p>
            <a:pPr lvl="2"/>
            <a:r>
              <a:rPr lang="en-US" dirty="0" smtClean="0"/>
              <a:t>1=1 TRUE – Acceptable for WHERE or CHECK</a:t>
            </a:r>
          </a:p>
          <a:p>
            <a:pPr lvl="2"/>
            <a:r>
              <a:rPr lang="en-US" dirty="0" smtClean="0"/>
              <a:t>1=NULL UNKNOWN – Succeeds for NULL Column CHECK CONSTRAINT ONLY</a:t>
            </a:r>
          </a:p>
          <a:p>
            <a:pPr lvl="2"/>
            <a:r>
              <a:rPr lang="en-US" dirty="0" smtClean="0"/>
              <a:t>1=2 FALSE – Fails for both</a:t>
            </a:r>
          </a:p>
          <a:p>
            <a:pPr lvl="1"/>
            <a:endParaRPr lang="en-US" dirty="0"/>
          </a:p>
        </p:txBody>
      </p:sp>
    </p:spTree>
    <p:extLst>
      <p:ext uri="{BB962C8B-B14F-4D97-AF65-F5344CB8AC3E}">
        <p14:creationId xmlns:p14="http://schemas.microsoft.com/office/powerpoint/2010/main" val="100213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9185"/>
            <a:ext cx="8153400" cy="868362"/>
          </a:xfrm>
        </p:spPr>
        <p:txBody>
          <a:bodyPr/>
          <a:lstStyle/>
          <a:p>
            <a:r>
              <a:rPr lang="en-US" sz="3600" dirty="0" smtClean="0"/>
              <a:t>Check Constraints VERY Typical Uses</a:t>
            </a:r>
            <a:endParaRPr lang="en-US" sz="3600" dirty="0"/>
          </a:p>
        </p:txBody>
      </p:sp>
      <p:sp>
        <p:nvSpPr>
          <p:cNvPr id="3" name="Content Placeholder 2"/>
          <p:cNvSpPr>
            <a:spLocks noGrp="1"/>
          </p:cNvSpPr>
          <p:nvPr>
            <p:ph idx="1"/>
          </p:nvPr>
        </p:nvSpPr>
        <p:spPr>
          <a:xfrm>
            <a:off x="419100" y="1540098"/>
            <a:ext cx="8229600" cy="5105400"/>
          </a:xfrm>
        </p:spPr>
        <p:txBody>
          <a:bodyPr/>
          <a:lstStyle/>
          <a:p>
            <a:r>
              <a:rPr lang="en-US" dirty="0" smtClean="0"/>
              <a:t>Non-empty columns – Every string column usually gets:</a:t>
            </a:r>
          </a:p>
          <a:p>
            <a:pPr lvl="1"/>
            <a:r>
              <a:rPr lang="en-US" dirty="0" smtClean="0"/>
              <a:t>ALTER TABLE &lt;</a:t>
            </a:r>
            <a:r>
              <a:rPr lang="en-US" dirty="0" err="1" smtClean="0"/>
              <a:t>tableName</a:t>
            </a:r>
            <a:r>
              <a:rPr lang="en-US" dirty="0" smtClean="0"/>
              <a:t>&gt; </a:t>
            </a:r>
            <a:br>
              <a:rPr lang="en-US" dirty="0" smtClean="0"/>
            </a:br>
            <a:r>
              <a:rPr lang="en-US" dirty="0" smtClean="0"/>
              <a:t>     ADD CHECK (LEN(&lt;</a:t>
            </a:r>
            <a:r>
              <a:rPr lang="en-US" dirty="0" err="1" smtClean="0"/>
              <a:t>stringColumn</a:t>
            </a:r>
            <a:r>
              <a:rPr lang="en-US" dirty="0" smtClean="0"/>
              <a:t>&gt;) &gt; 0)</a:t>
            </a:r>
          </a:p>
          <a:p>
            <a:r>
              <a:rPr lang="en-US" dirty="0" smtClean="0"/>
              <a:t>“Integer” values</a:t>
            </a:r>
          </a:p>
          <a:p>
            <a:pPr lvl="1"/>
            <a:r>
              <a:rPr lang="en-US" dirty="0" smtClean="0"/>
              <a:t>CHECK AGE between 0 and 140 </a:t>
            </a:r>
          </a:p>
          <a:p>
            <a:r>
              <a:rPr lang="en-US" dirty="0" smtClean="0"/>
              <a:t>Max String Values </a:t>
            </a:r>
          </a:p>
          <a:p>
            <a:pPr lvl="1"/>
            <a:r>
              <a:rPr lang="en-US" dirty="0" smtClean="0"/>
              <a:t>VARCHAR(10000) = VARCHAR(max) </a:t>
            </a:r>
            <a:br>
              <a:rPr lang="en-US" dirty="0" smtClean="0"/>
            </a:br>
            <a:r>
              <a:rPr lang="en-US" dirty="0" smtClean="0"/>
              <a:t>+ CHECK (LEN(&lt;</a:t>
            </a:r>
            <a:r>
              <a:rPr lang="en-US" dirty="0" err="1" smtClean="0"/>
              <a:t>maxColumn</a:t>
            </a:r>
            <a:r>
              <a:rPr lang="en-US" dirty="0" smtClean="0"/>
              <a:t>&gt;) &lt;= 10000)</a:t>
            </a:r>
            <a:endParaRPr lang="en-US" dirty="0"/>
          </a:p>
        </p:txBody>
      </p:sp>
    </p:spTree>
    <p:extLst>
      <p:ext uri="{BB962C8B-B14F-4D97-AF65-F5344CB8AC3E}">
        <p14:creationId xmlns:p14="http://schemas.microsoft.com/office/powerpoint/2010/main" val="2689909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2648409" y="2213681"/>
            <a:ext cx="3466641" cy="295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dirty="0"/>
              <a:t>Demo – </a:t>
            </a:r>
            <a:r>
              <a:rPr lang="en-US" dirty="0" smtClean="0"/>
              <a:t>Domains</a:t>
            </a:r>
            <a:endParaRPr lang="en-US" dirty="0"/>
          </a:p>
        </p:txBody>
      </p:sp>
    </p:spTree>
    <p:extLst>
      <p:ext uri="{BB962C8B-B14F-4D97-AF65-F5344CB8AC3E}">
        <p14:creationId xmlns:p14="http://schemas.microsoft.com/office/powerpoint/2010/main" val="353468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normAutofit fontScale="85000" lnSpcReduction="10000"/>
          </a:bodyPr>
          <a:lstStyle/>
          <a:p>
            <a:pPr fontAlgn="ctr"/>
            <a:r>
              <a:rPr lang="en-US" dirty="0" smtClean="0"/>
              <a:t>Making sure that some condition is met reliably</a:t>
            </a:r>
          </a:p>
          <a:p>
            <a:pPr fontAlgn="ctr"/>
            <a:r>
              <a:rPr lang="en-US" dirty="0"/>
              <a:t>Examples</a:t>
            </a:r>
          </a:p>
          <a:p>
            <a:pPr lvl="1" fontAlgn="ctr"/>
            <a:r>
              <a:rPr lang="en-US" dirty="0"/>
              <a:t>Row Modification Details</a:t>
            </a:r>
          </a:p>
          <a:p>
            <a:pPr lvl="1" fontAlgn="ctr"/>
            <a:r>
              <a:rPr lang="en-US" dirty="0"/>
              <a:t>Overlapping </a:t>
            </a:r>
            <a:r>
              <a:rPr lang="en-US" dirty="0" smtClean="0"/>
              <a:t>Ranges</a:t>
            </a:r>
          </a:p>
          <a:p>
            <a:pPr fontAlgn="ctr"/>
            <a:r>
              <a:rPr lang="en-US" dirty="0" smtClean="0"/>
              <a:t>Big </a:t>
            </a:r>
            <a:r>
              <a:rPr lang="en-US" dirty="0"/>
              <a:t>decisions </a:t>
            </a:r>
            <a:r>
              <a:rPr lang="en-US" dirty="0" smtClean="0"/>
              <a:t>here</a:t>
            </a:r>
          </a:p>
          <a:p>
            <a:pPr lvl="1" fontAlgn="ctr"/>
            <a:r>
              <a:rPr lang="en-US" dirty="0" smtClean="0"/>
              <a:t>Non-trivial to implement</a:t>
            </a:r>
          </a:p>
          <a:p>
            <a:pPr lvl="1" fontAlgn="ctr"/>
            <a:r>
              <a:rPr lang="en-US" dirty="0" smtClean="0"/>
              <a:t>Feels natural to do it non-data tier code</a:t>
            </a:r>
          </a:p>
          <a:p>
            <a:pPr lvl="1" fontAlgn="ctr"/>
            <a:r>
              <a:rPr lang="en-US" dirty="0"/>
              <a:t>However </a:t>
            </a:r>
            <a:r>
              <a:rPr lang="en-US" dirty="0" smtClean="0"/>
              <a:t>non-data </a:t>
            </a:r>
            <a:r>
              <a:rPr lang="en-US" dirty="0"/>
              <a:t>tier </a:t>
            </a:r>
            <a:r>
              <a:rPr lang="en-US" dirty="0" smtClean="0"/>
              <a:t>code:</a:t>
            </a:r>
          </a:p>
          <a:p>
            <a:pPr lvl="2" fontAlgn="ctr"/>
            <a:r>
              <a:rPr lang="en-US" dirty="0"/>
              <a:t>C</a:t>
            </a:r>
            <a:r>
              <a:rPr lang="en-US" dirty="0" smtClean="0"/>
              <a:t>an be less reliable</a:t>
            </a:r>
          </a:p>
          <a:p>
            <a:pPr lvl="2" fontAlgn="ctr"/>
            <a:r>
              <a:rPr lang="en-US" dirty="0" smtClean="0"/>
              <a:t>Can be greatly affected by concurrency</a:t>
            </a:r>
            <a:endParaRPr lang="en-US" dirty="0"/>
          </a:p>
          <a:p>
            <a:endParaRPr lang="en-US" dirty="0"/>
          </a:p>
        </p:txBody>
      </p:sp>
    </p:spTree>
    <p:extLst>
      <p:ext uri="{BB962C8B-B14F-4D97-AF65-F5344CB8AC3E}">
        <p14:creationId xmlns:p14="http://schemas.microsoft.com/office/powerpoint/2010/main" val="360516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smtClean="0"/>
              <a:t>Triggers</a:t>
            </a:r>
          </a:p>
          <a:p>
            <a:pPr lvl="1"/>
            <a:r>
              <a:rPr lang="en-US" dirty="0" smtClean="0"/>
              <a:t>Instead of Trigger to Automatically Maintain Values</a:t>
            </a:r>
          </a:p>
          <a:p>
            <a:pPr lvl="1"/>
            <a:r>
              <a:rPr lang="en-US" dirty="0" smtClean="0"/>
              <a:t>After to validate complex conditions that must be constantly true</a:t>
            </a:r>
          </a:p>
          <a:p>
            <a:r>
              <a:rPr lang="en-US" dirty="0" smtClean="0"/>
              <a:t>SQL</a:t>
            </a:r>
          </a:p>
          <a:p>
            <a:pPr lvl="1"/>
            <a:r>
              <a:rPr lang="en-US" dirty="0" smtClean="0"/>
              <a:t>Optimistic Locking to avoid heavy locking without lost updates</a:t>
            </a:r>
          </a:p>
          <a:p>
            <a:endParaRPr lang="en-US" dirty="0"/>
          </a:p>
        </p:txBody>
      </p:sp>
    </p:spTree>
    <p:extLst>
      <p:ext uri="{BB962C8B-B14F-4D97-AF65-F5344CB8AC3E}">
        <p14:creationId xmlns:p14="http://schemas.microsoft.com/office/powerpoint/2010/main" val="305084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measure integrity</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fontAlgn="ctr"/>
            <a:r>
              <a:rPr lang="en-US" dirty="0" smtClean="0"/>
              <a:t>Against </a:t>
            </a:r>
            <a:r>
              <a:rPr lang="en-US" dirty="0"/>
              <a:t>the requirements</a:t>
            </a:r>
          </a:p>
          <a:p>
            <a:pPr fontAlgn="ctr"/>
            <a:r>
              <a:rPr lang="en-US" dirty="0" smtClean="0"/>
              <a:t>Requirements </a:t>
            </a:r>
            <a:r>
              <a:rPr lang="en-US" dirty="0"/>
              <a:t>should establish data integrity tolerances for your </a:t>
            </a:r>
            <a:r>
              <a:rPr lang="en-US" dirty="0" smtClean="0"/>
              <a:t>design/implementation</a:t>
            </a:r>
          </a:p>
          <a:p>
            <a:pPr fontAlgn="ctr"/>
            <a:r>
              <a:rPr lang="en-US" dirty="0" smtClean="0"/>
              <a:t>Ideally there are levels of tolerances:</a:t>
            </a:r>
          </a:p>
          <a:p>
            <a:pPr lvl="1" fontAlgn="ctr"/>
            <a:r>
              <a:rPr lang="en-US" dirty="0" smtClean="0"/>
              <a:t>Example, person’s age:</a:t>
            </a:r>
          </a:p>
          <a:p>
            <a:pPr lvl="2" fontAlgn="ctr"/>
            <a:r>
              <a:rPr lang="en-US" dirty="0" smtClean="0"/>
              <a:t>0-140: Domain of Legal Values</a:t>
            </a:r>
          </a:p>
          <a:p>
            <a:pPr lvl="2" fontAlgn="ctr"/>
            <a:r>
              <a:rPr lang="en-US" dirty="0" smtClean="0"/>
              <a:t>0-17; 70-140: Questionable, ask user first</a:t>
            </a:r>
          </a:p>
          <a:p>
            <a:pPr lvl="2" fontAlgn="ctr"/>
            <a:r>
              <a:rPr lang="en-US" dirty="0" smtClean="0"/>
              <a:t>&lt; 0; &gt; 140: Illegal</a:t>
            </a:r>
          </a:p>
          <a:p>
            <a:pPr lvl="1" fontAlgn="ctr"/>
            <a:r>
              <a:rPr lang="en-US" dirty="0" smtClean="0"/>
              <a:t>Illegal values could (and should in many cases) “break” client software</a:t>
            </a:r>
            <a:endParaRPr lang="en-US" dirty="0"/>
          </a:p>
          <a:p>
            <a:endParaRPr lang="en-US" dirty="0" smtClean="0"/>
          </a:p>
          <a:p>
            <a:pPr marL="228600" lvl="1">
              <a:spcBef>
                <a:spcPts val="1000"/>
              </a:spcBef>
            </a:pPr>
            <a:r>
              <a:rPr lang="en-US" i="1" dirty="0" smtClean="0"/>
              <a:t>Note: This </a:t>
            </a:r>
            <a:r>
              <a:rPr lang="en-US" i="1" dirty="0"/>
              <a:t>is my court mandated Requirements </a:t>
            </a:r>
            <a:r>
              <a:rPr lang="en-US" i="1" dirty="0" smtClean="0"/>
              <a:t>PSA</a:t>
            </a:r>
            <a:endParaRPr lang="en-US" i="1" dirty="0"/>
          </a:p>
          <a:p>
            <a:endParaRPr lang="en-US" dirty="0"/>
          </a:p>
        </p:txBody>
      </p:sp>
    </p:spTree>
    <p:extLst>
      <p:ext uri="{BB962C8B-B14F-4D97-AF65-F5344CB8AC3E}">
        <p14:creationId xmlns:p14="http://schemas.microsoft.com/office/powerpoint/2010/main" val="1697435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2648409" y="2213681"/>
            <a:ext cx="3466641" cy="295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dirty="0"/>
              <a:t>Demo </a:t>
            </a:r>
            <a:r>
              <a:rPr lang="en-US" dirty="0" smtClean="0"/>
              <a:t>– Protecting against Conditions</a:t>
            </a:r>
            <a:endParaRPr lang="en-US" dirty="0"/>
          </a:p>
        </p:txBody>
      </p:sp>
    </p:spTree>
    <p:extLst>
      <p:ext uri="{BB962C8B-B14F-4D97-AF65-F5344CB8AC3E}">
        <p14:creationId xmlns:p14="http://schemas.microsoft.com/office/powerpoint/2010/main" val="124276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Concerns…</a:t>
            </a:r>
            <a:endParaRPr lang="en-US" dirty="0"/>
          </a:p>
        </p:txBody>
      </p:sp>
      <p:sp>
        <p:nvSpPr>
          <p:cNvPr id="3" name="Content Placeholder 2"/>
          <p:cNvSpPr>
            <a:spLocks noGrp="1"/>
          </p:cNvSpPr>
          <p:nvPr>
            <p:ph idx="1"/>
          </p:nvPr>
        </p:nvSpPr>
        <p:spPr/>
        <p:txBody>
          <a:bodyPr>
            <a:normAutofit fontScale="92500" lnSpcReduction="20000"/>
          </a:bodyPr>
          <a:lstStyle/>
          <a:p>
            <a:pPr fontAlgn="ctr"/>
            <a:r>
              <a:rPr lang="en-US" dirty="0" smtClean="0"/>
              <a:t>For most everything you will commonly need, it can be based on basic </a:t>
            </a:r>
            <a:r>
              <a:rPr lang="en-US" dirty="0"/>
              <a:t>declarative integrity constraints </a:t>
            </a:r>
          </a:p>
          <a:p>
            <a:pPr fontAlgn="ctr"/>
            <a:r>
              <a:rPr lang="en-US" dirty="0"/>
              <a:t>By now, there will be some concern about performance</a:t>
            </a:r>
          </a:p>
          <a:p>
            <a:pPr fontAlgn="ctr"/>
            <a:r>
              <a:rPr lang="en-US" dirty="0"/>
              <a:t>Performance WILL be impacted, </a:t>
            </a:r>
          </a:p>
          <a:p>
            <a:pPr lvl="1" fontAlgn="ctr"/>
            <a:r>
              <a:rPr lang="en-US" dirty="0"/>
              <a:t>Done well: almost negligible</a:t>
            </a:r>
          </a:p>
          <a:p>
            <a:pPr lvl="1" fontAlgn="ctr"/>
            <a:r>
              <a:rPr lang="en-US" dirty="0"/>
              <a:t>Done poorly: can lots of </a:t>
            </a:r>
            <a:r>
              <a:rPr lang="en-US" dirty="0" smtClean="0"/>
              <a:t>pain</a:t>
            </a:r>
          </a:p>
          <a:p>
            <a:pPr fontAlgn="ctr"/>
            <a:r>
              <a:rPr lang="en-US" dirty="0" smtClean="0"/>
              <a:t>The next demo will do a non-scientific, single user job of showing the performance hit is noticeable, but not tremendous…</a:t>
            </a:r>
          </a:p>
          <a:p>
            <a:pPr lvl="1" fontAlgn="ctr"/>
            <a:endParaRPr lang="en-US" dirty="0"/>
          </a:p>
          <a:p>
            <a:endParaRPr lang="en-US" dirty="0"/>
          </a:p>
        </p:txBody>
      </p:sp>
    </p:spTree>
    <p:extLst>
      <p:ext uri="{BB962C8B-B14F-4D97-AF65-F5344CB8AC3E}">
        <p14:creationId xmlns:p14="http://schemas.microsoft.com/office/powerpoint/2010/main" val="408171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2648409" y="2213681"/>
            <a:ext cx="3466641" cy="295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a:t>Demo </a:t>
            </a:r>
            <a:r>
              <a:rPr lang="en-US" smtClean="0"/>
              <a:t>–Performance</a:t>
            </a:r>
            <a:endParaRPr lang="en-US" dirty="0"/>
          </a:p>
        </p:txBody>
      </p:sp>
    </p:spTree>
    <p:extLst>
      <p:ext uri="{BB962C8B-B14F-4D97-AF65-F5344CB8AC3E}">
        <p14:creationId xmlns:p14="http://schemas.microsoft.com/office/powerpoint/2010/main" val="61623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Getting the structure correct is a great start towards data integrity</a:t>
            </a:r>
          </a:p>
          <a:p>
            <a:r>
              <a:rPr lang="en-US" dirty="0" smtClean="0"/>
              <a:t>Make sure column values are always within an acceptable tolerance so software doesn’t break</a:t>
            </a:r>
          </a:p>
          <a:p>
            <a:r>
              <a:rPr lang="en-US" dirty="0" smtClean="0"/>
              <a:t>Employ all of the tools SQL Server gives you to help ensure data integrity</a:t>
            </a:r>
          </a:p>
          <a:p>
            <a:r>
              <a:rPr lang="en-US" dirty="0" smtClean="0"/>
              <a:t>Use non-data tier software to ensure errors that return from the data tier are </a:t>
            </a:r>
            <a:r>
              <a:rPr lang="en-US" i="1" dirty="0" smtClean="0"/>
              <a:t>extremely</a:t>
            </a:r>
            <a:r>
              <a:rPr lang="en-US" dirty="0" smtClean="0"/>
              <a:t> rare</a:t>
            </a:r>
          </a:p>
          <a:p>
            <a:r>
              <a:rPr lang="en-US" dirty="0" smtClean="0"/>
              <a:t>The key word is: teamwork. You can’t do an adequate job of protecting data in the UI, Business/Object or Data tiers alone</a:t>
            </a:r>
            <a:endParaRPr lang="en-US" dirty="0"/>
          </a:p>
        </p:txBody>
      </p:sp>
    </p:spTree>
    <p:extLst>
      <p:ext uri="{BB962C8B-B14F-4D97-AF65-F5344CB8AC3E}">
        <p14:creationId xmlns:p14="http://schemas.microsoft.com/office/powerpoint/2010/main" val="57490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but verify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Never stop testing the data, even into production</a:t>
            </a:r>
          </a:p>
          <a:p>
            <a:r>
              <a:rPr lang="en-US" dirty="0" smtClean="0"/>
              <a:t>Be vigilant</a:t>
            </a:r>
          </a:p>
          <a:p>
            <a:pPr lvl="1"/>
            <a:r>
              <a:rPr lang="en-US" dirty="0" smtClean="0"/>
              <a:t>Test the structures to make sure constraints not disabled and are trusted</a:t>
            </a:r>
          </a:p>
          <a:p>
            <a:pPr lvl="1"/>
            <a:r>
              <a:rPr lang="en-US" dirty="0" smtClean="0"/>
              <a:t>Test data that is not constrained in a 100% manner</a:t>
            </a:r>
          </a:p>
          <a:p>
            <a:r>
              <a:rPr lang="en-US" dirty="0" smtClean="0"/>
              <a:t>Use your slow periods wisely, running tests regularly </a:t>
            </a:r>
          </a:p>
          <a:p>
            <a:r>
              <a:rPr lang="en-US" dirty="0" smtClean="0"/>
              <a:t>Even 1 bad row that a customer notices means they may no longer trust the data…</a:t>
            </a:r>
          </a:p>
          <a:p>
            <a:endParaRPr lang="en-US" dirty="0" smtClean="0"/>
          </a:p>
          <a:p>
            <a:pPr marL="0" indent="0">
              <a:buNone/>
            </a:pPr>
            <a:endParaRPr lang="en-US" dirty="0"/>
          </a:p>
        </p:txBody>
      </p:sp>
    </p:spTree>
    <p:extLst>
      <p:ext uri="{BB962C8B-B14F-4D97-AF65-F5344CB8AC3E}">
        <p14:creationId xmlns:p14="http://schemas.microsoft.com/office/powerpoint/2010/main" val="61934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791"/>
            <a:ext cx="8153400" cy="868362"/>
          </a:xfrm>
        </p:spPr>
        <p:txBody>
          <a:bodyPr/>
          <a:lstStyle/>
          <a:p>
            <a:r>
              <a:rPr lang="en-US" dirty="0" smtClean="0"/>
              <a:t>First Line of Defense </a:t>
            </a:r>
            <a:r>
              <a:rPr lang="en-US" dirty="0" smtClean="0"/>
              <a:t>– Testing and Requirements</a:t>
            </a:r>
            <a:endParaRPr lang="en-US" dirty="0"/>
          </a:p>
        </p:txBody>
      </p:sp>
      <p:sp>
        <p:nvSpPr>
          <p:cNvPr id="3" name="Content Placeholder 2"/>
          <p:cNvSpPr>
            <a:spLocks noGrp="1"/>
          </p:cNvSpPr>
          <p:nvPr>
            <p:ph idx="1"/>
          </p:nvPr>
        </p:nvSpPr>
        <p:spPr>
          <a:xfrm>
            <a:off x="457200" y="1591614"/>
            <a:ext cx="8229600" cy="5105400"/>
          </a:xfrm>
        </p:spPr>
        <p:txBody>
          <a:bodyPr>
            <a:normAutofit fontScale="62500" lnSpcReduction="20000"/>
          </a:bodyPr>
          <a:lstStyle/>
          <a:p>
            <a:r>
              <a:rPr lang="en-US" dirty="0" smtClean="0"/>
              <a:t>First, know what your user wants (Requirements)</a:t>
            </a:r>
            <a:endParaRPr lang="en-US" dirty="0"/>
          </a:p>
          <a:p>
            <a:pPr fontAlgn="ctr"/>
            <a:r>
              <a:rPr lang="en-US" dirty="0" smtClean="0"/>
              <a:t>Build </a:t>
            </a:r>
            <a:r>
              <a:rPr lang="en-US" dirty="0"/>
              <a:t>queries to check the data </a:t>
            </a:r>
            <a:r>
              <a:rPr lang="en-US" dirty="0" smtClean="0"/>
              <a:t>is within tolerances as </a:t>
            </a:r>
            <a:r>
              <a:rPr lang="en-US" dirty="0"/>
              <a:t>you </a:t>
            </a:r>
            <a:r>
              <a:rPr lang="en-US" dirty="0" smtClean="0"/>
              <a:t>build</a:t>
            </a:r>
          </a:p>
          <a:p>
            <a:pPr lvl="1" fontAlgn="ctr"/>
            <a:r>
              <a:rPr lang="en-US" dirty="0" smtClean="0"/>
              <a:t>Define </a:t>
            </a:r>
            <a:r>
              <a:rPr lang="en-US" dirty="0" smtClean="0"/>
              <a:t>both illegal values and exceptional values</a:t>
            </a:r>
          </a:p>
          <a:p>
            <a:pPr lvl="1" fontAlgn="ctr"/>
            <a:r>
              <a:rPr lang="en-US" dirty="0" smtClean="0"/>
              <a:t>Age for </a:t>
            </a:r>
            <a:r>
              <a:rPr lang="en-US" dirty="0" err="1" smtClean="0"/>
              <a:t>DayCar</a:t>
            </a:r>
            <a:r>
              <a:rPr lang="en-US" dirty="0" err="1" smtClean="0"/>
              <a:t>e</a:t>
            </a:r>
            <a:r>
              <a:rPr lang="en-US" dirty="0" smtClean="0"/>
              <a:t> Student: </a:t>
            </a:r>
          </a:p>
          <a:p>
            <a:pPr lvl="2" fontAlgn="ctr"/>
            <a:r>
              <a:rPr lang="en-US" dirty="0"/>
              <a:t>Legal: 1-8    Illegal: Everything else</a:t>
            </a:r>
          </a:p>
          <a:p>
            <a:pPr lvl="2" fontAlgn="ctr"/>
            <a:r>
              <a:rPr lang="en-US" dirty="0" smtClean="0"/>
              <a:t>Outside the norm, but perhaps possible</a:t>
            </a:r>
            <a:r>
              <a:rPr lang="en-US" dirty="0" smtClean="0"/>
              <a:t>: 1, 2, 6, 7, 8</a:t>
            </a:r>
          </a:p>
          <a:p>
            <a:pPr fontAlgn="ctr"/>
            <a:r>
              <a:rPr lang="en-US" dirty="0" smtClean="0"/>
              <a:t>Save </a:t>
            </a:r>
            <a:r>
              <a:rPr lang="en-US" dirty="0"/>
              <a:t>these queries as you go</a:t>
            </a:r>
          </a:p>
          <a:p>
            <a:pPr fontAlgn="ctr"/>
            <a:r>
              <a:rPr lang="en-US" dirty="0" smtClean="0"/>
              <a:t>Test during all </a:t>
            </a:r>
            <a:r>
              <a:rPr lang="en-US" dirty="0"/>
              <a:t>phases of the project</a:t>
            </a:r>
          </a:p>
          <a:p>
            <a:pPr lvl="1" fontAlgn="ctr"/>
            <a:r>
              <a:rPr lang="en-US" dirty="0" smtClean="0"/>
              <a:t>Design</a:t>
            </a:r>
          </a:p>
          <a:p>
            <a:pPr lvl="1" fontAlgn="ctr"/>
            <a:r>
              <a:rPr lang="en-US" dirty="0" smtClean="0"/>
              <a:t>Development </a:t>
            </a:r>
            <a:endParaRPr lang="en-US" dirty="0"/>
          </a:p>
          <a:p>
            <a:pPr lvl="1" fontAlgn="ctr"/>
            <a:r>
              <a:rPr lang="en-US" dirty="0"/>
              <a:t>Customer testing</a:t>
            </a:r>
          </a:p>
          <a:p>
            <a:pPr lvl="1" fontAlgn="ctr"/>
            <a:r>
              <a:rPr lang="en-US" dirty="0" smtClean="0"/>
              <a:t>Production</a:t>
            </a:r>
            <a:endParaRPr lang="en-US" dirty="0"/>
          </a:p>
          <a:p>
            <a:pPr fontAlgn="ctr"/>
            <a:r>
              <a:rPr lang="en-US" i="1" dirty="0"/>
              <a:t>No matter if you follow any of my following advice and let your tables go naked, these scripts can be used to verify data is within tolerances</a:t>
            </a:r>
          </a:p>
          <a:p>
            <a:endParaRPr lang="en-US" dirty="0"/>
          </a:p>
        </p:txBody>
      </p:sp>
    </p:spTree>
    <p:extLst>
      <p:ext uri="{BB962C8B-B14F-4D97-AF65-F5344CB8AC3E}">
        <p14:creationId xmlns:p14="http://schemas.microsoft.com/office/powerpoint/2010/main" val="198084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data integrity problem</a:t>
            </a:r>
            <a:endParaRPr lang="en-US" dirty="0"/>
          </a:p>
        </p:txBody>
      </p:sp>
      <p:sp>
        <p:nvSpPr>
          <p:cNvPr id="3" name="Content Placeholder 2"/>
          <p:cNvSpPr>
            <a:spLocks noGrp="1"/>
          </p:cNvSpPr>
          <p:nvPr>
            <p:ph idx="1"/>
          </p:nvPr>
        </p:nvSpPr>
        <p:spPr/>
        <p:txBody>
          <a:bodyPr>
            <a:normAutofit fontScale="70000" lnSpcReduction="20000"/>
          </a:bodyPr>
          <a:lstStyle/>
          <a:p>
            <a:pPr fontAlgn="ctr"/>
            <a:r>
              <a:rPr lang="en-US" dirty="0" smtClean="0"/>
              <a:t>There </a:t>
            </a:r>
            <a:r>
              <a:rPr lang="en-US" dirty="0"/>
              <a:t>A</a:t>
            </a:r>
            <a:r>
              <a:rPr lang="en-US" dirty="0" smtClean="0"/>
              <a:t>re Usually Multiple </a:t>
            </a:r>
            <a:r>
              <a:rPr lang="en-US" dirty="0"/>
              <a:t>Paths to Data Tier</a:t>
            </a:r>
          </a:p>
          <a:p>
            <a:pPr lvl="1" fontAlgn="ctr"/>
            <a:r>
              <a:rPr lang="en-US" dirty="0"/>
              <a:t>User system</a:t>
            </a:r>
          </a:p>
          <a:p>
            <a:pPr lvl="2" fontAlgn="ctr"/>
            <a:r>
              <a:rPr lang="en-US" dirty="0"/>
              <a:t>Object 1</a:t>
            </a:r>
          </a:p>
          <a:p>
            <a:pPr lvl="2" fontAlgn="ctr"/>
            <a:r>
              <a:rPr lang="en-US" dirty="0"/>
              <a:t>Object 2</a:t>
            </a:r>
          </a:p>
          <a:p>
            <a:pPr lvl="1" fontAlgn="ctr"/>
            <a:r>
              <a:rPr lang="en-US" dirty="0"/>
              <a:t>DBA making changes</a:t>
            </a:r>
          </a:p>
          <a:p>
            <a:pPr lvl="1" fontAlgn="ctr"/>
            <a:r>
              <a:rPr lang="en-US" dirty="0" smtClean="0"/>
              <a:t>“Bulk” Loads </a:t>
            </a:r>
            <a:r>
              <a:rPr lang="en-US" dirty="0"/>
              <a:t>from external system</a:t>
            </a:r>
          </a:p>
          <a:p>
            <a:pPr fontAlgn="ctr"/>
            <a:r>
              <a:rPr lang="en-US" dirty="0"/>
              <a:t>Concurrency</a:t>
            </a:r>
          </a:p>
          <a:p>
            <a:pPr lvl="1" fontAlgn="ctr"/>
            <a:r>
              <a:rPr lang="en-US" dirty="0" smtClean="0"/>
              <a:t>Multiple users accessing and modifying data from multiple paths</a:t>
            </a:r>
          </a:p>
          <a:p>
            <a:pPr lvl="1" fontAlgn="ctr"/>
            <a:r>
              <a:rPr lang="en-US" dirty="0" smtClean="0"/>
              <a:t>Check </a:t>
            </a:r>
            <a:r>
              <a:rPr lang="en-US" dirty="0"/>
              <a:t>condition of data</a:t>
            </a:r>
            <a:r>
              <a:rPr lang="en-US" i="1" dirty="0"/>
              <a:t>; time passes;</a:t>
            </a:r>
            <a:r>
              <a:rPr lang="en-US" dirty="0"/>
              <a:t> Save Data</a:t>
            </a:r>
          </a:p>
          <a:p>
            <a:pPr lvl="1" fontAlgn="ctr"/>
            <a:r>
              <a:rPr lang="en-US" dirty="0"/>
              <a:t>Without strict control of the data while "time passes", integrity questionable</a:t>
            </a:r>
          </a:p>
          <a:p>
            <a:r>
              <a:rPr lang="en-US" dirty="0" smtClean="0"/>
              <a:t>The solution must protect us in all cases at least </a:t>
            </a:r>
            <a:r>
              <a:rPr lang="en-US" b="1" i="1" dirty="0" smtClean="0"/>
              <a:t>before</a:t>
            </a:r>
            <a:r>
              <a:rPr lang="en-US" dirty="0" smtClean="0"/>
              <a:t> data needs to be used…</a:t>
            </a:r>
            <a:endParaRPr lang="en-US" dirty="0"/>
          </a:p>
        </p:txBody>
      </p:sp>
    </p:spTree>
    <p:extLst>
      <p:ext uri="{BB962C8B-B14F-4D97-AF65-F5344CB8AC3E}">
        <p14:creationId xmlns:p14="http://schemas.microsoft.com/office/powerpoint/2010/main" val="1593292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5091"/>
            <a:ext cx="8153400" cy="868362"/>
          </a:xfrm>
        </p:spPr>
        <p:txBody>
          <a:bodyPr>
            <a:normAutofit fontScale="90000"/>
          </a:bodyPr>
          <a:lstStyle/>
          <a:p>
            <a:r>
              <a:rPr lang="en-US" dirty="0" smtClean="0"/>
              <a:t>Requirements tell you what to </a:t>
            </a:r>
            <a:r>
              <a:rPr lang="en-US" dirty="0"/>
              <a:t>test for, now </a:t>
            </a:r>
            <a:r>
              <a:rPr lang="en-US" dirty="0" smtClean="0"/>
              <a:t>WHERE/HOW to implement?</a:t>
            </a:r>
            <a:endParaRPr lang="en-US" dirty="0"/>
          </a:p>
        </p:txBody>
      </p:sp>
      <p:sp>
        <p:nvSpPr>
          <p:cNvPr id="4" name="Freeform 3"/>
          <p:cNvSpPr/>
          <p:nvPr/>
        </p:nvSpPr>
        <p:spPr>
          <a:xfrm>
            <a:off x="3467861" y="1967979"/>
            <a:ext cx="5047489" cy="1121830"/>
          </a:xfrm>
          <a:custGeom>
            <a:avLst/>
            <a:gdLst>
              <a:gd name="connsiteX0" fmla="*/ 186975 w 1121829"/>
              <a:gd name="connsiteY0" fmla="*/ 0 h 5047488"/>
              <a:gd name="connsiteX1" fmla="*/ 934854 w 1121829"/>
              <a:gd name="connsiteY1" fmla="*/ 0 h 5047488"/>
              <a:gd name="connsiteX2" fmla="*/ 1121829 w 1121829"/>
              <a:gd name="connsiteY2" fmla="*/ 186975 h 5047488"/>
              <a:gd name="connsiteX3" fmla="*/ 1121829 w 1121829"/>
              <a:gd name="connsiteY3" fmla="*/ 5047488 h 5047488"/>
              <a:gd name="connsiteX4" fmla="*/ 1121829 w 1121829"/>
              <a:gd name="connsiteY4" fmla="*/ 5047488 h 5047488"/>
              <a:gd name="connsiteX5" fmla="*/ 0 w 1121829"/>
              <a:gd name="connsiteY5" fmla="*/ 5047488 h 5047488"/>
              <a:gd name="connsiteX6" fmla="*/ 0 w 1121829"/>
              <a:gd name="connsiteY6" fmla="*/ 5047488 h 5047488"/>
              <a:gd name="connsiteX7" fmla="*/ 0 w 1121829"/>
              <a:gd name="connsiteY7" fmla="*/ 186975 h 5047488"/>
              <a:gd name="connsiteX8" fmla="*/ 186975 w 1121829"/>
              <a:gd name="connsiteY8" fmla="*/ 0 h 504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29" h="5047488">
                <a:moveTo>
                  <a:pt x="1121829" y="841265"/>
                </a:moveTo>
                <a:lnTo>
                  <a:pt x="1121829" y="4206223"/>
                </a:lnTo>
                <a:cubicBezTo>
                  <a:pt x="1121829" y="4670837"/>
                  <a:pt x="1103223" y="5047486"/>
                  <a:pt x="1080273" y="5047486"/>
                </a:cubicBezTo>
                <a:lnTo>
                  <a:pt x="0" y="5047486"/>
                </a:lnTo>
                <a:lnTo>
                  <a:pt x="0" y="5047486"/>
                </a:lnTo>
                <a:lnTo>
                  <a:pt x="0" y="2"/>
                </a:lnTo>
                <a:lnTo>
                  <a:pt x="0" y="2"/>
                </a:lnTo>
                <a:lnTo>
                  <a:pt x="1080273" y="2"/>
                </a:lnTo>
                <a:cubicBezTo>
                  <a:pt x="1103223" y="2"/>
                  <a:pt x="1121829" y="376651"/>
                  <a:pt x="1121829" y="84126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6201" tIns="92863" rIns="130963" bIns="92864" numCol="1" spcCol="1270" anchor="ctr" anchorCtr="0">
            <a:noAutofit/>
          </a:bodyPr>
          <a:lstStyle/>
          <a:p>
            <a:pPr marL="228600" lvl="1" indent="-228600" algn="l" defTabSz="889000" rtl="0">
              <a:lnSpc>
                <a:spcPct val="90000"/>
              </a:lnSpc>
              <a:spcBef>
                <a:spcPct val="0"/>
              </a:spcBef>
              <a:spcAft>
                <a:spcPct val="15000"/>
              </a:spcAft>
              <a:buChar char="••"/>
            </a:pPr>
            <a:r>
              <a:rPr lang="en-US" kern="1200" dirty="0" smtClean="0"/>
              <a:t>Classic client server: “May I save this data, please?”</a:t>
            </a:r>
            <a:endParaRPr lang="en-US" kern="1200" dirty="0"/>
          </a:p>
          <a:p>
            <a:pPr marL="228600" lvl="1" indent="-228600" algn="l" defTabSz="889000" rtl="0">
              <a:lnSpc>
                <a:spcPct val="90000"/>
              </a:lnSpc>
              <a:spcBef>
                <a:spcPct val="0"/>
              </a:spcBef>
              <a:spcAft>
                <a:spcPct val="15000"/>
              </a:spcAft>
              <a:buChar char="••"/>
            </a:pPr>
            <a:r>
              <a:rPr lang="en-US" dirty="0" smtClean="0"/>
              <a:t>Very trustworthy data protection</a:t>
            </a:r>
            <a:endParaRPr lang="en-US" kern="1200" dirty="0"/>
          </a:p>
        </p:txBody>
      </p:sp>
      <p:sp>
        <p:nvSpPr>
          <p:cNvPr id="5" name="Freeform 4"/>
          <p:cNvSpPr/>
          <p:nvPr/>
        </p:nvSpPr>
        <p:spPr>
          <a:xfrm>
            <a:off x="628650" y="1827749"/>
            <a:ext cx="2839212" cy="1402286"/>
          </a:xfrm>
          <a:custGeom>
            <a:avLst/>
            <a:gdLst>
              <a:gd name="connsiteX0" fmla="*/ 0 w 2839212"/>
              <a:gd name="connsiteY0" fmla="*/ 233719 h 1402286"/>
              <a:gd name="connsiteX1" fmla="*/ 233719 w 2839212"/>
              <a:gd name="connsiteY1" fmla="*/ 0 h 1402286"/>
              <a:gd name="connsiteX2" fmla="*/ 2605493 w 2839212"/>
              <a:gd name="connsiteY2" fmla="*/ 0 h 1402286"/>
              <a:gd name="connsiteX3" fmla="*/ 2839212 w 2839212"/>
              <a:gd name="connsiteY3" fmla="*/ 233719 h 1402286"/>
              <a:gd name="connsiteX4" fmla="*/ 2839212 w 2839212"/>
              <a:gd name="connsiteY4" fmla="*/ 1168567 h 1402286"/>
              <a:gd name="connsiteX5" fmla="*/ 2605493 w 2839212"/>
              <a:gd name="connsiteY5" fmla="*/ 1402286 h 1402286"/>
              <a:gd name="connsiteX6" fmla="*/ 233719 w 2839212"/>
              <a:gd name="connsiteY6" fmla="*/ 1402286 h 1402286"/>
              <a:gd name="connsiteX7" fmla="*/ 0 w 2839212"/>
              <a:gd name="connsiteY7" fmla="*/ 1168567 h 1402286"/>
              <a:gd name="connsiteX8" fmla="*/ 0 w 2839212"/>
              <a:gd name="connsiteY8" fmla="*/ 233719 h 14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1402286">
                <a:moveTo>
                  <a:pt x="0" y="233719"/>
                </a:moveTo>
                <a:cubicBezTo>
                  <a:pt x="0" y="104640"/>
                  <a:pt x="104640" y="0"/>
                  <a:pt x="233719" y="0"/>
                </a:cubicBezTo>
                <a:lnTo>
                  <a:pt x="2605493" y="0"/>
                </a:lnTo>
                <a:cubicBezTo>
                  <a:pt x="2734572" y="0"/>
                  <a:pt x="2839212" y="104640"/>
                  <a:pt x="2839212" y="233719"/>
                </a:cubicBezTo>
                <a:lnTo>
                  <a:pt x="2839212" y="1168567"/>
                </a:lnTo>
                <a:cubicBezTo>
                  <a:pt x="2839212" y="1297646"/>
                  <a:pt x="2734572" y="1402286"/>
                  <a:pt x="2605493" y="1402286"/>
                </a:cubicBezTo>
                <a:lnTo>
                  <a:pt x="233719" y="1402286"/>
                </a:lnTo>
                <a:cubicBezTo>
                  <a:pt x="104640" y="1402286"/>
                  <a:pt x="0" y="1297646"/>
                  <a:pt x="0" y="1168567"/>
                </a:cubicBezTo>
                <a:lnTo>
                  <a:pt x="0" y="233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134" tIns="121794" rIns="175134" bIns="121794" numCol="1" spcCol="1270" anchor="ctr" anchorCtr="0">
            <a:noAutofit/>
          </a:bodyPr>
          <a:lstStyle/>
          <a:p>
            <a:pPr lvl="0" algn="ctr" defTabSz="1244600" rtl="0">
              <a:lnSpc>
                <a:spcPct val="90000"/>
              </a:lnSpc>
              <a:spcBef>
                <a:spcPct val="0"/>
              </a:spcBef>
              <a:spcAft>
                <a:spcPct val="35000"/>
              </a:spcAft>
            </a:pPr>
            <a:r>
              <a:rPr lang="en-US" sz="2800" kern="1200" smtClean="0"/>
              <a:t>DB  </a:t>
            </a:r>
            <a:endParaRPr lang="en-US" sz="2800" kern="1200"/>
          </a:p>
        </p:txBody>
      </p:sp>
      <p:sp>
        <p:nvSpPr>
          <p:cNvPr id="6" name="Freeform 5"/>
          <p:cNvSpPr/>
          <p:nvPr/>
        </p:nvSpPr>
        <p:spPr>
          <a:xfrm>
            <a:off x="3467861" y="3440379"/>
            <a:ext cx="5047489" cy="1121830"/>
          </a:xfrm>
          <a:custGeom>
            <a:avLst/>
            <a:gdLst>
              <a:gd name="connsiteX0" fmla="*/ 186975 w 1121829"/>
              <a:gd name="connsiteY0" fmla="*/ 0 h 5047488"/>
              <a:gd name="connsiteX1" fmla="*/ 934854 w 1121829"/>
              <a:gd name="connsiteY1" fmla="*/ 0 h 5047488"/>
              <a:gd name="connsiteX2" fmla="*/ 1121829 w 1121829"/>
              <a:gd name="connsiteY2" fmla="*/ 186975 h 5047488"/>
              <a:gd name="connsiteX3" fmla="*/ 1121829 w 1121829"/>
              <a:gd name="connsiteY3" fmla="*/ 5047488 h 5047488"/>
              <a:gd name="connsiteX4" fmla="*/ 1121829 w 1121829"/>
              <a:gd name="connsiteY4" fmla="*/ 5047488 h 5047488"/>
              <a:gd name="connsiteX5" fmla="*/ 0 w 1121829"/>
              <a:gd name="connsiteY5" fmla="*/ 5047488 h 5047488"/>
              <a:gd name="connsiteX6" fmla="*/ 0 w 1121829"/>
              <a:gd name="connsiteY6" fmla="*/ 5047488 h 5047488"/>
              <a:gd name="connsiteX7" fmla="*/ 0 w 1121829"/>
              <a:gd name="connsiteY7" fmla="*/ 186975 h 5047488"/>
              <a:gd name="connsiteX8" fmla="*/ 186975 w 1121829"/>
              <a:gd name="connsiteY8" fmla="*/ 0 h 504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29" h="5047488">
                <a:moveTo>
                  <a:pt x="1121829" y="841265"/>
                </a:moveTo>
                <a:lnTo>
                  <a:pt x="1121829" y="4206223"/>
                </a:lnTo>
                <a:cubicBezTo>
                  <a:pt x="1121829" y="4670837"/>
                  <a:pt x="1103223" y="5047486"/>
                  <a:pt x="1080273" y="5047486"/>
                </a:cubicBezTo>
                <a:lnTo>
                  <a:pt x="0" y="5047486"/>
                </a:lnTo>
                <a:lnTo>
                  <a:pt x="0" y="5047486"/>
                </a:lnTo>
                <a:lnTo>
                  <a:pt x="0" y="2"/>
                </a:lnTo>
                <a:lnTo>
                  <a:pt x="0" y="2"/>
                </a:lnTo>
                <a:lnTo>
                  <a:pt x="1080273" y="2"/>
                </a:lnTo>
                <a:cubicBezTo>
                  <a:pt x="1103223" y="2"/>
                  <a:pt x="1121829" y="376651"/>
                  <a:pt x="1121829" y="84126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6201" tIns="92863" rIns="130963" bIns="92864" numCol="1" spcCol="1270" anchor="ctr" anchorCtr="0">
            <a:noAutofit/>
          </a:bodyPr>
          <a:lstStyle/>
          <a:p>
            <a:pPr marL="228600" lvl="1" indent="-228600" algn="l" defTabSz="889000" rtl="0">
              <a:lnSpc>
                <a:spcPct val="90000"/>
              </a:lnSpc>
              <a:spcBef>
                <a:spcPct val="0"/>
              </a:spcBef>
              <a:spcAft>
                <a:spcPct val="15000"/>
              </a:spcAft>
              <a:buChar char="••"/>
            </a:pPr>
            <a:r>
              <a:rPr lang="en-US" dirty="0" smtClean="0"/>
              <a:t>Built in tools that most programmers understand</a:t>
            </a:r>
          </a:p>
          <a:p>
            <a:pPr marL="228600" lvl="1" indent="-228600" algn="l" defTabSz="889000" rtl="0">
              <a:lnSpc>
                <a:spcPct val="90000"/>
              </a:lnSpc>
              <a:spcBef>
                <a:spcPct val="0"/>
              </a:spcBef>
              <a:spcAft>
                <a:spcPct val="15000"/>
              </a:spcAft>
              <a:buChar char="••"/>
            </a:pPr>
            <a:r>
              <a:rPr lang="en-US" dirty="0" smtClean="0"/>
              <a:t>Flexible to change as users need them to</a:t>
            </a:r>
            <a:endParaRPr lang="en-US" kern="1200" dirty="0"/>
          </a:p>
        </p:txBody>
      </p:sp>
      <p:sp>
        <p:nvSpPr>
          <p:cNvPr id="8" name="Freeform 7"/>
          <p:cNvSpPr/>
          <p:nvPr/>
        </p:nvSpPr>
        <p:spPr>
          <a:xfrm>
            <a:off x="628650" y="3300150"/>
            <a:ext cx="2839212" cy="1402286"/>
          </a:xfrm>
          <a:custGeom>
            <a:avLst/>
            <a:gdLst>
              <a:gd name="connsiteX0" fmla="*/ 0 w 2839212"/>
              <a:gd name="connsiteY0" fmla="*/ 233719 h 1402286"/>
              <a:gd name="connsiteX1" fmla="*/ 233719 w 2839212"/>
              <a:gd name="connsiteY1" fmla="*/ 0 h 1402286"/>
              <a:gd name="connsiteX2" fmla="*/ 2605493 w 2839212"/>
              <a:gd name="connsiteY2" fmla="*/ 0 h 1402286"/>
              <a:gd name="connsiteX3" fmla="*/ 2839212 w 2839212"/>
              <a:gd name="connsiteY3" fmla="*/ 233719 h 1402286"/>
              <a:gd name="connsiteX4" fmla="*/ 2839212 w 2839212"/>
              <a:gd name="connsiteY4" fmla="*/ 1168567 h 1402286"/>
              <a:gd name="connsiteX5" fmla="*/ 2605493 w 2839212"/>
              <a:gd name="connsiteY5" fmla="*/ 1402286 h 1402286"/>
              <a:gd name="connsiteX6" fmla="*/ 233719 w 2839212"/>
              <a:gd name="connsiteY6" fmla="*/ 1402286 h 1402286"/>
              <a:gd name="connsiteX7" fmla="*/ 0 w 2839212"/>
              <a:gd name="connsiteY7" fmla="*/ 1168567 h 1402286"/>
              <a:gd name="connsiteX8" fmla="*/ 0 w 2839212"/>
              <a:gd name="connsiteY8" fmla="*/ 233719 h 14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1402286">
                <a:moveTo>
                  <a:pt x="0" y="233719"/>
                </a:moveTo>
                <a:cubicBezTo>
                  <a:pt x="0" y="104640"/>
                  <a:pt x="104640" y="0"/>
                  <a:pt x="233719" y="0"/>
                </a:cubicBezTo>
                <a:lnTo>
                  <a:pt x="2605493" y="0"/>
                </a:lnTo>
                <a:cubicBezTo>
                  <a:pt x="2734572" y="0"/>
                  <a:pt x="2839212" y="104640"/>
                  <a:pt x="2839212" y="233719"/>
                </a:cubicBezTo>
                <a:lnTo>
                  <a:pt x="2839212" y="1168567"/>
                </a:lnTo>
                <a:cubicBezTo>
                  <a:pt x="2839212" y="1297646"/>
                  <a:pt x="2734572" y="1402286"/>
                  <a:pt x="2605493" y="1402286"/>
                </a:cubicBezTo>
                <a:lnTo>
                  <a:pt x="233719" y="1402286"/>
                </a:lnTo>
                <a:cubicBezTo>
                  <a:pt x="104640" y="1402286"/>
                  <a:pt x="0" y="1297646"/>
                  <a:pt x="0" y="1168567"/>
                </a:cubicBezTo>
                <a:lnTo>
                  <a:pt x="0" y="233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134" tIns="121794" rIns="175134" bIns="121794" numCol="1" spcCol="1270" anchor="ctr" anchorCtr="0">
            <a:noAutofit/>
          </a:bodyPr>
          <a:lstStyle/>
          <a:p>
            <a:pPr lvl="0" algn="ctr" defTabSz="1244600" rtl="0">
              <a:lnSpc>
                <a:spcPct val="90000"/>
              </a:lnSpc>
              <a:spcBef>
                <a:spcPct val="0"/>
              </a:spcBef>
              <a:spcAft>
                <a:spcPct val="35000"/>
              </a:spcAft>
            </a:pPr>
            <a:r>
              <a:rPr lang="en-US" sz="2800" kern="1200" smtClean="0"/>
              <a:t>Middle Tier, Rules Engine</a:t>
            </a:r>
            <a:endParaRPr lang="en-US" sz="2800" kern="1200"/>
          </a:p>
        </p:txBody>
      </p:sp>
      <p:sp>
        <p:nvSpPr>
          <p:cNvPr id="9" name="Freeform 8"/>
          <p:cNvSpPr/>
          <p:nvPr/>
        </p:nvSpPr>
        <p:spPr>
          <a:xfrm>
            <a:off x="3467861" y="4912779"/>
            <a:ext cx="5047489" cy="1121830"/>
          </a:xfrm>
          <a:custGeom>
            <a:avLst/>
            <a:gdLst>
              <a:gd name="connsiteX0" fmla="*/ 186975 w 1121829"/>
              <a:gd name="connsiteY0" fmla="*/ 0 h 5047488"/>
              <a:gd name="connsiteX1" fmla="*/ 934854 w 1121829"/>
              <a:gd name="connsiteY1" fmla="*/ 0 h 5047488"/>
              <a:gd name="connsiteX2" fmla="*/ 1121829 w 1121829"/>
              <a:gd name="connsiteY2" fmla="*/ 186975 h 5047488"/>
              <a:gd name="connsiteX3" fmla="*/ 1121829 w 1121829"/>
              <a:gd name="connsiteY3" fmla="*/ 5047488 h 5047488"/>
              <a:gd name="connsiteX4" fmla="*/ 1121829 w 1121829"/>
              <a:gd name="connsiteY4" fmla="*/ 5047488 h 5047488"/>
              <a:gd name="connsiteX5" fmla="*/ 0 w 1121829"/>
              <a:gd name="connsiteY5" fmla="*/ 5047488 h 5047488"/>
              <a:gd name="connsiteX6" fmla="*/ 0 w 1121829"/>
              <a:gd name="connsiteY6" fmla="*/ 5047488 h 5047488"/>
              <a:gd name="connsiteX7" fmla="*/ 0 w 1121829"/>
              <a:gd name="connsiteY7" fmla="*/ 186975 h 5047488"/>
              <a:gd name="connsiteX8" fmla="*/ 186975 w 1121829"/>
              <a:gd name="connsiteY8" fmla="*/ 0 h 504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29" h="5047488">
                <a:moveTo>
                  <a:pt x="1121829" y="841265"/>
                </a:moveTo>
                <a:lnTo>
                  <a:pt x="1121829" y="4206223"/>
                </a:lnTo>
                <a:cubicBezTo>
                  <a:pt x="1121829" y="4670837"/>
                  <a:pt x="1103223" y="5047486"/>
                  <a:pt x="1080273" y="5047486"/>
                </a:cubicBezTo>
                <a:lnTo>
                  <a:pt x="0" y="5047486"/>
                </a:lnTo>
                <a:lnTo>
                  <a:pt x="0" y="5047486"/>
                </a:lnTo>
                <a:lnTo>
                  <a:pt x="0" y="2"/>
                </a:lnTo>
                <a:lnTo>
                  <a:pt x="0" y="2"/>
                </a:lnTo>
                <a:lnTo>
                  <a:pt x="1080273" y="2"/>
                </a:lnTo>
                <a:cubicBezTo>
                  <a:pt x="1103223" y="2"/>
                  <a:pt x="1121829" y="376651"/>
                  <a:pt x="1121829" y="84126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6201" tIns="92864" rIns="130963" bIns="92863" numCol="1" spcCol="1270" anchor="ctr" anchorCtr="0">
            <a:noAutofit/>
          </a:bodyPr>
          <a:lstStyle/>
          <a:p>
            <a:pPr marL="228600" lvl="1" indent="-228600" algn="l" defTabSz="889000" rtl="0">
              <a:lnSpc>
                <a:spcPct val="90000"/>
              </a:lnSpc>
              <a:spcBef>
                <a:spcPct val="0"/>
              </a:spcBef>
              <a:spcAft>
                <a:spcPct val="15000"/>
              </a:spcAft>
              <a:buChar char="••"/>
            </a:pPr>
            <a:r>
              <a:rPr lang="en-US" kern="1200" dirty="0" smtClean="0"/>
              <a:t>Friendly for the user</a:t>
            </a:r>
          </a:p>
          <a:p>
            <a:pPr marL="228600" lvl="1" indent="-228600" defTabSz="889000">
              <a:lnSpc>
                <a:spcPct val="90000"/>
              </a:lnSpc>
              <a:spcBef>
                <a:spcPct val="0"/>
              </a:spcBef>
              <a:spcAft>
                <a:spcPct val="15000"/>
              </a:spcAft>
              <a:buFontTx/>
              <a:buChar char="••"/>
            </a:pPr>
            <a:r>
              <a:rPr lang="en-US" dirty="0"/>
              <a:t>Provide immediate feedback for nominal </a:t>
            </a:r>
            <a:r>
              <a:rPr lang="en-US" dirty="0" smtClean="0"/>
              <a:t>rules, limiting bandwidth utilization</a:t>
            </a:r>
            <a:endParaRPr lang="en-US" dirty="0"/>
          </a:p>
        </p:txBody>
      </p:sp>
      <p:sp>
        <p:nvSpPr>
          <p:cNvPr id="10" name="Freeform 9"/>
          <p:cNvSpPr/>
          <p:nvPr/>
        </p:nvSpPr>
        <p:spPr>
          <a:xfrm>
            <a:off x="628650" y="4772551"/>
            <a:ext cx="2839212" cy="1402286"/>
          </a:xfrm>
          <a:custGeom>
            <a:avLst/>
            <a:gdLst>
              <a:gd name="connsiteX0" fmla="*/ 0 w 2839212"/>
              <a:gd name="connsiteY0" fmla="*/ 233719 h 1402286"/>
              <a:gd name="connsiteX1" fmla="*/ 233719 w 2839212"/>
              <a:gd name="connsiteY1" fmla="*/ 0 h 1402286"/>
              <a:gd name="connsiteX2" fmla="*/ 2605493 w 2839212"/>
              <a:gd name="connsiteY2" fmla="*/ 0 h 1402286"/>
              <a:gd name="connsiteX3" fmla="*/ 2839212 w 2839212"/>
              <a:gd name="connsiteY3" fmla="*/ 233719 h 1402286"/>
              <a:gd name="connsiteX4" fmla="*/ 2839212 w 2839212"/>
              <a:gd name="connsiteY4" fmla="*/ 1168567 h 1402286"/>
              <a:gd name="connsiteX5" fmla="*/ 2605493 w 2839212"/>
              <a:gd name="connsiteY5" fmla="*/ 1402286 h 1402286"/>
              <a:gd name="connsiteX6" fmla="*/ 233719 w 2839212"/>
              <a:gd name="connsiteY6" fmla="*/ 1402286 h 1402286"/>
              <a:gd name="connsiteX7" fmla="*/ 0 w 2839212"/>
              <a:gd name="connsiteY7" fmla="*/ 1168567 h 1402286"/>
              <a:gd name="connsiteX8" fmla="*/ 0 w 2839212"/>
              <a:gd name="connsiteY8" fmla="*/ 233719 h 14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1402286">
                <a:moveTo>
                  <a:pt x="0" y="233719"/>
                </a:moveTo>
                <a:cubicBezTo>
                  <a:pt x="0" y="104640"/>
                  <a:pt x="104640" y="0"/>
                  <a:pt x="233719" y="0"/>
                </a:cubicBezTo>
                <a:lnTo>
                  <a:pt x="2605493" y="0"/>
                </a:lnTo>
                <a:cubicBezTo>
                  <a:pt x="2734572" y="0"/>
                  <a:pt x="2839212" y="104640"/>
                  <a:pt x="2839212" y="233719"/>
                </a:cubicBezTo>
                <a:lnTo>
                  <a:pt x="2839212" y="1168567"/>
                </a:lnTo>
                <a:cubicBezTo>
                  <a:pt x="2839212" y="1297646"/>
                  <a:pt x="2734572" y="1402286"/>
                  <a:pt x="2605493" y="1402286"/>
                </a:cubicBezTo>
                <a:lnTo>
                  <a:pt x="233719" y="1402286"/>
                </a:lnTo>
                <a:cubicBezTo>
                  <a:pt x="104640" y="1402286"/>
                  <a:pt x="0" y="1297646"/>
                  <a:pt x="0" y="1168567"/>
                </a:cubicBezTo>
                <a:lnTo>
                  <a:pt x="0" y="233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134" tIns="121794" rIns="175134" bIns="121794" numCol="1" spcCol="1270" anchor="ctr" anchorCtr="0">
            <a:noAutofit/>
          </a:bodyPr>
          <a:lstStyle/>
          <a:p>
            <a:pPr lvl="0" algn="ctr" defTabSz="1244600" rtl="0">
              <a:lnSpc>
                <a:spcPct val="90000"/>
              </a:lnSpc>
              <a:spcBef>
                <a:spcPct val="0"/>
              </a:spcBef>
              <a:spcAft>
                <a:spcPct val="35000"/>
              </a:spcAft>
            </a:pPr>
            <a:r>
              <a:rPr lang="en-US" sz="2800" kern="1200" dirty="0" smtClean="0"/>
              <a:t>UI </a:t>
            </a:r>
            <a:endParaRPr lang="en-US" sz="2800" kern="1200" dirty="0"/>
          </a:p>
        </p:txBody>
      </p:sp>
    </p:spTree>
    <p:extLst>
      <p:ext uri="{BB962C8B-B14F-4D97-AF65-F5344CB8AC3E}">
        <p14:creationId xmlns:p14="http://schemas.microsoft.com/office/powerpoint/2010/main" val="149214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No one place can satisfy well enough </a:t>
            </a:r>
            <a:r>
              <a:rPr lang="en-US" sz="3200" dirty="0" smtClean="0"/>
              <a:t>(But…)</a:t>
            </a:r>
            <a:endParaRPr lang="en-US" sz="3200" dirty="0"/>
          </a:p>
        </p:txBody>
      </p:sp>
      <p:sp>
        <p:nvSpPr>
          <p:cNvPr id="4" name="Freeform 3"/>
          <p:cNvSpPr/>
          <p:nvPr/>
        </p:nvSpPr>
        <p:spPr>
          <a:xfrm>
            <a:off x="3467861" y="1967979"/>
            <a:ext cx="5047489" cy="1121830"/>
          </a:xfrm>
          <a:custGeom>
            <a:avLst/>
            <a:gdLst>
              <a:gd name="connsiteX0" fmla="*/ 186975 w 1121829"/>
              <a:gd name="connsiteY0" fmla="*/ 0 h 5047488"/>
              <a:gd name="connsiteX1" fmla="*/ 934854 w 1121829"/>
              <a:gd name="connsiteY1" fmla="*/ 0 h 5047488"/>
              <a:gd name="connsiteX2" fmla="*/ 1121829 w 1121829"/>
              <a:gd name="connsiteY2" fmla="*/ 186975 h 5047488"/>
              <a:gd name="connsiteX3" fmla="*/ 1121829 w 1121829"/>
              <a:gd name="connsiteY3" fmla="*/ 5047488 h 5047488"/>
              <a:gd name="connsiteX4" fmla="*/ 1121829 w 1121829"/>
              <a:gd name="connsiteY4" fmla="*/ 5047488 h 5047488"/>
              <a:gd name="connsiteX5" fmla="*/ 0 w 1121829"/>
              <a:gd name="connsiteY5" fmla="*/ 5047488 h 5047488"/>
              <a:gd name="connsiteX6" fmla="*/ 0 w 1121829"/>
              <a:gd name="connsiteY6" fmla="*/ 5047488 h 5047488"/>
              <a:gd name="connsiteX7" fmla="*/ 0 w 1121829"/>
              <a:gd name="connsiteY7" fmla="*/ 186975 h 5047488"/>
              <a:gd name="connsiteX8" fmla="*/ 186975 w 1121829"/>
              <a:gd name="connsiteY8" fmla="*/ 0 h 504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29" h="5047488">
                <a:moveTo>
                  <a:pt x="1121829" y="841265"/>
                </a:moveTo>
                <a:lnTo>
                  <a:pt x="1121829" y="4206223"/>
                </a:lnTo>
                <a:cubicBezTo>
                  <a:pt x="1121829" y="4670837"/>
                  <a:pt x="1103223" y="5047486"/>
                  <a:pt x="1080273" y="5047486"/>
                </a:cubicBezTo>
                <a:lnTo>
                  <a:pt x="0" y="5047486"/>
                </a:lnTo>
                <a:lnTo>
                  <a:pt x="0" y="5047486"/>
                </a:lnTo>
                <a:lnTo>
                  <a:pt x="0" y="2"/>
                </a:lnTo>
                <a:lnTo>
                  <a:pt x="0" y="2"/>
                </a:lnTo>
                <a:lnTo>
                  <a:pt x="1080273" y="2"/>
                </a:lnTo>
                <a:cubicBezTo>
                  <a:pt x="1103223" y="2"/>
                  <a:pt x="1121829" y="376651"/>
                  <a:pt x="1121829" y="84126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1" tIns="94768" rIns="134773" bIns="94769" numCol="1" spcCol="1270" anchor="ctr" anchorCtr="0">
            <a:noAutofit/>
          </a:bodyPr>
          <a:lstStyle/>
          <a:p>
            <a:pPr marL="228600" lvl="1" indent="-228600" algn="l" defTabSz="933450" rtl="0">
              <a:lnSpc>
                <a:spcPct val="90000"/>
              </a:lnSpc>
              <a:spcBef>
                <a:spcPct val="0"/>
              </a:spcBef>
              <a:spcAft>
                <a:spcPct val="15000"/>
              </a:spcAft>
              <a:buChar char="••"/>
            </a:pPr>
            <a:r>
              <a:rPr lang="en-US" kern="1200" dirty="0" smtClean="0"/>
              <a:t>No </a:t>
            </a:r>
            <a:r>
              <a:rPr lang="en-US" kern="1200" dirty="0" smtClean="0"/>
              <a:t>interactive protection, limit to 100% true rules</a:t>
            </a:r>
          </a:p>
          <a:p>
            <a:pPr marL="228600" lvl="1" indent="-228600" algn="l" defTabSz="933450" rtl="0">
              <a:lnSpc>
                <a:spcPct val="90000"/>
              </a:lnSpc>
              <a:spcBef>
                <a:spcPct val="0"/>
              </a:spcBef>
              <a:spcAft>
                <a:spcPct val="15000"/>
              </a:spcAft>
              <a:buChar char="••"/>
            </a:pPr>
            <a:r>
              <a:rPr lang="en-US" dirty="0" smtClean="0"/>
              <a:t>Extremely limited flexibility</a:t>
            </a:r>
            <a:endParaRPr lang="en-US" kern="1200" dirty="0"/>
          </a:p>
        </p:txBody>
      </p:sp>
      <p:sp>
        <p:nvSpPr>
          <p:cNvPr id="5" name="Freeform 4"/>
          <p:cNvSpPr/>
          <p:nvPr/>
        </p:nvSpPr>
        <p:spPr>
          <a:xfrm>
            <a:off x="628650" y="1827749"/>
            <a:ext cx="2839212" cy="1402286"/>
          </a:xfrm>
          <a:custGeom>
            <a:avLst/>
            <a:gdLst>
              <a:gd name="connsiteX0" fmla="*/ 0 w 2839212"/>
              <a:gd name="connsiteY0" fmla="*/ 233719 h 1402286"/>
              <a:gd name="connsiteX1" fmla="*/ 233719 w 2839212"/>
              <a:gd name="connsiteY1" fmla="*/ 0 h 1402286"/>
              <a:gd name="connsiteX2" fmla="*/ 2605493 w 2839212"/>
              <a:gd name="connsiteY2" fmla="*/ 0 h 1402286"/>
              <a:gd name="connsiteX3" fmla="*/ 2839212 w 2839212"/>
              <a:gd name="connsiteY3" fmla="*/ 233719 h 1402286"/>
              <a:gd name="connsiteX4" fmla="*/ 2839212 w 2839212"/>
              <a:gd name="connsiteY4" fmla="*/ 1168567 h 1402286"/>
              <a:gd name="connsiteX5" fmla="*/ 2605493 w 2839212"/>
              <a:gd name="connsiteY5" fmla="*/ 1402286 h 1402286"/>
              <a:gd name="connsiteX6" fmla="*/ 233719 w 2839212"/>
              <a:gd name="connsiteY6" fmla="*/ 1402286 h 1402286"/>
              <a:gd name="connsiteX7" fmla="*/ 0 w 2839212"/>
              <a:gd name="connsiteY7" fmla="*/ 1168567 h 1402286"/>
              <a:gd name="connsiteX8" fmla="*/ 0 w 2839212"/>
              <a:gd name="connsiteY8" fmla="*/ 233719 h 14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1402286">
                <a:moveTo>
                  <a:pt x="0" y="233719"/>
                </a:moveTo>
                <a:cubicBezTo>
                  <a:pt x="0" y="104640"/>
                  <a:pt x="104640" y="0"/>
                  <a:pt x="233719" y="0"/>
                </a:cubicBezTo>
                <a:lnTo>
                  <a:pt x="2605493" y="0"/>
                </a:lnTo>
                <a:cubicBezTo>
                  <a:pt x="2734572" y="0"/>
                  <a:pt x="2839212" y="104640"/>
                  <a:pt x="2839212" y="233719"/>
                </a:cubicBezTo>
                <a:lnTo>
                  <a:pt x="2839212" y="1168567"/>
                </a:lnTo>
                <a:cubicBezTo>
                  <a:pt x="2839212" y="1297646"/>
                  <a:pt x="2734572" y="1402286"/>
                  <a:pt x="2605493" y="1402286"/>
                </a:cubicBezTo>
                <a:lnTo>
                  <a:pt x="233719" y="1402286"/>
                </a:lnTo>
                <a:cubicBezTo>
                  <a:pt x="104640" y="1402286"/>
                  <a:pt x="0" y="1297646"/>
                  <a:pt x="0" y="1168567"/>
                </a:cubicBezTo>
                <a:lnTo>
                  <a:pt x="0" y="233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134" tIns="121794" rIns="175134" bIns="121794" numCol="1" spcCol="1270" anchor="ctr" anchorCtr="0">
            <a:noAutofit/>
          </a:bodyPr>
          <a:lstStyle/>
          <a:p>
            <a:pPr lvl="0" algn="ctr" defTabSz="1244600" rtl="0">
              <a:lnSpc>
                <a:spcPct val="90000"/>
              </a:lnSpc>
              <a:spcBef>
                <a:spcPct val="0"/>
              </a:spcBef>
              <a:spcAft>
                <a:spcPct val="35000"/>
              </a:spcAft>
            </a:pPr>
            <a:r>
              <a:rPr lang="en-US" sz="2800" kern="1200" dirty="0" smtClean="0"/>
              <a:t>DB  </a:t>
            </a:r>
            <a:endParaRPr lang="en-US" sz="2800" kern="1200" dirty="0"/>
          </a:p>
        </p:txBody>
      </p:sp>
      <p:sp>
        <p:nvSpPr>
          <p:cNvPr id="6" name="Freeform 5"/>
          <p:cNvSpPr/>
          <p:nvPr/>
        </p:nvSpPr>
        <p:spPr>
          <a:xfrm>
            <a:off x="3467861" y="3440380"/>
            <a:ext cx="5047489" cy="1121830"/>
          </a:xfrm>
          <a:custGeom>
            <a:avLst/>
            <a:gdLst>
              <a:gd name="connsiteX0" fmla="*/ 186975 w 1121829"/>
              <a:gd name="connsiteY0" fmla="*/ 0 h 5047488"/>
              <a:gd name="connsiteX1" fmla="*/ 934854 w 1121829"/>
              <a:gd name="connsiteY1" fmla="*/ 0 h 5047488"/>
              <a:gd name="connsiteX2" fmla="*/ 1121829 w 1121829"/>
              <a:gd name="connsiteY2" fmla="*/ 186975 h 5047488"/>
              <a:gd name="connsiteX3" fmla="*/ 1121829 w 1121829"/>
              <a:gd name="connsiteY3" fmla="*/ 5047488 h 5047488"/>
              <a:gd name="connsiteX4" fmla="*/ 1121829 w 1121829"/>
              <a:gd name="connsiteY4" fmla="*/ 5047488 h 5047488"/>
              <a:gd name="connsiteX5" fmla="*/ 0 w 1121829"/>
              <a:gd name="connsiteY5" fmla="*/ 5047488 h 5047488"/>
              <a:gd name="connsiteX6" fmla="*/ 0 w 1121829"/>
              <a:gd name="connsiteY6" fmla="*/ 5047488 h 5047488"/>
              <a:gd name="connsiteX7" fmla="*/ 0 w 1121829"/>
              <a:gd name="connsiteY7" fmla="*/ 186975 h 5047488"/>
              <a:gd name="connsiteX8" fmla="*/ 186975 w 1121829"/>
              <a:gd name="connsiteY8" fmla="*/ 0 h 504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29" h="5047488">
                <a:moveTo>
                  <a:pt x="1121829" y="841265"/>
                </a:moveTo>
                <a:lnTo>
                  <a:pt x="1121829" y="4206223"/>
                </a:lnTo>
                <a:cubicBezTo>
                  <a:pt x="1121829" y="4670837"/>
                  <a:pt x="1103223" y="5047486"/>
                  <a:pt x="1080273" y="5047486"/>
                </a:cubicBezTo>
                <a:lnTo>
                  <a:pt x="0" y="5047486"/>
                </a:lnTo>
                <a:lnTo>
                  <a:pt x="0" y="5047486"/>
                </a:lnTo>
                <a:lnTo>
                  <a:pt x="0" y="2"/>
                </a:lnTo>
                <a:lnTo>
                  <a:pt x="0" y="2"/>
                </a:lnTo>
                <a:lnTo>
                  <a:pt x="1080273" y="2"/>
                </a:lnTo>
                <a:cubicBezTo>
                  <a:pt x="1103223" y="2"/>
                  <a:pt x="1121829" y="376651"/>
                  <a:pt x="1121829" y="84126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1" tIns="94768" rIns="134773" bIns="94769" numCol="1" spcCol="1270" anchor="ctr" anchorCtr="0">
            <a:noAutofit/>
          </a:bodyPr>
          <a:lstStyle/>
          <a:p>
            <a:pPr marL="228600" lvl="1" indent="-228600" algn="l" defTabSz="933450" rtl="0">
              <a:lnSpc>
                <a:spcPct val="90000"/>
              </a:lnSpc>
              <a:spcBef>
                <a:spcPct val="0"/>
              </a:spcBef>
              <a:spcAft>
                <a:spcPct val="15000"/>
              </a:spcAft>
              <a:buChar char="••"/>
            </a:pPr>
            <a:r>
              <a:rPr lang="en-US" kern="1200" dirty="0" smtClean="0"/>
              <a:t>Suffers under highly concurrent situations</a:t>
            </a:r>
          </a:p>
          <a:p>
            <a:pPr marL="228600" lvl="1" indent="-228600" algn="l" defTabSz="933450" rtl="0">
              <a:lnSpc>
                <a:spcPct val="90000"/>
              </a:lnSpc>
              <a:spcBef>
                <a:spcPct val="0"/>
              </a:spcBef>
              <a:spcAft>
                <a:spcPct val="15000"/>
              </a:spcAft>
              <a:buChar char="••"/>
            </a:pPr>
            <a:r>
              <a:rPr lang="en-US" kern="1200" dirty="0" smtClean="0"/>
              <a:t>Difficult for Inter-row, Inter-table rules</a:t>
            </a:r>
          </a:p>
          <a:p>
            <a:pPr marL="228600" lvl="1" indent="-228600" algn="l" defTabSz="933450" rtl="0">
              <a:lnSpc>
                <a:spcPct val="90000"/>
              </a:lnSpc>
              <a:spcBef>
                <a:spcPct val="0"/>
              </a:spcBef>
              <a:spcAft>
                <a:spcPct val="15000"/>
              </a:spcAft>
              <a:buChar char="••"/>
            </a:pPr>
            <a:r>
              <a:rPr lang="en-US" dirty="0" smtClean="0"/>
              <a:t>Difficult to use with tools like SQL, SSIS</a:t>
            </a:r>
            <a:endParaRPr lang="en-US" kern="1200" dirty="0"/>
          </a:p>
        </p:txBody>
      </p:sp>
      <p:sp>
        <p:nvSpPr>
          <p:cNvPr id="7" name="Freeform 6"/>
          <p:cNvSpPr/>
          <p:nvPr/>
        </p:nvSpPr>
        <p:spPr>
          <a:xfrm>
            <a:off x="628650" y="3300150"/>
            <a:ext cx="2839212" cy="1402286"/>
          </a:xfrm>
          <a:custGeom>
            <a:avLst/>
            <a:gdLst>
              <a:gd name="connsiteX0" fmla="*/ 0 w 2839212"/>
              <a:gd name="connsiteY0" fmla="*/ 233719 h 1402286"/>
              <a:gd name="connsiteX1" fmla="*/ 233719 w 2839212"/>
              <a:gd name="connsiteY1" fmla="*/ 0 h 1402286"/>
              <a:gd name="connsiteX2" fmla="*/ 2605493 w 2839212"/>
              <a:gd name="connsiteY2" fmla="*/ 0 h 1402286"/>
              <a:gd name="connsiteX3" fmla="*/ 2839212 w 2839212"/>
              <a:gd name="connsiteY3" fmla="*/ 233719 h 1402286"/>
              <a:gd name="connsiteX4" fmla="*/ 2839212 w 2839212"/>
              <a:gd name="connsiteY4" fmla="*/ 1168567 h 1402286"/>
              <a:gd name="connsiteX5" fmla="*/ 2605493 w 2839212"/>
              <a:gd name="connsiteY5" fmla="*/ 1402286 h 1402286"/>
              <a:gd name="connsiteX6" fmla="*/ 233719 w 2839212"/>
              <a:gd name="connsiteY6" fmla="*/ 1402286 h 1402286"/>
              <a:gd name="connsiteX7" fmla="*/ 0 w 2839212"/>
              <a:gd name="connsiteY7" fmla="*/ 1168567 h 1402286"/>
              <a:gd name="connsiteX8" fmla="*/ 0 w 2839212"/>
              <a:gd name="connsiteY8" fmla="*/ 233719 h 14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1402286">
                <a:moveTo>
                  <a:pt x="0" y="233719"/>
                </a:moveTo>
                <a:cubicBezTo>
                  <a:pt x="0" y="104640"/>
                  <a:pt x="104640" y="0"/>
                  <a:pt x="233719" y="0"/>
                </a:cubicBezTo>
                <a:lnTo>
                  <a:pt x="2605493" y="0"/>
                </a:lnTo>
                <a:cubicBezTo>
                  <a:pt x="2734572" y="0"/>
                  <a:pt x="2839212" y="104640"/>
                  <a:pt x="2839212" y="233719"/>
                </a:cubicBezTo>
                <a:lnTo>
                  <a:pt x="2839212" y="1168567"/>
                </a:lnTo>
                <a:cubicBezTo>
                  <a:pt x="2839212" y="1297646"/>
                  <a:pt x="2734572" y="1402286"/>
                  <a:pt x="2605493" y="1402286"/>
                </a:cubicBezTo>
                <a:lnTo>
                  <a:pt x="233719" y="1402286"/>
                </a:lnTo>
                <a:cubicBezTo>
                  <a:pt x="104640" y="1402286"/>
                  <a:pt x="0" y="1297646"/>
                  <a:pt x="0" y="1168567"/>
                </a:cubicBezTo>
                <a:lnTo>
                  <a:pt x="0" y="233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134" tIns="121794" rIns="175134" bIns="121794" numCol="1" spcCol="1270" anchor="ctr" anchorCtr="0">
            <a:noAutofit/>
          </a:bodyPr>
          <a:lstStyle/>
          <a:p>
            <a:pPr lvl="0" algn="ctr" defTabSz="1244600" rtl="0">
              <a:lnSpc>
                <a:spcPct val="90000"/>
              </a:lnSpc>
              <a:spcBef>
                <a:spcPct val="0"/>
              </a:spcBef>
              <a:spcAft>
                <a:spcPct val="35000"/>
              </a:spcAft>
            </a:pPr>
            <a:r>
              <a:rPr lang="en-US" sz="2800" kern="1200" dirty="0" smtClean="0"/>
              <a:t>Middle Tier, Rules Engine</a:t>
            </a:r>
            <a:endParaRPr lang="en-US" sz="2800" kern="1200" dirty="0"/>
          </a:p>
        </p:txBody>
      </p:sp>
      <p:sp>
        <p:nvSpPr>
          <p:cNvPr id="8" name="Freeform 7"/>
          <p:cNvSpPr/>
          <p:nvPr/>
        </p:nvSpPr>
        <p:spPr>
          <a:xfrm>
            <a:off x="3467861" y="4912779"/>
            <a:ext cx="5047489" cy="1121830"/>
          </a:xfrm>
          <a:custGeom>
            <a:avLst/>
            <a:gdLst>
              <a:gd name="connsiteX0" fmla="*/ 186975 w 1121829"/>
              <a:gd name="connsiteY0" fmla="*/ 0 h 5047488"/>
              <a:gd name="connsiteX1" fmla="*/ 934854 w 1121829"/>
              <a:gd name="connsiteY1" fmla="*/ 0 h 5047488"/>
              <a:gd name="connsiteX2" fmla="*/ 1121829 w 1121829"/>
              <a:gd name="connsiteY2" fmla="*/ 186975 h 5047488"/>
              <a:gd name="connsiteX3" fmla="*/ 1121829 w 1121829"/>
              <a:gd name="connsiteY3" fmla="*/ 5047488 h 5047488"/>
              <a:gd name="connsiteX4" fmla="*/ 1121829 w 1121829"/>
              <a:gd name="connsiteY4" fmla="*/ 5047488 h 5047488"/>
              <a:gd name="connsiteX5" fmla="*/ 0 w 1121829"/>
              <a:gd name="connsiteY5" fmla="*/ 5047488 h 5047488"/>
              <a:gd name="connsiteX6" fmla="*/ 0 w 1121829"/>
              <a:gd name="connsiteY6" fmla="*/ 5047488 h 5047488"/>
              <a:gd name="connsiteX7" fmla="*/ 0 w 1121829"/>
              <a:gd name="connsiteY7" fmla="*/ 186975 h 5047488"/>
              <a:gd name="connsiteX8" fmla="*/ 186975 w 1121829"/>
              <a:gd name="connsiteY8" fmla="*/ 0 h 504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29" h="5047488">
                <a:moveTo>
                  <a:pt x="1121829" y="841265"/>
                </a:moveTo>
                <a:lnTo>
                  <a:pt x="1121829" y="4206223"/>
                </a:lnTo>
                <a:cubicBezTo>
                  <a:pt x="1121829" y="4670837"/>
                  <a:pt x="1103223" y="5047486"/>
                  <a:pt x="1080273" y="5047486"/>
                </a:cubicBezTo>
                <a:lnTo>
                  <a:pt x="0" y="5047486"/>
                </a:lnTo>
                <a:lnTo>
                  <a:pt x="0" y="5047486"/>
                </a:lnTo>
                <a:lnTo>
                  <a:pt x="0" y="2"/>
                </a:lnTo>
                <a:lnTo>
                  <a:pt x="0" y="2"/>
                </a:lnTo>
                <a:lnTo>
                  <a:pt x="1080273" y="2"/>
                </a:lnTo>
                <a:cubicBezTo>
                  <a:pt x="1103223" y="2"/>
                  <a:pt x="1121829" y="376651"/>
                  <a:pt x="1121829" y="84126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1" tIns="94769" rIns="134773" bIns="94768" numCol="1" spcCol="1270" anchor="ctr" anchorCtr="0">
            <a:noAutofit/>
          </a:bodyPr>
          <a:lstStyle/>
          <a:p>
            <a:pPr marL="228600" lvl="1" indent="-228600" algn="l" defTabSz="933450" rtl="0">
              <a:lnSpc>
                <a:spcPct val="90000"/>
              </a:lnSpc>
              <a:spcBef>
                <a:spcPct val="0"/>
              </a:spcBef>
              <a:spcAft>
                <a:spcPct val="15000"/>
              </a:spcAft>
              <a:buChar char="••"/>
            </a:pPr>
            <a:r>
              <a:rPr lang="en-US" kern="1200" dirty="0" smtClean="0"/>
              <a:t>Must be recoded for every form/screen</a:t>
            </a:r>
            <a:endParaRPr lang="en-US" dirty="0"/>
          </a:p>
          <a:p>
            <a:pPr marL="228600" lvl="1" indent="-228600" algn="l" defTabSz="933450" rtl="0">
              <a:lnSpc>
                <a:spcPct val="90000"/>
              </a:lnSpc>
              <a:spcBef>
                <a:spcPct val="0"/>
              </a:spcBef>
              <a:spcAft>
                <a:spcPct val="15000"/>
              </a:spcAft>
              <a:buChar char="••"/>
            </a:pPr>
            <a:r>
              <a:rPr lang="en-US" kern="1200" dirty="0" smtClean="0"/>
              <a:t>Very limited rule set that can be enforced</a:t>
            </a:r>
          </a:p>
        </p:txBody>
      </p:sp>
      <p:sp>
        <p:nvSpPr>
          <p:cNvPr id="10" name="Freeform 9"/>
          <p:cNvSpPr/>
          <p:nvPr/>
        </p:nvSpPr>
        <p:spPr>
          <a:xfrm>
            <a:off x="628650" y="4772551"/>
            <a:ext cx="2839212" cy="1402286"/>
          </a:xfrm>
          <a:custGeom>
            <a:avLst/>
            <a:gdLst>
              <a:gd name="connsiteX0" fmla="*/ 0 w 2839212"/>
              <a:gd name="connsiteY0" fmla="*/ 233719 h 1402286"/>
              <a:gd name="connsiteX1" fmla="*/ 233719 w 2839212"/>
              <a:gd name="connsiteY1" fmla="*/ 0 h 1402286"/>
              <a:gd name="connsiteX2" fmla="*/ 2605493 w 2839212"/>
              <a:gd name="connsiteY2" fmla="*/ 0 h 1402286"/>
              <a:gd name="connsiteX3" fmla="*/ 2839212 w 2839212"/>
              <a:gd name="connsiteY3" fmla="*/ 233719 h 1402286"/>
              <a:gd name="connsiteX4" fmla="*/ 2839212 w 2839212"/>
              <a:gd name="connsiteY4" fmla="*/ 1168567 h 1402286"/>
              <a:gd name="connsiteX5" fmla="*/ 2605493 w 2839212"/>
              <a:gd name="connsiteY5" fmla="*/ 1402286 h 1402286"/>
              <a:gd name="connsiteX6" fmla="*/ 233719 w 2839212"/>
              <a:gd name="connsiteY6" fmla="*/ 1402286 h 1402286"/>
              <a:gd name="connsiteX7" fmla="*/ 0 w 2839212"/>
              <a:gd name="connsiteY7" fmla="*/ 1168567 h 1402286"/>
              <a:gd name="connsiteX8" fmla="*/ 0 w 2839212"/>
              <a:gd name="connsiteY8" fmla="*/ 233719 h 14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1402286">
                <a:moveTo>
                  <a:pt x="0" y="233719"/>
                </a:moveTo>
                <a:cubicBezTo>
                  <a:pt x="0" y="104640"/>
                  <a:pt x="104640" y="0"/>
                  <a:pt x="233719" y="0"/>
                </a:cubicBezTo>
                <a:lnTo>
                  <a:pt x="2605493" y="0"/>
                </a:lnTo>
                <a:cubicBezTo>
                  <a:pt x="2734572" y="0"/>
                  <a:pt x="2839212" y="104640"/>
                  <a:pt x="2839212" y="233719"/>
                </a:cubicBezTo>
                <a:lnTo>
                  <a:pt x="2839212" y="1168567"/>
                </a:lnTo>
                <a:cubicBezTo>
                  <a:pt x="2839212" y="1297646"/>
                  <a:pt x="2734572" y="1402286"/>
                  <a:pt x="2605493" y="1402286"/>
                </a:cubicBezTo>
                <a:lnTo>
                  <a:pt x="233719" y="1402286"/>
                </a:lnTo>
                <a:cubicBezTo>
                  <a:pt x="104640" y="1402286"/>
                  <a:pt x="0" y="1297646"/>
                  <a:pt x="0" y="1168567"/>
                </a:cubicBezTo>
                <a:lnTo>
                  <a:pt x="0" y="233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134" tIns="121794" rIns="175134" bIns="121794" numCol="1" spcCol="1270" anchor="ctr" anchorCtr="0">
            <a:noAutofit/>
          </a:bodyPr>
          <a:lstStyle/>
          <a:p>
            <a:pPr lvl="0" algn="ctr" defTabSz="1244600" rtl="0">
              <a:lnSpc>
                <a:spcPct val="90000"/>
              </a:lnSpc>
              <a:spcBef>
                <a:spcPct val="0"/>
              </a:spcBef>
              <a:spcAft>
                <a:spcPct val="35000"/>
              </a:spcAft>
            </a:pPr>
            <a:r>
              <a:rPr lang="en-US" sz="2800" kern="1200" dirty="0" smtClean="0"/>
              <a:t>UI </a:t>
            </a:r>
            <a:endParaRPr lang="en-US" sz="2800" kern="1200" dirty="0"/>
          </a:p>
        </p:txBody>
      </p:sp>
    </p:spTree>
    <p:extLst>
      <p:ext uri="{BB962C8B-B14F-4D97-AF65-F5344CB8AC3E}">
        <p14:creationId xmlns:p14="http://schemas.microsoft.com/office/powerpoint/2010/main" val="324461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Layer Responsibilities</a:t>
            </a:r>
            <a:endParaRPr lang="en-US" dirty="0"/>
          </a:p>
        </p:txBody>
      </p:sp>
      <p:sp>
        <p:nvSpPr>
          <p:cNvPr id="3" name="Content Placeholder 2"/>
          <p:cNvSpPr>
            <a:spLocks noGrp="1"/>
          </p:cNvSpPr>
          <p:nvPr>
            <p:ph idx="1"/>
          </p:nvPr>
        </p:nvSpPr>
        <p:spPr/>
        <p:txBody>
          <a:bodyPr>
            <a:normAutofit/>
          </a:bodyPr>
          <a:lstStyle/>
          <a:p>
            <a:r>
              <a:rPr lang="en-US" dirty="0" smtClean="0"/>
              <a:t>100</a:t>
            </a:r>
            <a:r>
              <a:rPr lang="en-US" dirty="0"/>
              <a:t>% Rules</a:t>
            </a:r>
          </a:p>
          <a:p>
            <a:pPr lvl="1"/>
            <a:r>
              <a:rPr lang="en-US" dirty="0" smtClean="0"/>
              <a:t>Always </a:t>
            </a:r>
            <a:r>
              <a:rPr lang="en-US" dirty="0"/>
              <a:t>true</a:t>
            </a:r>
          </a:p>
          <a:p>
            <a:pPr lvl="1" fontAlgn="ctr"/>
            <a:r>
              <a:rPr lang="en-US" dirty="0" smtClean="0"/>
              <a:t>Usually very simple rules</a:t>
            </a:r>
          </a:p>
          <a:p>
            <a:pPr lvl="1" fontAlgn="ctr"/>
            <a:r>
              <a:rPr lang="en-US" dirty="0" smtClean="0"/>
              <a:t>Failure </a:t>
            </a:r>
            <a:r>
              <a:rPr lang="en-US" dirty="0"/>
              <a:t>to meet the prescribed condition would be </a:t>
            </a:r>
            <a:r>
              <a:rPr lang="en-US" dirty="0" smtClean="0"/>
              <a:t>harmful to the </a:t>
            </a:r>
            <a:r>
              <a:rPr lang="en-US" dirty="0" smtClean="0"/>
              <a:t>software (and possibly the users of the software)</a:t>
            </a:r>
            <a:endParaRPr lang="en-US" dirty="0" smtClean="0"/>
          </a:p>
          <a:p>
            <a:pPr fontAlgn="ctr"/>
            <a:r>
              <a:rPr lang="en-US" dirty="0"/>
              <a:t>Other layers repeat some rules and implement everything else</a:t>
            </a:r>
          </a:p>
          <a:p>
            <a:pPr lvl="1" fontAlgn="ctr"/>
            <a:endParaRPr lang="en-US" dirty="0"/>
          </a:p>
          <a:p>
            <a:pPr fontAlgn="ctr"/>
            <a:endParaRPr lang="en-US" dirty="0"/>
          </a:p>
          <a:p>
            <a:endParaRPr lang="en-US" dirty="0"/>
          </a:p>
        </p:txBody>
      </p:sp>
    </p:spTree>
    <p:extLst>
      <p:ext uri="{BB962C8B-B14F-4D97-AF65-F5344CB8AC3E}">
        <p14:creationId xmlns:p14="http://schemas.microsoft.com/office/powerpoint/2010/main" val="172713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lnDef>
      <a:spPr/>
      <a:bodyPr/>
      <a:lstStyle/>
      <a:style>
        <a:lnRef idx="3">
          <a:schemeClr val="dk1"/>
        </a:lnRef>
        <a:fillRef idx="0">
          <a:schemeClr val="dk1"/>
        </a:fillRef>
        <a:effectRef idx="2">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39068b836d0a019fbfcaeb7a560ba700">
  <xsd:schema xmlns:xsd="http://www.w3.org/2001/XMLSchema" xmlns:xs="http://www.w3.org/2001/XMLSchema" xmlns:p="http://schemas.microsoft.com/office/2006/metadata/properties" targetNamespace="http://schemas.microsoft.com/office/2006/metadata/properties" ma:root="true" ma:fieldsID="53d3ce752f89babdaafdc570ef9d508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2778E2-19C7-4A57-84C4-3810A55FE653}"/>
</file>

<file path=customXml/itemProps2.xml><?xml version="1.0" encoding="utf-8"?>
<ds:datastoreItem xmlns:ds="http://schemas.openxmlformats.org/officeDocument/2006/customXml" ds:itemID="{8F34C384-9386-4208-B4AB-8406C646F0EF}"/>
</file>

<file path=customXml/itemProps3.xml><?xml version="1.0" encoding="utf-8"?>
<ds:datastoreItem xmlns:ds="http://schemas.openxmlformats.org/officeDocument/2006/customXml" ds:itemID="{83481AC8-11C3-4D24-B6CB-C71C3CEDDCDB}"/>
</file>

<file path=docProps/app.xml><?xml version="1.0" encoding="utf-8"?>
<Properties xmlns="http://schemas.openxmlformats.org/officeDocument/2006/extended-properties" xmlns:vt="http://schemas.openxmlformats.org/officeDocument/2006/docPropsVTypes">
  <Template>HowToOptimizeAHierarchyInSQLServer_DEVLINK2013</Template>
  <TotalTime>2331</TotalTime>
  <Words>2770</Words>
  <Application>Microsoft Office PowerPoint</Application>
  <PresentationFormat>On-screen Show (4:3)</PresentationFormat>
  <Paragraphs>395</Paragraphs>
  <Slides>44</Slides>
  <Notes>6</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Consolas</vt:lpstr>
      <vt:lpstr>Courier New</vt:lpstr>
      <vt:lpstr>Lucida Grande</vt:lpstr>
      <vt:lpstr>Lucida Sans</vt:lpstr>
      <vt:lpstr>Mangal</vt:lpstr>
      <vt:lpstr>Clarity</vt:lpstr>
      <vt:lpstr>How to Implement Data Integrity In SQL Server</vt:lpstr>
      <vt:lpstr>Who am I?</vt:lpstr>
      <vt:lpstr>Why did I choose data integrity as a topic?</vt:lpstr>
      <vt:lpstr>How do we measure integrity?</vt:lpstr>
      <vt:lpstr>First Line of Defense – Testing and Requirements</vt:lpstr>
      <vt:lpstr>The data integrity problem</vt:lpstr>
      <vt:lpstr>Requirements tell you what to test for, now WHERE/HOW to implement?</vt:lpstr>
      <vt:lpstr>No one place can satisfy well enough (But…)</vt:lpstr>
      <vt:lpstr>Database Layer Responsibilities</vt:lpstr>
      <vt:lpstr>Database tier layered approach</vt:lpstr>
      <vt:lpstr>But We Don’t Want Errors from the Data Tier!</vt:lpstr>
      <vt:lpstr>Structure</vt:lpstr>
      <vt:lpstr>If your structure is wrong…Users will find a way</vt:lpstr>
      <vt:lpstr>Close, but still quite messy</vt:lpstr>
      <vt:lpstr>Now, the structure protects the data…</vt:lpstr>
      <vt:lpstr>Calculating Values</vt:lpstr>
      <vt:lpstr>Take your time to get the design right</vt:lpstr>
      <vt:lpstr>Keys</vt:lpstr>
      <vt:lpstr>Uniqueness Counts</vt:lpstr>
      <vt:lpstr>Key Constraints</vt:lpstr>
      <vt:lpstr>Demo – Key Constraints                              (and a wee bit more)</vt:lpstr>
      <vt:lpstr>Relationships</vt:lpstr>
      <vt:lpstr>Foreign Key Constraints</vt:lpstr>
      <vt:lpstr>Foreign Key Cascading</vt:lpstr>
      <vt:lpstr>Demo – Foreign Keys</vt:lpstr>
      <vt:lpstr>Domains</vt:lpstr>
      <vt:lpstr>Datatypes</vt:lpstr>
      <vt:lpstr>Please don’t do this. Please?</vt:lpstr>
      <vt:lpstr>Extreme Bucket Datatypes </vt:lpstr>
      <vt:lpstr>Extreme Bucket Datatypes - Strings</vt:lpstr>
      <vt:lpstr>On the other hand, don’t be over restrictive</vt:lpstr>
      <vt:lpstr>Single Column Domain</vt:lpstr>
      <vt:lpstr>Multiple column</vt:lpstr>
      <vt:lpstr>Multiple Column Concerns</vt:lpstr>
      <vt:lpstr>Check Constraints</vt:lpstr>
      <vt:lpstr>Check Constraints VERY Typical Uses</vt:lpstr>
      <vt:lpstr>Demo – Domains</vt:lpstr>
      <vt:lpstr>Conditions</vt:lpstr>
      <vt:lpstr>Tools</vt:lpstr>
      <vt:lpstr>Demo – Protecting against Conditions</vt:lpstr>
      <vt:lpstr>Performance Concerns…</vt:lpstr>
      <vt:lpstr>Demo –Performance</vt:lpstr>
      <vt:lpstr>Summary</vt:lpstr>
      <vt:lpstr>Trust but verify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Implement Data Integrity In SQL Server</dc:title>
  <dc:creator>Louis Davidson</dc:creator>
  <cp:lastModifiedBy>Louis Davidson</cp:lastModifiedBy>
  <cp:revision>70</cp:revision>
  <dcterms:created xsi:type="dcterms:W3CDTF">2013-08-14T01:16:51Z</dcterms:created>
  <dcterms:modified xsi:type="dcterms:W3CDTF">2013-08-28T03:16:34Z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