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5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4.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Lst>
  <p:notesMasterIdLst>
    <p:notesMasterId r:id="rId70"/>
  </p:notesMasterIdLst>
  <p:sldIdLst>
    <p:sldId id="387" r:id="rId2"/>
    <p:sldId id="258" r:id="rId3"/>
    <p:sldId id="259" r:id="rId4"/>
    <p:sldId id="427" r:id="rId5"/>
    <p:sldId id="428" r:id="rId6"/>
    <p:sldId id="260" r:id="rId7"/>
    <p:sldId id="415" r:id="rId8"/>
    <p:sldId id="416" r:id="rId9"/>
    <p:sldId id="417" r:id="rId10"/>
    <p:sldId id="418" r:id="rId11"/>
    <p:sldId id="424" r:id="rId12"/>
    <p:sldId id="420" r:id="rId13"/>
    <p:sldId id="421" r:id="rId14"/>
    <p:sldId id="286" r:id="rId15"/>
    <p:sldId id="425" r:id="rId16"/>
    <p:sldId id="288" r:id="rId17"/>
    <p:sldId id="413" r:id="rId18"/>
    <p:sldId id="386" r:id="rId19"/>
    <p:sldId id="324" r:id="rId20"/>
    <p:sldId id="423" r:id="rId21"/>
    <p:sldId id="326" r:id="rId22"/>
    <p:sldId id="422" r:id="rId23"/>
    <p:sldId id="414" r:id="rId24"/>
    <p:sldId id="267" r:id="rId25"/>
    <p:sldId id="268" r:id="rId26"/>
    <p:sldId id="343" r:id="rId27"/>
    <p:sldId id="345" r:id="rId28"/>
    <p:sldId id="362" r:id="rId29"/>
    <p:sldId id="363" r:id="rId30"/>
    <p:sldId id="364" r:id="rId31"/>
    <p:sldId id="402" r:id="rId32"/>
    <p:sldId id="367" r:id="rId33"/>
    <p:sldId id="368" r:id="rId34"/>
    <p:sldId id="403" r:id="rId35"/>
    <p:sldId id="369" r:id="rId36"/>
    <p:sldId id="370" r:id="rId37"/>
    <p:sldId id="371" r:id="rId38"/>
    <p:sldId id="365" r:id="rId39"/>
    <p:sldId id="366" r:id="rId40"/>
    <p:sldId id="401" r:id="rId41"/>
    <p:sldId id="356" r:id="rId42"/>
    <p:sldId id="349" r:id="rId43"/>
    <p:sldId id="374" r:id="rId44"/>
    <p:sldId id="412" r:id="rId45"/>
    <p:sldId id="279" r:id="rId46"/>
    <p:sldId id="375" r:id="rId47"/>
    <p:sldId id="376" r:id="rId48"/>
    <p:sldId id="372" r:id="rId49"/>
    <p:sldId id="346" r:id="rId50"/>
    <p:sldId id="426" r:id="rId51"/>
    <p:sldId id="384" r:id="rId52"/>
    <p:sldId id="350" r:id="rId53"/>
    <p:sldId id="377" r:id="rId54"/>
    <p:sldId id="385" r:id="rId55"/>
    <p:sldId id="351" r:id="rId56"/>
    <p:sldId id="353" r:id="rId57"/>
    <p:sldId id="347" r:id="rId58"/>
    <p:sldId id="379" r:id="rId59"/>
    <p:sldId id="261" r:id="rId60"/>
    <p:sldId id="262" r:id="rId61"/>
    <p:sldId id="410" r:id="rId62"/>
    <p:sldId id="263" r:id="rId63"/>
    <p:sldId id="419" r:id="rId64"/>
    <p:sldId id="378" r:id="rId65"/>
    <p:sldId id="380" r:id="rId66"/>
    <p:sldId id="381" r:id="rId67"/>
    <p:sldId id="411"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2C4FD-56C4-4C64-AD9E-3F2543223583}">
          <p14:sldIdLst>
            <p14:sldId id="387"/>
          </p14:sldIdLst>
        </p14:section>
        <p14:section name="Introduction" id="{4656C402-9FF7-4432-8BE4-52416FF788B4}">
          <p14:sldIdLst>
            <p14:sldId id="258"/>
            <p14:sldId id="259"/>
            <p14:sldId id="427"/>
            <p14:sldId id="428"/>
            <p14:sldId id="260"/>
            <p14:sldId id="415"/>
            <p14:sldId id="416"/>
            <p14:sldId id="417"/>
            <p14:sldId id="418"/>
            <p14:sldId id="424"/>
            <p14:sldId id="420"/>
            <p14:sldId id="421"/>
          </p14:sldIdLst>
        </p14:section>
        <p14:section name="Uniqueness" id="{E5B8128E-DBCE-44C3-B730-B79848D04D69}">
          <p14:sldIdLst>
            <p14:sldId id="286"/>
            <p14:sldId id="425"/>
            <p14:sldId id="288"/>
            <p14:sldId id="413"/>
            <p14:sldId id="386"/>
            <p14:sldId id="324"/>
            <p14:sldId id="423"/>
            <p14:sldId id="326"/>
            <p14:sldId id="422"/>
            <p14:sldId id="414"/>
          </p14:sldIdLst>
        </p14:section>
        <p14:section name="Data Driven Design" id="{A8FF608C-E6EE-43A7-9A16-9547A1A13063}">
          <p14:sldIdLst>
            <p14:sldId id="267"/>
            <p14:sldId id="268"/>
            <p14:sldId id="343"/>
            <p14:sldId id="345"/>
          </p14:sldIdLst>
        </p14:section>
        <p14:section name="Generalization" id="{EA890246-E03E-4821-B05D-B1B91BC1FB11}">
          <p14:sldIdLst>
            <p14:sldId id="362"/>
            <p14:sldId id="363"/>
            <p14:sldId id="364"/>
            <p14:sldId id="402"/>
            <p14:sldId id="367"/>
            <p14:sldId id="368"/>
            <p14:sldId id="403"/>
            <p14:sldId id="369"/>
            <p14:sldId id="370"/>
            <p14:sldId id="371"/>
            <p14:sldId id="365"/>
            <p14:sldId id="366"/>
            <p14:sldId id="401"/>
            <p14:sldId id="356"/>
          </p14:sldIdLst>
        </p14:section>
        <p14:section name="User Specified Schema" id="{7EB5FD6D-5EA5-4369-A74B-1591EEE5BA5D}">
          <p14:sldIdLst>
            <p14:sldId id="349"/>
            <p14:sldId id="374"/>
            <p14:sldId id="412"/>
            <p14:sldId id="279"/>
            <p14:sldId id="375"/>
            <p14:sldId id="376"/>
            <p14:sldId id="372"/>
          </p14:sldIdLst>
        </p14:section>
        <p14:section name="Hierarchies" id="{103839C0-E94C-48A6-B064-32EAFD2875A7}">
          <p14:sldIdLst>
            <p14:sldId id="346"/>
            <p14:sldId id="426"/>
            <p14:sldId id="384"/>
            <p14:sldId id="350"/>
            <p14:sldId id="377"/>
            <p14:sldId id="385"/>
            <p14:sldId id="351"/>
            <p14:sldId id="353"/>
            <p14:sldId id="347"/>
            <p14:sldId id="379"/>
          </p14:sldIdLst>
        </p14:section>
        <p14:section name="Dimensional" id="{B512B623-EA9F-467C-A274-C0E26088DFDA}">
          <p14:sldIdLst>
            <p14:sldId id="261"/>
            <p14:sldId id="262"/>
            <p14:sldId id="410"/>
            <p14:sldId id="263"/>
            <p14:sldId id="419"/>
          </p14:sldIdLst>
        </p14:section>
        <p14:section name="Images and Documents" id="{A47E55A7-2D36-42E8-A312-CB32BE272195}">
          <p14:sldIdLst>
            <p14:sldId id="378"/>
            <p14:sldId id="380"/>
            <p14:sldId id="381"/>
            <p14:sldId id="411"/>
            <p14:sldId id="35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son, Louis" initials="lb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099" autoAdjust="0"/>
    <p:restoredTop sz="84523" autoAdjust="0"/>
  </p:normalViewPr>
  <p:slideViewPr>
    <p:cSldViewPr>
      <p:cViewPr varScale="1">
        <p:scale>
          <a:sx n="74" d="100"/>
          <a:sy n="74" d="100"/>
        </p:scale>
        <p:origin x="-103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468C0-B368-444D-AE6F-03AB6D3ED4F3}" type="datetimeFigureOut">
              <a:rPr lang="en-US" smtClean="0"/>
              <a:t>8/29/2012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B2D86-7DB5-4F0C-9332-06672A4E3575}" type="slidenum">
              <a:rPr lang="en-US" smtClean="0"/>
              <a:t>‹#›</a:t>
            </a:fld>
            <a:endParaRPr lang="en-US"/>
          </a:p>
        </p:txBody>
      </p:sp>
    </p:spTree>
    <p:extLst>
      <p:ext uri="{BB962C8B-B14F-4D97-AF65-F5344CB8AC3E}">
        <p14:creationId xmlns:p14="http://schemas.microsoft.com/office/powerpoint/2010/main" val="192823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8193-19FC-4C60-9024-31551AC97DAE}" type="slidenum">
              <a:rPr lang="en-US" smtClean="0"/>
              <a:pPr>
                <a:defRPr/>
              </a:pPr>
              <a:t>59</a:t>
            </a:fld>
            <a:endParaRPr lang="en-US"/>
          </a:p>
        </p:txBody>
      </p:sp>
    </p:spTree>
    <p:extLst>
      <p:ext uri="{BB962C8B-B14F-4D97-AF65-F5344CB8AC3E}">
        <p14:creationId xmlns:p14="http://schemas.microsoft.com/office/powerpoint/2010/main" val="77754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Lucida Sans" pitchFamily="34" charset="0"/>
                <a:cs typeface="Consolas" pitchFamily="49"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52400" y="6567055"/>
            <a:ext cx="1447800" cy="277091"/>
          </a:xfrm>
        </p:spPr>
        <p:txBody>
          <a:bodyPr/>
          <a:lstStyle/>
          <a:p>
            <a:fld id="{2A3854A2-363C-4CDA-A253-819D90B660FA}" type="datetime1">
              <a:rPr lang="en-US" smtClean="0"/>
              <a:t>8/29/2012</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298DA7FE-47C3-4CAC-8AEC-7EE52BDF87D3}" type="slidenum">
              <a:rPr lang="en-US" smtClean="0"/>
              <a:t>‹#›</a:t>
            </a:fld>
            <a:endParaRPr lang="en-US"/>
          </a:p>
        </p:txBody>
      </p:sp>
      <p:sp>
        <p:nvSpPr>
          <p:cNvPr id="9"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E853E-A19A-4A2C-BD0E-8C91171ECC03}"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t>‹#›</a:t>
            </a:fld>
            <a:endParaRPr lang="en-US"/>
          </a:p>
        </p:txBody>
      </p:sp>
      <p:sp>
        <p:nvSpPr>
          <p:cNvPr id="6"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a:p>
        </p:txBody>
      </p:sp>
    </p:spTree>
    <p:extLst>
      <p:ext uri="{BB962C8B-B14F-4D97-AF65-F5344CB8AC3E}">
        <p14:creationId xmlns:p14="http://schemas.microsoft.com/office/powerpoint/2010/main" val="68185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510540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6" name="Slide Number Placeholder 5"/>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extLst>
      <p:ext uri="{BB962C8B-B14F-4D97-AF65-F5344CB8AC3E}">
        <p14:creationId xmlns:p14="http://schemas.microsoft.com/office/powerpoint/2010/main" val="196433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4" name="Rectangle 13"/>
          <p:cNvSpPr/>
          <p:nvPr/>
        </p:nvSpPr>
        <p:spPr>
          <a:xfrm>
            <a:off x="0" y="4620913"/>
            <a:ext cx="9144000" cy="223708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endParaRPr lang="en-US" dirty="0"/>
          </a:p>
        </p:txBody>
      </p:sp>
      <p:sp>
        <p:nvSpPr>
          <p:cNvPr id="2" name="Title 1"/>
          <p:cNvSpPr>
            <a:spLocks noGrp="1"/>
          </p:cNvSpPr>
          <p:nvPr>
            <p:ph type="title"/>
          </p:nvPr>
        </p:nvSpPr>
        <p:spPr>
          <a:xfrm>
            <a:off x="722313" y="4534964"/>
            <a:ext cx="7772400" cy="1362075"/>
          </a:xfrm>
        </p:spPr>
        <p:txBody>
          <a:bodyPr anchor="t"/>
          <a:lstStyle>
            <a:lvl1pPr algn="l">
              <a:defRPr sz="4000" b="0" cap="none"/>
            </a:lvl1pPr>
          </a:lstStyle>
          <a:p>
            <a:r>
              <a:rPr lang="en-US" smtClean="0"/>
              <a:t>Click to edit Master title style</a:t>
            </a:r>
            <a:endParaRPr lang="en-US" dirty="0"/>
          </a:p>
        </p:txBody>
      </p:sp>
      <p:pic>
        <p:nvPicPr>
          <p:cNvPr id="1026" name="Picture 2" descr="C:\Users\ThinOne\AppData\Local\Microsoft\Windows\Temporary Internet Files\Content.IE5\NF1GSVJ3\MC910216357[1].png"/>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956582" y="1173928"/>
            <a:ext cx="3230836" cy="28146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One\AppData\Local\Microsoft\Windows\Temporary Internet Files\Content.IE5\NF1GSVJ3\MC910216357[1].p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2060" y="1173929"/>
            <a:ext cx="3230836" cy="2814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One\AppData\Local\Microsoft\Windows\Temporary Internet Files\Content.IE5\NF1GSVJ3\MC91021635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1" y="1173930"/>
            <a:ext cx="3230836" cy="2814637"/>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685800" y="4114800"/>
            <a:ext cx="4876800" cy="333454"/>
          </a:xfrm>
          <a:prstGeom prst="rect">
            <a:avLst/>
          </a:prstGeom>
        </p:spPr>
        <p:txBody>
          <a:bodyPr vert="horz" lIns="91440" tIns="45720" rIns="91440" bIns="45720" rtlCol="0" anchor="ctr"/>
          <a:lstStyle>
            <a:lvl1pPr algn="l">
              <a:defRPr sz="1200" cap="all" baseline="0">
                <a:solidFill>
                  <a:schemeClr val="tx1"/>
                </a:solidFill>
                <a:latin typeface="Lucida Sans" pitchFamily="34" charset="0"/>
              </a:defRPr>
            </a:lvl1pPr>
          </a:lstStyle>
          <a:p>
            <a:r>
              <a:rPr lang="en-US" smtClean="0"/>
              <a:t>Designing for Common Problems in SQL Server</a:t>
            </a:r>
            <a:endParaRPr lang="en-US"/>
          </a:p>
        </p:txBody>
      </p:sp>
    </p:spTree>
    <p:extLst>
      <p:ext uri="{BB962C8B-B14F-4D97-AF65-F5344CB8AC3E}">
        <p14:creationId xmlns:p14="http://schemas.microsoft.com/office/powerpoint/2010/main" val="2460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ucida Sans"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96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95400"/>
            <a:ext cx="4038600" cy="5096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FA1975-B223-4B7A-9851-5261199B44BF}" type="datetime1">
              <a:rPr lang="en-US" smtClean="0"/>
              <a:t>8/29/2012</a:t>
            </a:fld>
            <a:endParaRPr lang="en-US"/>
          </a:p>
        </p:txBody>
      </p:sp>
      <p:sp>
        <p:nvSpPr>
          <p:cNvPr id="7" name="Slide Number Placeholder 6"/>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8"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DBBBFB-688B-4382-AF22-AB4B1A75DFD8}" type="datetime1">
              <a:rPr lang="en-US" smtClean="0"/>
              <a:t>8/29/2012</a:t>
            </a:fld>
            <a:endParaRPr lang="en-US"/>
          </a:p>
        </p:txBody>
      </p:sp>
      <p:sp>
        <p:nvSpPr>
          <p:cNvPr id="9" name="Slide Number Placeholder 8"/>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EC6FE3-1C2A-4116-BD04-53802B443C54}"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6"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F0C95-531C-499A-88E0-0C641276A9E6}" type="datetime1">
              <a:rPr lang="en-US" smtClean="0"/>
              <a:t>8/29/2012</a:t>
            </a:fld>
            <a:endParaRPr lang="en-US"/>
          </a:p>
        </p:txBody>
      </p:sp>
      <p:sp>
        <p:nvSpPr>
          <p:cNvPr id="4" name="Slide Number Placeholder 3"/>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5"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A8DA9-E48A-4EFC-BFF7-242B834563FD}" type="datetime1">
              <a:rPr lang="en-US" smtClean="0"/>
              <a:t>8/29/2012</a:t>
            </a:fld>
            <a:endParaRPr lang="en-US"/>
          </a:p>
        </p:txBody>
      </p:sp>
      <p:sp>
        <p:nvSpPr>
          <p:cNvPr id="7" name="Slide Number Placeholder 6"/>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DC503-498E-4783-8923-C7B6A07EAEA8}" type="datetime1">
              <a:rPr lang="en-US" smtClean="0"/>
              <a:t>8/29/2012</a:t>
            </a:fld>
            <a:endParaRPr lang="en-US"/>
          </a:p>
        </p:txBody>
      </p:sp>
      <p:sp>
        <p:nvSpPr>
          <p:cNvPr id="7" name="Slide Number Placeholder 6"/>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8"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DAAEF-217E-4C85-9D35-4E5AEE9BDC9F}" type="datetime1">
              <a:rPr lang="en-US" smtClean="0"/>
              <a:t>8/29/2012</a:t>
            </a:fld>
            <a:endParaRPr lang="en-US"/>
          </a:p>
        </p:txBody>
      </p:sp>
      <p:sp>
        <p:nvSpPr>
          <p:cNvPr id="6" name="Slide Number Placeholder 5"/>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4BF7E2-22D1-4F03-87DC-7671A42EF559}" type="datetime1">
              <a:rPr lang="en-US" smtClean="0"/>
              <a:t>8/29/2012</a:t>
            </a:fld>
            <a:endParaRPr lang="en-US"/>
          </a:p>
        </p:txBody>
      </p:sp>
      <p:sp>
        <p:nvSpPr>
          <p:cNvPr id="6" name="Slide Number Placeholder 5"/>
          <p:cNvSpPr>
            <a:spLocks noGrp="1"/>
          </p:cNvSpPr>
          <p:nvPr>
            <p:ph type="sldNum" sz="quarter" idx="12"/>
          </p:nvPr>
        </p:nvSpPr>
        <p:spPr/>
        <p:txBody>
          <a:bodyPr/>
          <a:lstStyle/>
          <a:p>
            <a:fld id="{55D34BE4-DA93-A945-B706-B39D39DCACB6}" type="slidenum">
              <a:rPr lang="en-US" smtClean="0">
                <a:solidFill>
                  <a:prstClr val="white">
                    <a:lumMod val="75000"/>
                  </a:prstClr>
                </a:solidFill>
              </a:rPr>
              <a:pPr/>
              <a:t>‹#›</a:t>
            </a:fld>
            <a:endParaRPr lang="en-US" dirty="0">
              <a:solidFill>
                <a:prstClr val="white">
                  <a:lumMod val="75000"/>
                </a:prstClr>
              </a:solidFill>
            </a:endParaRPr>
          </a:p>
        </p:txBody>
      </p:sp>
      <p:sp>
        <p:nvSpPr>
          <p:cNvPr id="7"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34"/>
            <a:ext cx="9144000" cy="221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762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5400"/>
            <a:ext cx="82296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2400" y="6528816"/>
            <a:ext cx="2895600" cy="329184"/>
          </a:xfrm>
          <a:prstGeom prst="rect">
            <a:avLst/>
          </a:prstGeom>
        </p:spPr>
        <p:txBody>
          <a:bodyPr vert="horz" lIns="91440" tIns="45720" rIns="91440" bIns="45720" rtlCol="0" anchor="ctr"/>
          <a:lstStyle>
            <a:lvl1pPr algn="l">
              <a:defRPr sz="1200">
                <a:solidFill>
                  <a:schemeClr val="tx1"/>
                </a:solidFill>
                <a:latin typeface="Lucida Sans" pitchFamily="34" charset="0"/>
              </a:defRPr>
            </a:lvl1pPr>
          </a:lstStyle>
          <a:p>
            <a:fld id="{3B51C1C2-EE41-456D-B639-C6FCC73E1D26}" type="datetime1">
              <a:rPr lang="en-US" smtClean="0"/>
              <a:t>8/29/2012</a:t>
            </a:fld>
            <a:endParaRPr lang="en-US"/>
          </a:p>
        </p:txBody>
      </p:sp>
      <p:sp>
        <p:nvSpPr>
          <p:cNvPr id="5" name="Footer Placeholder 4"/>
          <p:cNvSpPr>
            <a:spLocks noGrp="1"/>
          </p:cNvSpPr>
          <p:nvPr>
            <p:ph type="ftr" sz="quarter" idx="3"/>
          </p:nvPr>
        </p:nvSpPr>
        <p:spPr>
          <a:xfrm>
            <a:off x="3048001" y="6524547"/>
            <a:ext cx="4876800" cy="333454"/>
          </a:xfrm>
          <a:prstGeom prst="rect">
            <a:avLst/>
          </a:prstGeom>
        </p:spPr>
        <p:txBody>
          <a:bodyPr vert="horz" lIns="91440" tIns="45720" rIns="91440" bIns="45720" rtlCol="0" anchor="ctr"/>
          <a:lstStyle>
            <a:lvl1pPr algn="ctr">
              <a:defRPr sz="1200" cap="all" baseline="0">
                <a:solidFill>
                  <a:schemeClr val="tx1"/>
                </a:solidFill>
                <a:latin typeface="Lucida Sans" pitchFamily="34" charset="0"/>
              </a:defRPr>
            </a:lvl1pPr>
          </a:lstStyle>
          <a:p>
            <a:r>
              <a:rPr lang="en-US" smtClean="0"/>
              <a:t>Designing for Common Problems in SQL Server</a:t>
            </a:r>
            <a:endParaRPr lang="en-US"/>
          </a:p>
        </p:txBody>
      </p:sp>
      <p:sp>
        <p:nvSpPr>
          <p:cNvPr id="6" name="Slide Number Placeholder 5"/>
          <p:cNvSpPr>
            <a:spLocks noGrp="1"/>
          </p:cNvSpPr>
          <p:nvPr>
            <p:ph type="sldNum" sz="quarter" idx="4"/>
          </p:nvPr>
        </p:nvSpPr>
        <p:spPr>
          <a:xfrm>
            <a:off x="0" y="-19386"/>
            <a:ext cx="1066800" cy="224837"/>
          </a:xfrm>
          <a:prstGeom prst="rect">
            <a:avLst/>
          </a:prstGeom>
        </p:spPr>
        <p:txBody>
          <a:bodyPr vert="horz" lIns="91440" tIns="45720" rIns="91440" bIns="45720" rtlCol="0" anchor="ctr"/>
          <a:lstStyle>
            <a:lvl1pPr algn="l">
              <a:defRPr sz="1400" b="1">
                <a:solidFill>
                  <a:schemeClr val="bg1"/>
                </a:solidFill>
              </a:defRPr>
            </a:lvl1pPr>
          </a:lstStyle>
          <a:p>
            <a:fld id="{DFC92926-97E6-4BD2-831B-A87D8AA95496}" type="slidenum">
              <a:rPr lang="en-US" smtClean="0"/>
              <a:t>‹#›</a:t>
            </a:fld>
            <a:endParaRPr lang="en-US"/>
          </a:p>
        </p:txBody>
      </p:sp>
      <p:pic>
        <p:nvPicPr>
          <p:cNvPr id="11" name="Picture 10" descr="drsql_org_bug.png"/>
          <p:cNvPicPr>
            <a:picLocks noChangeAspect="1"/>
          </p:cNvPicPr>
          <p:nvPr/>
        </p:nvPicPr>
        <p:blipFill>
          <a:blip r:embed="rId14" cstate="print">
            <a:clrChange>
              <a:clrFrom>
                <a:srgbClr val="ED1C24"/>
              </a:clrFrom>
              <a:clrTo>
                <a:srgbClr val="ED1C24">
                  <a:alpha val="0"/>
                </a:srgbClr>
              </a:clrTo>
            </a:clrChange>
            <a:duotone>
              <a:schemeClr val="bg2">
                <a:shade val="45000"/>
                <a:satMod val="135000"/>
              </a:schemeClr>
              <a:prstClr val="white"/>
            </a:duotone>
          </a:blip>
          <a:stretch>
            <a:fillRect/>
          </a:stretch>
        </p:blipFill>
        <p:spPr>
          <a:xfrm>
            <a:off x="8171897" y="6524546"/>
            <a:ext cx="972103" cy="333454"/>
          </a:xfrm>
          <a:prstGeom prst="rect">
            <a:avLst/>
          </a:prstGeom>
        </p:spPr>
      </p:pic>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Consolas" pitchFamily="49" charset="0"/>
        </a:defRPr>
      </a:lvl1pPr>
    </p:titleStyle>
    <p:bodyStyle>
      <a:lvl1pPr marL="182880" indent="-182880" algn="l" defTabSz="914400" rtl="0" eaLnBrk="1" latinLnBrk="0" hangingPunct="1">
        <a:spcBef>
          <a:spcPct val="20000"/>
        </a:spcBef>
        <a:spcAft>
          <a:spcPts val="600"/>
        </a:spcAft>
        <a:buClr>
          <a:schemeClr val="accent1"/>
        </a:buClr>
        <a:buSzPct val="85000"/>
        <a:buFont typeface="Arial" pitchFamily="34" charset="0"/>
        <a:buChar char="•"/>
        <a:defRPr sz="3200" kern="1200">
          <a:solidFill>
            <a:schemeClr val="tx1"/>
          </a:solidFill>
          <a:latin typeface="Lucida Grande" pitchFamily="2" charset="0"/>
          <a:ea typeface="Lucida Grande" pitchFamily="2" charset="0"/>
          <a:cs typeface="Lucida Grande" pitchFamily="2" charset="0"/>
        </a:defRPr>
      </a:lvl1pPr>
      <a:lvl2pPr marL="457200" indent="-182880" algn="l" defTabSz="914400" rtl="0" eaLnBrk="1" latinLnBrk="0" hangingPunct="1">
        <a:spcBef>
          <a:spcPct val="20000"/>
        </a:spcBef>
        <a:spcAft>
          <a:spcPts val="600"/>
        </a:spcAft>
        <a:buClr>
          <a:schemeClr val="accent1"/>
        </a:buClr>
        <a:buSzPct val="85000"/>
        <a:buFont typeface="Arial" pitchFamily="34" charset="0"/>
        <a:buChar char="•"/>
        <a:defRPr sz="2800" kern="1200">
          <a:solidFill>
            <a:schemeClr val="tx1"/>
          </a:solidFill>
          <a:latin typeface="Lucida Grande" pitchFamily="2" charset="0"/>
          <a:ea typeface="Lucida Grande" pitchFamily="2" charset="0"/>
          <a:cs typeface="Lucida Grande" pitchFamily="2" charset="0"/>
        </a:defRPr>
      </a:lvl2pPr>
      <a:lvl3pPr marL="731520" indent="-182880" algn="l" defTabSz="914400" rtl="0" eaLnBrk="1" latinLnBrk="0" hangingPunct="1">
        <a:spcBef>
          <a:spcPct val="20000"/>
        </a:spcBef>
        <a:spcAft>
          <a:spcPts val="600"/>
        </a:spcAft>
        <a:buClr>
          <a:schemeClr val="accent1"/>
        </a:buClr>
        <a:buSzPct val="90000"/>
        <a:buFont typeface="Arial" pitchFamily="34" charset="0"/>
        <a:buChar char="•"/>
        <a:defRPr sz="2400" kern="1200">
          <a:solidFill>
            <a:schemeClr val="tx1"/>
          </a:solidFill>
          <a:latin typeface="Lucida Grande" pitchFamily="2" charset="0"/>
          <a:ea typeface="Lucida Grande" pitchFamily="2" charset="0"/>
          <a:cs typeface="Lucida Grande" pitchFamily="2" charset="0"/>
        </a:defRPr>
      </a:lvl3pPr>
      <a:lvl4pPr marL="1005840" indent="-182880" algn="l" defTabSz="914400" rtl="0" eaLnBrk="1" latinLnBrk="0" hangingPunct="1">
        <a:spcBef>
          <a:spcPct val="20000"/>
        </a:spcBef>
        <a:spcAft>
          <a:spcPts val="600"/>
        </a:spcAft>
        <a:buClr>
          <a:schemeClr val="accent1"/>
        </a:buClr>
        <a:buFont typeface="Arial" pitchFamily="34" charset="0"/>
        <a:buChar char="•"/>
        <a:defRPr sz="2000" kern="1200">
          <a:solidFill>
            <a:schemeClr val="tx1"/>
          </a:solidFill>
          <a:latin typeface="Lucida Grande" pitchFamily="2" charset="0"/>
          <a:ea typeface="Lucida Grande" pitchFamily="2" charset="0"/>
          <a:cs typeface="Lucida Grande" pitchFamily="2" charset="0"/>
        </a:defRPr>
      </a:lvl4pPr>
      <a:lvl5pPr marL="1188720" indent="-137160" algn="l" defTabSz="914400" rtl="0" eaLnBrk="1" latinLnBrk="0" hangingPunct="1">
        <a:spcBef>
          <a:spcPct val="20000"/>
        </a:spcBef>
        <a:spcAft>
          <a:spcPts val="600"/>
        </a:spcAft>
        <a:buClr>
          <a:schemeClr val="accent1"/>
        </a:buClr>
        <a:buSzPct val="100000"/>
        <a:buFont typeface="Arial" pitchFamily="34" charset="0"/>
        <a:buChar char="•"/>
        <a:defRPr sz="1800" kern="1200" baseline="0">
          <a:solidFill>
            <a:schemeClr val="tx1"/>
          </a:solidFill>
          <a:latin typeface="Lucida Grande" pitchFamily="2" charset="0"/>
          <a:ea typeface="Lucida Grande" pitchFamily="2" charset="0"/>
          <a:cs typeface="Lucida Grande" pitchFamily="2"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www.flickr.com/photos/28633851@N05/4728938858/" TargetMode="External"/><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upload.wikimedia.org/wikipedia/commons/b/b2/Stairway_in_ford_plant_in_LA_from_HABS.jpg" TargetMode="External"/><Relationship Id="rId1"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hyperlink" Target="http://www.bricklink.com/catalogItemPic.asp?P=6546" TargetMode="External"/><Relationship Id="rId7" Type="http://schemas.openxmlformats.org/officeDocument/2006/relationships/hyperlink" Target="http://www.bricklink.com/catalogItemPic.asp?P=3003" TargetMode="External"/><Relationship Id="rId12" Type="http://schemas.openxmlformats.org/officeDocument/2006/relationships/image" Target="../media/image24.gif"/><Relationship Id="rId2" Type="http://schemas.openxmlformats.org/officeDocument/2006/relationships/image" Target="../media/image19.jpeg"/><Relationship Id="rId1" Type="http://schemas.openxmlformats.org/officeDocument/2006/relationships/slideLayout" Target="../slideLayouts/slideLayout11.xml"/><Relationship Id="rId6" Type="http://schemas.openxmlformats.org/officeDocument/2006/relationships/image" Target="../media/image21.gif"/><Relationship Id="rId11" Type="http://schemas.openxmlformats.org/officeDocument/2006/relationships/hyperlink" Target="http://www.bricklink.com/catalogItemPic.asp?P=3021" TargetMode="External"/><Relationship Id="rId5" Type="http://schemas.openxmlformats.org/officeDocument/2006/relationships/hyperlink" Target="http://www.bricklink.com/catalogItemPic.asp?P=2453" TargetMode="External"/><Relationship Id="rId10" Type="http://schemas.openxmlformats.org/officeDocument/2006/relationships/image" Target="../media/image23.gif"/><Relationship Id="rId4" Type="http://schemas.openxmlformats.org/officeDocument/2006/relationships/image" Target="../media/image20.gif"/><Relationship Id="rId9" Type="http://schemas.openxmlformats.org/officeDocument/2006/relationships/hyperlink" Target="http://www.bricklink.com/catalogItemPic.asp?P=4286"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upload.wikimedia.org/wikipedia/commons/4/40/Endlose_Treppe_KPMG_Muenchen.JPG" TargetMode="External"/><Relationship Id="rId2" Type="http://schemas.openxmlformats.org/officeDocument/2006/relationships/image" Target="../media/image7.jpeg"/><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11.xml"/><Relationship Id="rId5" Type="http://schemas.microsoft.com/office/2007/relationships/hdphoto" Target="../media/hdphoto3.wdp"/><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hyperlink" Target="http://insurancewriter.com/blog/2010/08/27/weasel-words-weaken-your-message/" TargetMode="Externa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for Common Problems</a:t>
            </a:r>
            <a:br>
              <a:rPr lang="en-US" dirty="0"/>
            </a:br>
            <a:r>
              <a:rPr lang="en-US" dirty="0"/>
              <a:t>in SQL Server </a:t>
            </a:r>
          </a:p>
        </p:txBody>
      </p:sp>
      <p:sp>
        <p:nvSpPr>
          <p:cNvPr id="3" name="Subtitle 2"/>
          <p:cNvSpPr>
            <a:spLocks noGrp="1"/>
          </p:cNvSpPr>
          <p:nvPr>
            <p:ph type="subTitle" idx="1"/>
          </p:nvPr>
        </p:nvSpPr>
        <p:spPr/>
        <p:txBody>
          <a:bodyPr/>
          <a:lstStyle/>
          <a:p>
            <a:r>
              <a:rPr lang="en-US" dirty="0" smtClean="0">
                <a:latin typeface="+mj-lt"/>
              </a:rPr>
              <a:t>Louis Davidson (drsql.org)</a:t>
            </a:r>
          </a:p>
          <a:p>
            <a:r>
              <a:rPr lang="en-US" dirty="0" smtClean="0">
                <a:latin typeface="+mj-lt"/>
              </a:rPr>
              <a:t>drsql@hotmail.com</a:t>
            </a:r>
            <a:endParaRPr lang="en-US" dirty="0">
              <a:latin typeface="+mj-lt"/>
            </a:endParaRPr>
          </a:p>
        </p:txBody>
      </p:sp>
    </p:spTree>
    <p:extLst>
      <p:ext uri="{BB962C8B-B14F-4D97-AF65-F5344CB8AC3E}">
        <p14:creationId xmlns:p14="http://schemas.microsoft.com/office/powerpoint/2010/main" val="4072160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1524000" y="1142999"/>
            <a:ext cx="6024576" cy="535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Both? “</a:t>
            </a:r>
            <a:r>
              <a:rPr lang="en-US" dirty="0"/>
              <a:t>It depends…”</a:t>
            </a:r>
          </a:p>
        </p:txBody>
      </p:sp>
      <p:grpSp>
        <p:nvGrpSpPr>
          <p:cNvPr id="6" name="Group 5"/>
          <p:cNvGrpSpPr/>
          <p:nvPr/>
        </p:nvGrpSpPr>
        <p:grpSpPr>
          <a:xfrm>
            <a:off x="3340736" y="3938100"/>
            <a:ext cx="4618348" cy="2691096"/>
            <a:chOff x="6083176" y="4882709"/>
            <a:chExt cx="4618348" cy="2691096"/>
          </a:xfrm>
        </p:grpSpPr>
        <p:sp>
          <p:nvSpPr>
            <p:cNvPr id="7" name="Down Arrow 6"/>
            <p:cNvSpPr/>
            <p:nvPr/>
          </p:nvSpPr>
          <p:spPr>
            <a:xfrm rot="8958284">
              <a:off x="6083176" y="4882709"/>
              <a:ext cx="567575" cy="2587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26299" y="6927474"/>
              <a:ext cx="377522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Represents “Current” Value of customer Address</a:t>
              </a:r>
              <a:endParaRPr lang="en-US" dirty="0"/>
            </a:p>
          </p:txBody>
        </p:sp>
      </p:grpSp>
      <p:grpSp>
        <p:nvGrpSpPr>
          <p:cNvPr id="9" name="Group 8"/>
          <p:cNvGrpSpPr/>
          <p:nvPr/>
        </p:nvGrpSpPr>
        <p:grpSpPr>
          <a:xfrm>
            <a:off x="5368775" y="349963"/>
            <a:ext cx="3775225" cy="2369639"/>
            <a:chOff x="8529497" y="6949734"/>
            <a:chExt cx="3775225" cy="2369639"/>
          </a:xfrm>
        </p:grpSpPr>
        <p:sp>
          <p:nvSpPr>
            <p:cNvPr id="10" name="Down Arrow 9"/>
            <p:cNvSpPr/>
            <p:nvPr/>
          </p:nvSpPr>
          <p:spPr>
            <a:xfrm rot="2391277">
              <a:off x="10373626" y="7120961"/>
              <a:ext cx="567575" cy="2198412"/>
            </a:xfrm>
            <a:prstGeom prst="downArrow">
              <a:avLst>
                <a:gd name="adj1" fmla="val 5362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29497" y="6949734"/>
              <a:ext cx="377522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Represents “As Of” Value of Customer Address</a:t>
              </a:r>
              <a:endParaRPr lang="en-US" dirty="0"/>
            </a:p>
          </p:txBody>
        </p:sp>
      </p:grpSp>
    </p:spTree>
    <p:extLst>
      <p:ext uri="{BB962C8B-B14F-4D97-AF65-F5344CB8AC3E}">
        <p14:creationId xmlns:p14="http://schemas.microsoft.com/office/powerpoint/2010/main" val="34577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Matter</a:t>
            </a:r>
            <a:endParaRPr lang="en-US" dirty="0"/>
          </a:p>
        </p:txBody>
      </p:sp>
      <p:sp>
        <p:nvSpPr>
          <p:cNvPr id="3" name="Content Placeholder 2"/>
          <p:cNvSpPr>
            <a:spLocks noGrp="1"/>
          </p:cNvSpPr>
          <p:nvPr>
            <p:ph idx="1"/>
          </p:nvPr>
        </p:nvSpPr>
        <p:spPr/>
        <p:txBody>
          <a:bodyPr/>
          <a:lstStyle/>
          <a:p>
            <a:r>
              <a:rPr lang="en-US" dirty="0" smtClean="0"/>
              <a:t>Your design to match the requirements</a:t>
            </a:r>
          </a:p>
          <a:p>
            <a:pPr lvl="1"/>
            <a:r>
              <a:rPr lang="en-US" dirty="0" smtClean="0"/>
              <a:t>Given: So you do what the customer expects</a:t>
            </a:r>
          </a:p>
          <a:p>
            <a:pPr lvl="1"/>
            <a:r>
              <a:rPr lang="en-US" dirty="0" smtClean="0"/>
              <a:t>Needed: So you can do what the customer really wants</a:t>
            </a:r>
          </a:p>
          <a:p>
            <a:r>
              <a:rPr lang="en-US" dirty="0" smtClean="0"/>
              <a:t>Any database design can be right without knowledge of the requirements</a:t>
            </a:r>
            <a:endParaRPr lang="en-US" dirty="0"/>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11</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smtClean="0"/>
              <a:t>Designing for Common Problems in SQL Server</a:t>
            </a:r>
            <a:endParaRPr lang="en-US" dirty="0"/>
          </a:p>
        </p:txBody>
      </p:sp>
    </p:spTree>
    <p:extLst>
      <p:ext uri="{BB962C8B-B14F-4D97-AF65-F5344CB8AC3E}">
        <p14:creationId xmlns:p14="http://schemas.microsoft.com/office/powerpoint/2010/main" val="25434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i="1" dirty="0" smtClean="0"/>
              <a:t>Uniqueness</a:t>
            </a:r>
            <a:r>
              <a:rPr lang="en-US" dirty="0"/>
              <a:t>: Realistic patterns of solutions that </a:t>
            </a:r>
            <a:r>
              <a:rPr lang="en-US" dirty="0" smtClean="0"/>
              <a:t>often cannot be </a:t>
            </a:r>
            <a:r>
              <a:rPr lang="en-US" dirty="0"/>
              <a:t>implemented with a simple uniqueness </a:t>
            </a:r>
            <a:r>
              <a:rPr lang="en-US" dirty="0" smtClean="0"/>
              <a:t>constraint</a:t>
            </a:r>
          </a:p>
          <a:p>
            <a:r>
              <a:rPr lang="en-US" i="1" dirty="0" smtClean="0"/>
              <a:t>Data-driven design</a:t>
            </a:r>
            <a:r>
              <a:rPr lang="en-US" dirty="0" smtClean="0"/>
              <a:t>: Never hard-code values that don’t have a fixed meaning</a:t>
            </a:r>
          </a:p>
          <a:p>
            <a:r>
              <a:rPr lang="en-US" i="1" dirty="0" smtClean="0"/>
              <a:t>Storing </a:t>
            </a:r>
            <a:r>
              <a:rPr lang="en-US" i="1" dirty="0"/>
              <a:t>user-specified data</a:t>
            </a:r>
            <a:r>
              <a:rPr lang="en-US" dirty="0"/>
              <a:t>: Possibilities for letting users extend their database themselves in a manner that can be somewhat controlled by the </a:t>
            </a:r>
            <a:r>
              <a:rPr lang="en-US" dirty="0" smtClean="0"/>
              <a:t>administrators</a:t>
            </a:r>
            <a:endParaRPr lang="en-US" dirty="0"/>
          </a:p>
          <a:p>
            <a:endParaRPr lang="en-US" dirty="0" smtClean="0"/>
          </a:p>
          <a:p>
            <a:endParaRPr lang="en-US" dirty="0" smtClean="0"/>
          </a:p>
          <a:p>
            <a:endParaRPr lang="en-US" dirty="0" smtClean="0"/>
          </a:p>
        </p:txBody>
      </p:sp>
      <p:sp>
        <p:nvSpPr>
          <p:cNvPr id="6" name="Date Placeholder 5"/>
          <p:cNvSpPr>
            <a:spLocks noGrp="1"/>
          </p:cNvSpPr>
          <p:nvPr>
            <p:ph type="dt" sz="half" idx="10"/>
          </p:nvPr>
        </p:nvSpPr>
        <p:spPr/>
        <p:txBody>
          <a:bodyPr/>
          <a:lstStyle/>
          <a:p>
            <a:fld id="{613C906B-A377-4657-AC99-3C27AD40D42A}"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12</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13210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Continued</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Files</a:t>
            </a:r>
            <a:r>
              <a:rPr lang="en-US" dirty="0"/>
              <a:t>: Storing images and documents using SQL Server (or not</a:t>
            </a:r>
            <a:r>
              <a:rPr lang="en-US" dirty="0" smtClean="0"/>
              <a:t>)</a:t>
            </a:r>
            <a:endParaRPr lang="en-US" i="1" dirty="0" smtClean="0"/>
          </a:p>
          <a:p>
            <a:r>
              <a:rPr lang="en-US" i="1" dirty="0" smtClean="0"/>
              <a:t>Hierarchies</a:t>
            </a:r>
            <a:r>
              <a:rPr lang="en-US" dirty="0"/>
              <a:t>: Introducing </a:t>
            </a:r>
            <a:r>
              <a:rPr lang="en-US" dirty="0" smtClean="0"/>
              <a:t>methods </a:t>
            </a:r>
            <a:r>
              <a:rPr lang="en-US" dirty="0"/>
              <a:t>of implementation and a few other methods that you can </a:t>
            </a:r>
            <a:r>
              <a:rPr lang="en-US" dirty="0" smtClean="0"/>
              <a:t>explore</a:t>
            </a:r>
          </a:p>
          <a:p>
            <a:r>
              <a:rPr lang="en-US" i="1" dirty="0"/>
              <a:t>Generalization</a:t>
            </a:r>
            <a:r>
              <a:rPr lang="en-US" dirty="0"/>
              <a:t>: In this section, we will look at some ways that you will need to be careful with how specific you make your tables so that you fit the solution to the needs of the user</a:t>
            </a:r>
            <a:r>
              <a:rPr lang="en-US" dirty="0" smtClean="0"/>
              <a:t>.</a:t>
            </a:r>
          </a:p>
          <a:p>
            <a:r>
              <a:rPr lang="en-US" i="1" dirty="0" smtClean="0"/>
              <a:t>Dimensional Design</a:t>
            </a:r>
            <a:r>
              <a:rPr lang="en-US" dirty="0"/>
              <a:t>: Optimizing for analysis of a data </a:t>
            </a:r>
            <a:r>
              <a:rPr lang="en-US" dirty="0" smtClean="0"/>
              <a:t>set (data warehousing)</a:t>
            </a:r>
            <a:endParaRPr lang="en-US" dirty="0"/>
          </a:p>
          <a:p>
            <a:endParaRPr lang="en-US" dirty="0" smtClean="0"/>
          </a:p>
          <a:p>
            <a:endParaRPr lang="en-US" dirty="0" smtClean="0"/>
          </a:p>
          <a:p>
            <a:endParaRPr lang="en-US" dirty="0" smtClean="0"/>
          </a:p>
          <a:p>
            <a:endParaRPr lang="en-US" dirty="0" smtClean="0"/>
          </a:p>
          <a:p>
            <a:endParaRPr lang="en-US" dirty="0"/>
          </a:p>
        </p:txBody>
      </p:sp>
      <p:sp>
        <p:nvSpPr>
          <p:cNvPr id="6" name="Date Placeholder 5"/>
          <p:cNvSpPr>
            <a:spLocks noGrp="1"/>
          </p:cNvSpPr>
          <p:nvPr>
            <p:ph type="dt" sz="half" idx="10"/>
          </p:nvPr>
        </p:nvSpPr>
        <p:spPr/>
        <p:txBody>
          <a:bodyPr/>
          <a:lstStyle/>
          <a:p>
            <a:fld id="{4A19935D-B6AC-465A-9183-61C39CB263F8}"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13</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341204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I mention at least 100 times a day, by definition, a table has unique rows</a:t>
            </a:r>
          </a:p>
          <a:p>
            <a:r>
              <a:rPr lang="en-US" dirty="0" smtClean="0"/>
              <a:t>Every table should have a natural key if possible</a:t>
            </a:r>
          </a:p>
          <a:p>
            <a:r>
              <a:rPr lang="en-US" dirty="0" smtClean="0"/>
              <a:t>There are a few common examples where this isn’t possible</a:t>
            </a:r>
          </a:p>
          <a:p>
            <a:pPr lvl="1"/>
            <a:r>
              <a:rPr lang="en-US" dirty="0" smtClean="0"/>
              <a:t>Logging Tables – Where the event is the thing, and time of event may not be unique enough</a:t>
            </a:r>
          </a:p>
          <a:p>
            <a:pPr lvl="1"/>
            <a:r>
              <a:rPr lang="en-US" dirty="0" smtClean="0"/>
              <a:t>Incomplete Uniqueness, Bulk Uniqueness (Discussed later)</a:t>
            </a:r>
          </a:p>
          <a:p>
            <a:pPr lvl="1"/>
            <a:endParaRPr lang="en-US" dirty="0" smtClean="0"/>
          </a:p>
        </p:txBody>
      </p:sp>
      <p:sp>
        <p:nvSpPr>
          <p:cNvPr id="6" name="Date Placeholder 5"/>
          <p:cNvSpPr>
            <a:spLocks noGrp="1"/>
          </p:cNvSpPr>
          <p:nvPr>
            <p:ph type="dt" sz="half" idx="10"/>
          </p:nvPr>
        </p:nvSpPr>
        <p:spPr/>
        <p:txBody>
          <a:bodyPr/>
          <a:lstStyle/>
          <a:p>
            <a:fld id="{013D9ECD-4A8A-4372-972D-DE5F99087025}"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14</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24090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dirty="0" smtClean="0"/>
              <a:t>Natural/Artificial Keys</a:t>
            </a:r>
            <a:endParaRPr lang="en-US" dirty="0"/>
          </a:p>
        </p:txBody>
      </p:sp>
      <p:sp>
        <p:nvSpPr>
          <p:cNvPr id="3" name="Content Placeholder 2"/>
          <p:cNvSpPr>
            <a:spLocks noGrp="1"/>
          </p:cNvSpPr>
          <p:nvPr>
            <p:ph idx="1"/>
          </p:nvPr>
        </p:nvSpPr>
        <p:spPr/>
        <p:txBody>
          <a:bodyPr>
            <a:normAutofit/>
          </a:bodyPr>
          <a:lstStyle/>
          <a:p>
            <a:r>
              <a:rPr lang="en-US" sz="2400" dirty="0" smtClean="0"/>
              <a:t>Requirement: Table of Lego Sets </a:t>
            </a:r>
          </a:p>
          <a:p>
            <a:endParaRPr lang="en-US" sz="2400" dirty="0" smtClean="0"/>
          </a:p>
          <a:p>
            <a:endParaRPr lang="en-US" sz="2400" dirty="0"/>
          </a:p>
          <a:p>
            <a:endParaRPr lang="en-US" sz="2400" dirty="0" smtClean="0"/>
          </a:p>
          <a:p>
            <a:r>
              <a:rPr lang="en-US" sz="2400" dirty="0" smtClean="0"/>
              <a:t>Always find some other key to protect against duplicate data so you don’t end up with</a:t>
            </a:r>
          </a:p>
        </p:txBody>
      </p:sp>
      <p:sp>
        <p:nvSpPr>
          <p:cNvPr id="2" name="Footer Placeholder 1"/>
          <p:cNvSpPr>
            <a:spLocks noGrp="1"/>
          </p:cNvSpPr>
          <p:nvPr>
            <p:ph type="ftr" sz="quarter" idx="3"/>
          </p:nvPr>
        </p:nvSpPr>
        <p:spPr/>
        <p:txBody>
          <a:bodyPr/>
          <a:lstStyle/>
          <a:p>
            <a:r>
              <a:rPr lang="en-US" smtClean="0"/>
              <a:t>What Sequence Objects Are (And Are Not)</a:t>
            </a:r>
            <a:endParaRPr lang="en-US" dirty="0"/>
          </a:p>
        </p:txBody>
      </p:sp>
      <p:sp>
        <p:nvSpPr>
          <p:cNvPr id="5" name="TextBox 4"/>
          <p:cNvSpPr txBox="1"/>
          <p:nvPr/>
        </p:nvSpPr>
        <p:spPr>
          <a:xfrm>
            <a:off x="696032" y="1850954"/>
            <a:ext cx="3505200" cy="1477328"/>
          </a:xfrm>
          <a:prstGeom prst="rect">
            <a:avLst/>
          </a:prstGeom>
          <a:noFill/>
        </p:spPr>
        <p:txBody>
          <a:bodyPr wrap="square" rtlCol="0">
            <a:spAutoFit/>
          </a:bodyPr>
          <a:lstStyle/>
          <a:p>
            <a:pPr defTabSz="914400"/>
            <a:r>
              <a:rPr lang="en-US" b="1" dirty="0" err="1" smtClean="0">
                <a:solidFill>
                  <a:prstClr val="black"/>
                </a:solidFill>
                <a:latin typeface="Courier New" pitchFamily="49" charset="0"/>
                <a:cs typeface="Courier New" pitchFamily="49" charset="0"/>
              </a:rPr>
              <a:t>LegoSetId</a:t>
            </a:r>
            <a:r>
              <a:rPr lang="en-US" b="1" dirty="0" smtClean="0">
                <a:solidFill>
                  <a:prstClr val="black"/>
                </a:solidFill>
                <a:latin typeface="Courier New" pitchFamily="49" charset="0"/>
                <a:cs typeface="Courier New" pitchFamily="49" charset="0"/>
              </a:rPr>
              <a:t>   Name</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 -----------</a:t>
            </a:r>
            <a:br>
              <a:rPr lang="en-US" b="1" dirty="0" smtClean="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1           M Falcon</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4567        M Falcon</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979796      M Falcon</a:t>
            </a:r>
            <a:endParaRPr lang="en-US" b="1" dirty="0">
              <a:solidFill>
                <a:prstClr val="black"/>
              </a:solidFill>
              <a:latin typeface="Courier New" pitchFamily="49" charset="0"/>
              <a:cs typeface="Courier New" pitchFamily="49" charset="0"/>
            </a:endParaRPr>
          </a:p>
        </p:txBody>
      </p:sp>
      <p:sp>
        <p:nvSpPr>
          <p:cNvPr id="6" name="TextBox 5"/>
          <p:cNvSpPr txBox="1"/>
          <p:nvPr/>
        </p:nvSpPr>
        <p:spPr>
          <a:xfrm>
            <a:off x="3954491" y="1849227"/>
            <a:ext cx="2171700" cy="1477328"/>
          </a:xfrm>
          <a:prstGeom prst="rect">
            <a:avLst/>
          </a:prstGeom>
          <a:noFill/>
        </p:spPr>
        <p:txBody>
          <a:bodyPr wrap="square" rtlCol="0">
            <a:spAutoFit/>
          </a:bodyPr>
          <a:lstStyle/>
          <a:p>
            <a:pPr defTabSz="914400"/>
            <a:r>
              <a:rPr lang="en-US" b="1" dirty="0" smtClean="0">
                <a:solidFill>
                  <a:prstClr val="black"/>
                </a:solidFill>
                <a:latin typeface="Courier New" pitchFamily="49" charset="0"/>
                <a:cs typeface="Courier New" pitchFamily="49" charset="0"/>
              </a:rPr>
              <a:t>Scale</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a:t>
            </a:r>
          </a:p>
          <a:p>
            <a:pPr defTabSz="914400"/>
            <a:r>
              <a:rPr lang="en-US" b="1" dirty="0" err="1" smtClean="0">
                <a:solidFill>
                  <a:prstClr val="black"/>
                </a:solidFill>
                <a:latin typeface="Courier New" pitchFamily="49" charset="0"/>
                <a:cs typeface="Courier New" pitchFamily="49" charset="0"/>
              </a:rPr>
              <a:t>Minifig</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Micro </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err="1" smtClean="0">
                <a:solidFill>
                  <a:prstClr val="black"/>
                </a:solidFill>
                <a:latin typeface="Courier New" pitchFamily="49" charset="0"/>
                <a:cs typeface="Courier New" pitchFamily="49" charset="0"/>
              </a:rPr>
              <a:t>Minifig</a:t>
            </a:r>
            <a:endParaRPr lang="en-US" b="1" dirty="0">
              <a:solidFill>
                <a:prstClr val="black"/>
              </a:solidFill>
              <a:latin typeface="Courier New" pitchFamily="49" charset="0"/>
              <a:cs typeface="Courier New" pitchFamily="49" charset="0"/>
            </a:endParaRPr>
          </a:p>
        </p:txBody>
      </p:sp>
      <p:sp>
        <p:nvSpPr>
          <p:cNvPr id="7" name="TextBox 6"/>
          <p:cNvSpPr txBox="1"/>
          <p:nvPr/>
        </p:nvSpPr>
        <p:spPr>
          <a:xfrm>
            <a:off x="5743376" y="1849227"/>
            <a:ext cx="2883144" cy="1477328"/>
          </a:xfrm>
          <a:prstGeom prst="rect">
            <a:avLst/>
          </a:prstGeom>
          <a:noFill/>
        </p:spPr>
        <p:txBody>
          <a:bodyPr wrap="square" rtlCol="0">
            <a:spAutoFit/>
          </a:bodyPr>
          <a:lstStyle/>
          <a:p>
            <a:pPr defTabSz="914400"/>
            <a:r>
              <a:rPr lang="en-US" b="1" dirty="0" err="1" smtClean="0">
                <a:solidFill>
                  <a:prstClr val="black"/>
                </a:solidFill>
                <a:latin typeface="Courier New" pitchFamily="49" charset="0"/>
                <a:cs typeface="Courier New" pitchFamily="49" charset="0"/>
              </a:rPr>
              <a:t>SetNumber</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a:t>
            </a:r>
          </a:p>
          <a:p>
            <a:pPr defTabSz="914400"/>
            <a:r>
              <a:rPr lang="en-US" b="1" dirty="0" smtClean="0">
                <a:solidFill>
                  <a:prstClr val="black"/>
                </a:solidFill>
                <a:latin typeface="Courier New" pitchFamily="49" charset="0"/>
                <a:cs typeface="Courier New" pitchFamily="49" charset="0"/>
              </a:rPr>
              <a:t>7965</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4488</a:t>
            </a:r>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10179</a:t>
            </a:r>
            <a:endParaRPr lang="en-US" b="1" dirty="0">
              <a:solidFill>
                <a:prstClr val="black"/>
              </a:solidFill>
              <a:latin typeface="Courier New" pitchFamily="49" charset="0"/>
              <a:cs typeface="Courier New" pitchFamily="49" charset="0"/>
            </a:endParaRPr>
          </a:p>
        </p:txBody>
      </p:sp>
      <p:sp>
        <p:nvSpPr>
          <p:cNvPr id="8" name="TextBox 7"/>
          <p:cNvSpPr txBox="1"/>
          <p:nvPr/>
        </p:nvSpPr>
        <p:spPr>
          <a:xfrm>
            <a:off x="2320673" y="1790130"/>
            <a:ext cx="5486400" cy="923330"/>
          </a:xfrm>
          <a:prstGeom prst="rect">
            <a:avLst/>
          </a:prstGeom>
          <a:noFill/>
        </p:spPr>
        <p:txBody>
          <a:bodyPr wrap="square" rtlCol="0">
            <a:spAutoFit/>
          </a:bodyPr>
          <a:lstStyle/>
          <a:p>
            <a:pPr defTabSz="914400"/>
            <a:r>
              <a:rPr lang="en-US" b="1" dirty="0">
                <a:solidFill>
                  <a:prstClr val="black"/>
                </a:solidFill>
                <a:latin typeface="Courier New" pitchFamily="49" charset="0"/>
                <a:cs typeface="Courier New" pitchFamily="49" charset="0"/>
              </a:rPr>
              <a:t/>
            </a:r>
            <a:br>
              <a:rPr lang="en-US" b="1" dirty="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                         ~~~~~~~~~~~</a:t>
            </a:r>
            <a:br>
              <a:rPr lang="en-US" b="1" dirty="0" smtClean="0">
                <a:solidFill>
                  <a:prstClr val="black"/>
                </a:solidFill>
                <a:latin typeface="Courier New" pitchFamily="49" charset="0"/>
                <a:cs typeface="Courier New" pitchFamily="49" charset="0"/>
              </a:rPr>
            </a:br>
            <a:endParaRPr lang="en-US" b="1" dirty="0">
              <a:solidFill>
                <a:prstClr val="black"/>
              </a:solidFill>
              <a:latin typeface="Courier New" pitchFamily="49" charset="0"/>
              <a:cs typeface="Courier New" pitchFamily="49" charset="0"/>
            </a:endParaRPr>
          </a:p>
        </p:txBody>
      </p:sp>
      <p:sp>
        <p:nvSpPr>
          <p:cNvPr id="11" name="TextBox 10"/>
          <p:cNvSpPr txBox="1"/>
          <p:nvPr/>
        </p:nvSpPr>
        <p:spPr>
          <a:xfrm>
            <a:off x="827385" y="4378696"/>
            <a:ext cx="7306680" cy="1477328"/>
          </a:xfrm>
          <a:prstGeom prst="rect">
            <a:avLst/>
          </a:prstGeom>
          <a:noFill/>
        </p:spPr>
        <p:txBody>
          <a:bodyPr wrap="square" rtlCol="0">
            <a:spAutoFit/>
          </a:bodyPr>
          <a:lstStyle/>
          <a:p>
            <a:pPr defTabSz="914400"/>
            <a:r>
              <a:rPr lang="en-US" b="1" dirty="0" err="1" smtClean="0">
                <a:solidFill>
                  <a:prstClr val="black"/>
                </a:solidFill>
                <a:latin typeface="Courier New" pitchFamily="49" charset="0"/>
                <a:cs typeface="Courier New" pitchFamily="49" charset="0"/>
              </a:rPr>
              <a:t>LegoSetId</a:t>
            </a:r>
            <a:r>
              <a:rPr lang="en-US" b="1" dirty="0" smtClean="0">
                <a:solidFill>
                  <a:prstClr val="black"/>
                </a:solidFill>
                <a:latin typeface="Courier New" pitchFamily="49" charset="0"/>
                <a:cs typeface="Courier New" pitchFamily="49" charset="0"/>
              </a:rPr>
              <a:t>   Name        Scale        </a:t>
            </a:r>
            <a:r>
              <a:rPr lang="en-US" b="1" dirty="0" err="1" smtClean="0">
                <a:solidFill>
                  <a:prstClr val="black"/>
                </a:solidFill>
                <a:latin typeface="Courier New" pitchFamily="49" charset="0"/>
                <a:cs typeface="Courier New" pitchFamily="49" charset="0"/>
              </a:rPr>
              <a:t>SetNumber</a:t>
            </a:r>
            <a:r>
              <a:rPr lang="en-US" b="1" dirty="0" smtClean="0">
                <a:solidFill>
                  <a:prstClr val="black"/>
                </a:solidFill>
                <a:latin typeface="Courier New" pitchFamily="49" charset="0"/>
                <a:cs typeface="Courier New" pitchFamily="49" charset="0"/>
              </a:rPr>
              <a:t> </a:t>
            </a:r>
            <a:br>
              <a:rPr lang="en-US" b="1" dirty="0" smtClean="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 ----------- ------------ -------------</a:t>
            </a:r>
            <a:br>
              <a:rPr lang="en-US" b="1" dirty="0" smtClean="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1           M Falcon    </a:t>
            </a:r>
            <a:r>
              <a:rPr lang="en-US" b="1" dirty="0" err="1" smtClean="0">
                <a:solidFill>
                  <a:prstClr val="black"/>
                </a:solidFill>
                <a:latin typeface="Courier New" pitchFamily="49" charset="0"/>
                <a:cs typeface="Courier New" pitchFamily="49" charset="0"/>
              </a:rPr>
              <a:t>Minifig</a:t>
            </a:r>
            <a:r>
              <a:rPr lang="en-US" b="1" dirty="0" smtClean="0">
                <a:solidFill>
                  <a:prstClr val="black"/>
                </a:solidFill>
                <a:latin typeface="Courier New" pitchFamily="49" charset="0"/>
                <a:cs typeface="Courier New" pitchFamily="49" charset="0"/>
              </a:rPr>
              <a:t>      4488</a:t>
            </a:r>
            <a:br>
              <a:rPr lang="en-US" b="1" dirty="0" smtClean="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4567        M Falcon</a:t>
            </a:r>
            <a:r>
              <a:rPr lang="en-US" b="1" dirty="0">
                <a:solidFill>
                  <a:prstClr val="black"/>
                </a:solidFill>
                <a:latin typeface="Courier New" pitchFamily="49" charset="0"/>
                <a:cs typeface="Courier New" pitchFamily="49" charset="0"/>
              </a:rPr>
              <a:t> </a:t>
            </a:r>
            <a:r>
              <a:rPr lang="en-US" b="1" dirty="0" smtClean="0">
                <a:solidFill>
                  <a:prstClr val="black"/>
                </a:solidFill>
                <a:latin typeface="Courier New" pitchFamily="49" charset="0"/>
                <a:cs typeface="Courier New" pitchFamily="49" charset="0"/>
              </a:rPr>
              <a:t>   </a:t>
            </a:r>
            <a:r>
              <a:rPr lang="en-US" b="1" dirty="0" err="1" smtClean="0">
                <a:solidFill>
                  <a:prstClr val="black"/>
                </a:solidFill>
                <a:latin typeface="Courier New" pitchFamily="49" charset="0"/>
                <a:cs typeface="Courier New" pitchFamily="49" charset="0"/>
              </a:rPr>
              <a:t>Minifig</a:t>
            </a:r>
            <a:r>
              <a:rPr lang="en-US" b="1" dirty="0" smtClean="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4488</a:t>
            </a:r>
            <a:r>
              <a:rPr lang="en-US" b="1" dirty="0" smtClean="0">
                <a:solidFill>
                  <a:prstClr val="black"/>
                </a:solidFill>
                <a:latin typeface="Courier New" pitchFamily="49" charset="0"/>
                <a:cs typeface="Courier New" pitchFamily="49" charset="0"/>
              </a:rPr>
              <a:t/>
            </a:r>
            <a:br>
              <a:rPr lang="en-US" b="1" dirty="0" smtClean="0">
                <a:solidFill>
                  <a:prstClr val="black"/>
                </a:solidFill>
                <a:latin typeface="Courier New" pitchFamily="49" charset="0"/>
                <a:cs typeface="Courier New" pitchFamily="49" charset="0"/>
              </a:rPr>
            </a:br>
            <a:r>
              <a:rPr lang="en-US" b="1" dirty="0" smtClean="0">
                <a:solidFill>
                  <a:prstClr val="black"/>
                </a:solidFill>
                <a:latin typeface="Courier New" pitchFamily="49" charset="0"/>
                <a:cs typeface="Courier New" pitchFamily="49" charset="0"/>
              </a:rPr>
              <a:t>979796      M Falcon</a:t>
            </a:r>
            <a:r>
              <a:rPr lang="en-US" b="1" dirty="0">
                <a:solidFill>
                  <a:prstClr val="black"/>
                </a:solidFill>
                <a:latin typeface="Courier New" pitchFamily="49" charset="0"/>
                <a:cs typeface="Courier New" pitchFamily="49" charset="0"/>
              </a:rPr>
              <a:t> </a:t>
            </a:r>
            <a:r>
              <a:rPr lang="en-US" b="1" dirty="0" smtClean="0">
                <a:solidFill>
                  <a:prstClr val="black"/>
                </a:solidFill>
                <a:latin typeface="Courier New" pitchFamily="49" charset="0"/>
                <a:cs typeface="Courier New" pitchFamily="49" charset="0"/>
              </a:rPr>
              <a:t>   </a:t>
            </a:r>
            <a:r>
              <a:rPr lang="en-US" b="1" dirty="0" err="1" smtClean="0">
                <a:solidFill>
                  <a:prstClr val="black"/>
                </a:solidFill>
                <a:latin typeface="Courier New" pitchFamily="49" charset="0"/>
                <a:cs typeface="Courier New" pitchFamily="49" charset="0"/>
              </a:rPr>
              <a:t>Minifig</a:t>
            </a:r>
            <a:r>
              <a:rPr lang="en-US" b="1" dirty="0" smtClean="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4488</a:t>
            </a:r>
          </a:p>
        </p:txBody>
      </p:sp>
      <p:pic>
        <p:nvPicPr>
          <p:cNvPr id="1026" name="Picture 2" descr="http://www.1000steine.com/brickset/images/4488-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8000" l="5647" r="89882"/>
                    </a14:imgEffect>
                  </a14:imgLayer>
                </a14:imgProps>
              </a:ext>
              <a:ext uri="{28A0092B-C50C-407E-A947-70E740481C1C}">
                <a14:useLocalDpi xmlns:a14="http://schemas.microsoft.com/office/drawing/2010/main" val="0"/>
              </a:ext>
            </a:extLst>
          </a:blip>
          <a:srcRect/>
          <a:stretch>
            <a:fillRect/>
          </a:stretch>
        </p:blipFill>
        <p:spPr bwMode="auto">
          <a:xfrm>
            <a:off x="6049108" y="-467653"/>
            <a:ext cx="3515930" cy="2481833"/>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pPr>
              <a:defRPr/>
            </a:pPr>
            <a:fld id="{AEACFE74-2F23-43C2-9562-57E7EC8E4B87}" type="datetime4">
              <a:rPr lang="en-US" smtClean="0"/>
              <a:t>August 29, 2012</a:t>
            </a:fld>
            <a:endParaRPr lang="en-US"/>
          </a:p>
        </p:txBody>
      </p:sp>
      <p:sp>
        <p:nvSpPr>
          <p:cNvPr id="13" name="Slide Number Placeholder 12"/>
          <p:cNvSpPr>
            <a:spLocks noGrp="1"/>
          </p:cNvSpPr>
          <p:nvPr>
            <p:ph type="sldNum" sz="quarter" idx="12"/>
          </p:nvPr>
        </p:nvSpPr>
        <p:spPr/>
        <p:txBody>
          <a:bodyPr/>
          <a:lstStyle/>
          <a:p>
            <a:pPr>
              <a:defRPr/>
            </a:pPr>
            <a:fld id="{EA23D738-0A37-4C62-A13B-47275B54F995}" type="slidenum">
              <a:rPr lang="en-US" smtClean="0"/>
              <a:pPr>
                <a:defRPr/>
              </a:pPr>
              <a:t>15</a:t>
            </a:fld>
            <a:endParaRPr lang="en-US"/>
          </a:p>
        </p:txBody>
      </p:sp>
    </p:spTree>
    <p:extLst>
      <p:ext uri="{BB962C8B-B14F-4D97-AF65-F5344CB8AC3E}">
        <p14:creationId xmlns:p14="http://schemas.microsoft.com/office/powerpoint/2010/main" val="14408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Patterns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Basic Uniqueness – Data in column(s) must be unique across all rows in table</a:t>
            </a:r>
          </a:p>
          <a:p>
            <a:pPr lvl="1"/>
            <a:r>
              <a:rPr lang="en-US" dirty="0" smtClean="0"/>
              <a:t>Typical case. Implemented using Primary Key or Uniqueness Constraint</a:t>
            </a:r>
          </a:p>
          <a:p>
            <a:pPr lvl="1"/>
            <a:r>
              <a:rPr lang="en-US" dirty="0" smtClean="0"/>
              <a:t>Note: avoid using index for uniqueness when possible.</a:t>
            </a:r>
            <a:br>
              <a:rPr lang="en-US" dirty="0" smtClean="0"/>
            </a:br>
            <a:endParaRPr lang="en-US" dirty="0" smtClean="0"/>
          </a:p>
          <a:p>
            <a:r>
              <a:rPr lang="en-US" dirty="0" smtClean="0"/>
              <a:t>Selective Uniqueness – Sometimes you may have multiple key possibilities, but none that can be required</a:t>
            </a:r>
          </a:p>
          <a:p>
            <a:pPr lvl="1"/>
            <a:r>
              <a:rPr lang="en-US" dirty="0" smtClean="0"/>
              <a:t>Only enforce uniqueness amongst some rows, </a:t>
            </a:r>
            <a:r>
              <a:rPr lang="en-US" dirty="0" err="1" smtClean="0"/>
              <a:t>situationally</a:t>
            </a:r>
            <a:endParaRPr lang="en-US" dirty="0" smtClean="0"/>
          </a:p>
          <a:p>
            <a:pPr lvl="1"/>
            <a:r>
              <a:rPr lang="en-US" dirty="0" smtClean="0"/>
              <a:t>Examples: Worker table with a column for </a:t>
            </a:r>
            <a:r>
              <a:rPr lang="en-US" dirty="0" err="1" smtClean="0"/>
              <a:t>EmployeeId</a:t>
            </a:r>
            <a:r>
              <a:rPr lang="en-US" dirty="0" smtClean="0"/>
              <a:t> and </a:t>
            </a:r>
            <a:r>
              <a:rPr lang="en-US" dirty="0" err="1" smtClean="0"/>
              <a:t>ContactorId</a:t>
            </a:r>
            <a:r>
              <a:rPr lang="en-US" dirty="0" smtClean="0"/>
              <a:t> stored </a:t>
            </a:r>
            <a:r>
              <a:rPr lang="en-US" dirty="0" err="1" smtClean="0"/>
              <a:t>seperately</a:t>
            </a:r>
            <a:r>
              <a:rPr lang="en-US" dirty="0" smtClean="0"/>
              <a:t>; Driver’s License Numbers, User Name for Active Employees, Email Address for a web account</a:t>
            </a:r>
          </a:p>
          <a:p>
            <a:pPr lvl="1"/>
            <a:r>
              <a:rPr lang="en-US" dirty="0" smtClean="0"/>
              <a:t>Implement with:</a:t>
            </a:r>
          </a:p>
          <a:p>
            <a:pPr lvl="2"/>
            <a:r>
              <a:rPr lang="en-US" dirty="0" smtClean="0"/>
              <a:t>2008+ – Filtered Index (Add WHERE clause to CREATE INDEX statement)</a:t>
            </a:r>
          </a:p>
          <a:p>
            <a:pPr lvl="2"/>
            <a:r>
              <a:rPr lang="en-US" dirty="0" smtClean="0"/>
              <a:t>2000 and 2005 – Indexed View that filters values to be ignored</a:t>
            </a:r>
          </a:p>
          <a:p>
            <a:pPr lvl="2"/>
            <a:r>
              <a:rPr lang="en-US" dirty="0" smtClean="0"/>
              <a:t>Earlier – Triggers</a:t>
            </a:r>
          </a:p>
          <a:p>
            <a:pPr lvl="2"/>
            <a:r>
              <a:rPr lang="en-US" dirty="0" smtClean="0"/>
              <a:t>Alternative: Separate table with only rows that have the key value</a:t>
            </a:r>
          </a:p>
        </p:txBody>
      </p:sp>
      <p:sp>
        <p:nvSpPr>
          <p:cNvPr id="6" name="Date Placeholder 5"/>
          <p:cNvSpPr>
            <a:spLocks noGrp="1"/>
          </p:cNvSpPr>
          <p:nvPr>
            <p:ph type="dt" sz="half" idx="10"/>
          </p:nvPr>
        </p:nvSpPr>
        <p:spPr/>
        <p:txBody>
          <a:bodyPr/>
          <a:lstStyle/>
          <a:p>
            <a:fld id="{EF1C4267-5EE7-47BC-A95A-12161EBFE03C}"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39709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Patterns - Continued</a:t>
            </a:r>
            <a:endParaRPr lang="en-US" dirty="0"/>
          </a:p>
        </p:txBody>
      </p:sp>
      <p:sp>
        <p:nvSpPr>
          <p:cNvPr id="3" name="Content Placeholder 2"/>
          <p:cNvSpPr>
            <a:spLocks noGrp="1"/>
          </p:cNvSpPr>
          <p:nvPr>
            <p:ph idx="1"/>
          </p:nvPr>
        </p:nvSpPr>
        <p:spPr/>
        <p:txBody>
          <a:bodyPr>
            <a:noAutofit/>
          </a:bodyPr>
          <a:lstStyle/>
          <a:p>
            <a:r>
              <a:rPr lang="en-US" sz="2000" dirty="0" smtClean="0"/>
              <a:t>Range Uniqueness – Making sure ranges don’t overlap. Most common example: date ranges</a:t>
            </a:r>
          </a:p>
          <a:p>
            <a:r>
              <a:rPr lang="en-US" sz="2000" dirty="0"/>
              <a:t>Bulk Uniqueness – Types of objects are unique, but not each individual item</a:t>
            </a:r>
          </a:p>
          <a:p>
            <a:pPr lvl="1"/>
            <a:r>
              <a:rPr lang="en-US" sz="2000" dirty="0"/>
              <a:t>Example: Goods/Products, pretty much any thing you need to track where you can’t tell items apart</a:t>
            </a:r>
          </a:p>
          <a:p>
            <a:pPr lvl="1"/>
            <a:r>
              <a:rPr lang="en-US" sz="2000" dirty="0"/>
              <a:t>Has some difficulty in implementing due to: Stolen items, Broken items, Miscounted items</a:t>
            </a:r>
          </a:p>
          <a:p>
            <a:pPr lvl="1"/>
            <a:r>
              <a:rPr lang="en-US" sz="2000" dirty="0"/>
              <a:t>Two common solutions:</a:t>
            </a:r>
          </a:p>
          <a:p>
            <a:pPr lvl="2"/>
            <a:r>
              <a:rPr lang="en-US" sz="1600" dirty="0"/>
              <a:t>1 Row Per Physical Item – Requires tagging of items. Generally infeasible for most items, but certain high value items can apply</a:t>
            </a:r>
          </a:p>
          <a:p>
            <a:pPr lvl="2"/>
            <a:r>
              <a:rPr lang="en-US" sz="1600" dirty="0"/>
              <a:t>1 </a:t>
            </a:r>
            <a:r>
              <a:rPr lang="en-US" sz="1600" dirty="0" smtClean="0"/>
              <a:t>Row/Set of Rows  </a:t>
            </a:r>
            <a:r>
              <a:rPr lang="en-US" sz="1600" dirty="0"/>
              <a:t>Per Type of Item – Common solution, simply count the number of items on hand and decrement as items </a:t>
            </a:r>
            <a:r>
              <a:rPr lang="en-US" sz="1600" dirty="0" smtClean="0"/>
              <a:t>used/removed</a:t>
            </a:r>
            <a:endParaRPr lang="en-US" sz="1600" dirty="0"/>
          </a:p>
        </p:txBody>
      </p:sp>
      <p:sp>
        <p:nvSpPr>
          <p:cNvPr id="6" name="Date Placeholder 5"/>
          <p:cNvSpPr>
            <a:spLocks noGrp="1"/>
          </p:cNvSpPr>
          <p:nvPr>
            <p:ph type="dt" sz="half" idx="10"/>
          </p:nvPr>
        </p:nvSpPr>
        <p:spPr/>
        <p:txBody>
          <a:bodyPr/>
          <a:lstStyle/>
          <a:p>
            <a:fld id="{457E57C6-53C3-4F4C-8C21-D963B739D1C1}"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17</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35924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Patterns -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Approximate </a:t>
            </a:r>
            <a:r>
              <a:rPr lang="en-US" dirty="0"/>
              <a:t>Uniqueness – Might not be unique, but it is likely</a:t>
            </a:r>
          </a:p>
          <a:p>
            <a:pPr lvl="1"/>
            <a:r>
              <a:rPr lang="en-US" dirty="0"/>
              <a:t>Examples: Account information: Various combination of Names, Addresses, Phone Numbers</a:t>
            </a:r>
          </a:p>
          <a:p>
            <a:pPr lvl="1"/>
            <a:r>
              <a:rPr lang="en-US" dirty="0"/>
              <a:t>Often you will be required to combine rows that are discovered to be the same after the fact</a:t>
            </a:r>
          </a:p>
          <a:p>
            <a:pPr lvl="1"/>
            <a:r>
              <a:rPr lang="en-US" dirty="0"/>
              <a:t>Implemented outside of the database constraints, but should be a part of the database design process (metadata can be identified in extended properties)</a:t>
            </a:r>
          </a:p>
          <a:p>
            <a:pPr lvl="2"/>
            <a:endParaRPr lang="en-US" dirty="0"/>
          </a:p>
        </p:txBody>
      </p:sp>
      <p:sp>
        <p:nvSpPr>
          <p:cNvPr id="6" name="Date Placeholder 5"/>
          <p:cNvSpPr>
            <a:spLocks noGrp="1"/>
          </p:cNvSpPr>
          <p:nvPr>
            <p:ph type="dt" sz="half" idx="10"/>
          </p:nvPr>
        </p:nvSpPr>
        <p:spPr/>
        <p:txBody>
          <a:bodyPr/>
          <a:lstStyle/>
          <a:p>
            <a:fld id="{12B89B8B-BCE3-433D-8C5A-51F568506089}"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18</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538986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Grain</a:t>
            </a:r>
            <a:endParaRPr lang="en-US" dirty="0"/>
          </a:p>
        </p:txBody>
      </p:sp>
      <p:sp>
        <p:nvSpPr>
          <p:cNvPr id="5" name="Content Placeholder 2"/>
          <p:cNvSpPr>
            <a:spLocks noGrp="1"/>
          </p:cNvSpPr>
          <p:nvPr>
            <p:ph idx="1"/>
          </p:nvPr>
        </p:nvSpPr>
        <p:spPr/>
        <p:txBody>
          <a:bodyPr>
            <a:normAutofit fontScale="85000" lnSpcReduction="10000"/>
          </a:bodyPr>
          <a:lstStyle/>
          <a:p>
            <a:r>
              <a:rPr lang="en-US" dirty="0" smtClean="0"/>
              <a:t>As the designer, it is critical </a:t>
            </a:r>
            <a:br>
              <a:rPr lang="en-US" dirty="0" smtClean="0"/>
            </a:br>
            <a:r>
              <a:rPr lang="en-US" dirty="0" smtClean="0"/>
              <a:t>to understand a what grain </a:t>
            </a:r>
            <a:br>
              <a:rPr lang="en-US" dirty="0" smtClean="0"/>
            </a:br>
            <a:r>
              <a:rPr lang="en-US" dirty="0" smtClean="0"/>
              <a:t>you can provide uniqueness </a:t>
            </a:r>
            <a:br>
              <a:rPr lang="en-US" dirty="0" smtClean="0"/>
            </a:br>
            <a:r>
              <a:rPr lang="en-US" dirty="0" smtClean="0"/>
              <a:t>to your customer</a:t>
            </a:r>
          </a:p>
          <a:p>
            <a:r>
              <a:rPr lang="en-US" dirty="0" smtClean="0"/>
              <a:t>Approximate Uniqueness is </a:t>
            </a:r>
            <a:br>
              <a:rPr lang="en-US" dirty="0" smtClean="0"/>
            </a:br>
            <a:r>
              <a:rPr lang="en-US" dirty="0" smtClean="0"/>
              <a:t>the most challenging, but </a:t>
            </a:r>
            <a:br>
              <a:rPr lang="en-US" dirty="0" smtClean="0"/>
            </a:br>
            <a:r>
              <a:rPr lang="en-US" dirty="0" smtClean="0"/>
              <a:t>often the most important</a:t>
            </a:r>
          </a:p>
          <a:p>
            <a:r>
              <a:rPr lang="en-US" dirty="0" smtClean="0"/>
              <a:t>In the overall picture of database design, uniqueness is the most important thing to get right.</a:t>
            </a:r>
          </a:p>
          <a:p>
            <a:r>
              <a:rPr lang="en-US" dirty="0" smtClean="0"/>
              <a:t>Why? How much money do you spend with/give to organizations that send you multiple correspondence each month?</a:t>
            </a:r>
          </a:p>
        </p:txBody>
      </p:sp>
      <p:sp>
        <p:nvSpPr>
          <p:cNvPr id="7" name="Date Placeholder 6"/>
          <p:cNvSpPr>
            <a:spLocks noGrp="1"/>
          </p:cNvSpPr>
          <p:nvPr>
            <p:ph type="dt" sz="half" idx="10"/>
          </p:nvPr>
        </p:nvSpPr>
        <p:spPr/>
        <p:txBody>
          <a:bodyPr/>
          <a:lstStyle/>
          <a:p>
            <a:fld id="{0ED4E168-B73C-40CE-B9D1-0A4EBA8D93C5}"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19</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pic>
        <p:nvPicPr>
          <p:cNvPr id="1026" name="Picture 2" descr="http://farm2.static.flickr.com/1086/4728938858_be7d86835c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880" y="460861"/>
            <a:ext cx="3449519" cy="25871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0" y="3048000"/>
            <a:ext cx="3848000" cy="523220"/>
          </a:xfrm>
          <a:prstGeom prst="rect">
            <a:avLst/>
          </a:prstGeom>
        </p:spPr>
        <p:txBody>
          <a:bodyPr wrap="square">
            <a:spAutoFit/>
          </a:bodyPr>
          <a:lstStyle/>
          <a:p>
            <a:r>
              <a:rPr lang="en-US" sz="1400" dirty="0">
                <a:hlinkClick r:id="rId3"/>
              </a:rPr>
              <a:t>http://www.flickr.com/photos/28633851@N05/4728938858</a:t>
            </a:r>
            <a:r>
              <a:rPr lang="en-US" sz="1400" dirty="0" smtClean="0">
                <a:hlinkClick r:id="rId3"/>
              </a:rPr>
              <a:t>/</a:t>
            </a:r>
            <a:r>
              <a:rPr lang="en-US" sz="1400" dirty="0" smtClean="0"/>
              <a:t> </a:t>
            </a:r>
            <a:endParaRPr lang="en-US" sz="1400" dirty="0"/>
          </a:p>
        </p:txBody>
      </p:sp>
    </p:spTree>
    <p:extLst>
      <p:ext uri="{BB962C8B-B14F-4D97-AF65-F5344CB8AC3E}">
        <p14:creationId xmlns:p14="http://schemas.microsoft.com/office/powerpoint/2010/main" val="37375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ile:Stairway in ford plant in LA from HAB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0"/>
            <a:ext cx="2662341" cy="3343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Problem Solutions = Design Patterns</a:t>
            </a:r>
            <a:endParaRPr lang="en-US" dirty="0"/>
          </a:p>
        </p:txBody>
      </p:sp>
      <p:sp>
        <p:nvSpPr>
          <p:cNvPr id="3" name="Content Placeholder 2"/>
          <p:cNvSpPr>
            <a:spLocks noGrp="1"/>
          </p:cNvSpPr>
          <p:nvPr>
            <p:ph idx="1"/>
          </p:nvPr>
        </p:nvSpPr>
        <p:spPr/>
        <p:txBody>
          <a:bodyPr/>
          <a:lstStyle/>
          <a:p>
            <a:r>
              <a:rPr lang="en-US" dirty="0" smtClean="0"/>
              <a:t>Everything is easier if you generally do common tasks in a common way, don’t reinvent the wheel, and all that </a:t>
            </a:r>
          </a:p>
        </p:txBody>
      </p:sp>
      <p:sp>
        <p:nvSpPr>
          <p:cNvPr id="4" name="Date Placeholder 3"/>
          <p:cNvSpPr>
            <a:spLocks noGrp="1"/>
          </p:cNvSpPr>
          <p:nvPr>
            <p:ph type="dt" sz="half" idx="10"/>
          </p:nvPr>
        </p:nvSpPr>
        <p:spPr/>
        <p:txBody>
          <a:bodyPr/>
          <a:lstStyle/>
          <a:p>
            <a:fld id="{428FE49D-0F09-44DA-BB63-C0616C10704A}" type="datetime1">
              <a:rPr lang="en-US" smtClean="0"/>
              <a:t>8/29/2012</a:t>
            </a:fld>
            <a:endParaRPr lang="en-US"/>
          </a:p>
        </p:txBody>
      </p:sp>
      <p:sp>
        <p:nvSpPr>
          <p:cNvPr id="9" name="Slide Number Placeholder 8"/>
          <p:cNvSpPr>
            <a:spLocks noGrp="1"/>
          </p:cNvSpPr>
          <p:nvPr>
            <p:ph type="sldNum" sz="quarter" idx="12"/>
          </p:nvPr>
        </p:nvSpPr>
        <p:spPr/>
        <p:txBody>
          <a:bodyPr/>
          <a:lstStyle/>
          <a:p>
            <a:fld id="{DFC92926-97E6-4BD2-831B-A87D8AA95496}" type="slidenum">
              <a:rPr lang="en-US" smtClean="0"/>
              <a:pPr/>
              <a:t>2</a:t>
            </a:fld>
            <a:endParaRPr lang="en-US"/>
          </a:p>
        </p:txBody>
      </p:sp>
      <p:sp>
        <p:nvSpPr>
          <p:cNvPr id="7" name="Footer Placeholder 6"/>
          <p:cNvSpPr>
            <a:spLocks noGrp="1"/>
          </p:cNvSpPr>
          <p:nvPr>
            <p:ph type="ftr" sz="quarter" idx="3"/>
          </p:nvPr>
        </p:nvSpPr>
        <p:spPr/>
        <p:txBody>
          <a:bodyPr/>
          <a:lstStyle/>
          <a:p>
            <a:r>
              <a:rPr lang="en-US" smtClean="0"/>
              <a:t>Designing for Common Problems in SQL Server</a:t>
            </a:r>
            <a:endParaRPr lang="en-US"/>
          </a:p>
        </p:txBody>
      </p:sp>
      <p:pic>
        <p:nvPicPr>
          <p:cNvPr id="45061" name="Picture 5" descr="Tiled stairs.  Murrieta's Well."/>
          <p:cNvPicPr>
            <a:picLocks noChangeAspect="1" noChangeArrowheads="1"/>
          </p:cNvPicPr>
          <p:nvPr/>
        </p:nvPicPr>
        <p:blipFill>
          <a:blip r:embed="rId4" cstate="print"/>
          <a:srcRect/>
          <a:stretch>
            <a:fillRect/>
          </a:stretch>
        </p:blipFill>
        <p:spPr bwMode="auto">
          <a:xfrm>
            <a:off x="3749613" y="3576638"/>
            <a:ext cx="3362739" cy="2286000"/>
          </a:xfrm>
          <a:prstGeom prst="rect">
            <a:avLst/>
          </a:prstGeom>
          <a:noFill/>
        </p:spPr>
      </p:pic>
      <p:pic>
        <p:nvPicPr>
          <p:cNvPr id="45063" name="Picture 7" descr="Stairs"/>
          <p:cNvPicPr>
            <a:picLocks noChangeAspect="1" noChangeArrowheads="1"/>
          </p:cNvPicPr>
          <p:nvPr/>
        </p:nvPicPr>
        <p:blipFill>
          <a:blip r:embed="rId5" cstate="print"/>
          <a:srcRect/>
          <a:stretch>
            <a:fillRect/>
          </a:stretch>
        </p:blipFill>
        <p:spPr bwMode="auto">
          <a:xfrm>
            <a:off x="5643769" y="2893103"/>
            <a:ext cx="2706123" cy="3619299"/>
          </a:xfrm>
          <a:prstGeom prst="rect">
            <a:avLst/>
          </a:prstGeom>
          <a:noFill/>
        </p:spPr>
      </p:pic>
    </p:spTree>
    <p:extLst>
      <p:ext uri="{BB962C8B-B14F-4D97-AF65-F5344CB8AC3E}">
        <p14:creationId xmlns:p14="http://schemas.microsoft.com/office/powerpoint/2010/main" val="251083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fade">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fade">
                                      <p:cBhvr>
                                        <p:cTn id="17" dur="500"/>
                                        <p:tgtEl>
                                          <p:spTgt spid="4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1828800" y="1524000"/>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r>
              <a:rPr lang="en-US" sz="3600" dirty="0" smtClean="0"/>
              <a:t>Basic, Selective and Range Uniqueness</a:t>
            </a:r>
            <a:endParaRPr lang="en-US" sz="3600" dirty="0"/>
          </a:p>
        </p:txBody>
      </p:sp>
      <p:sp>
        <p:nvSpPr>
          <p:cNvPr id="5" name="Date Placeholder 4"/>
          <p:cNvSpPr>
            <a:spLocks noGrp="1"/>
          </p:cNvSpPr>
          <p:nvPr>
            <p:ph type="dt" sz="half" idx="10"/>
          </p:nvPr>
        </p:nvSpPr>
        <p:spPr/>
        <p:txBody>
          <a:bodyPr/>
          <a:lstStyle/>
          <a:p>
            <a:fld id="{6B434F41-1318-4C69-BFCB-FF9B417ED5D2}"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20</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030582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Design</a:t>
            </a:r>
            <a:endParaRPr lang="en-US" dirty="0"/>
          </a:p>
        </p:txBody>
      </p:sp>
      <p:sp>
        <p:nvSpPr>
          <p:cNvPr id="3" name="Content Placeholder 2"/>
          <p:cNvSpPr>
            <a:spLocks noGrp="1"/>
          </p:cNvSpPr>
          <p:nvPr>
            <p:ph idx="1"/>
          </p:nvPr>
        </p:nvSpPr>
        <p:spPr>
          <a:xfrm>
            <a:off x="457200" y="1295400"/>
            <a:ext cx="8229600" cy="3581400"/>
          </a:xfrm>
        </p:spPr>
        <p:txBody>
          <a:bodyPr>
            <a:normAutofit fontScale="92500" lnSpcReduction="10000"/>
          </a:bodyPr>
          <a:lstStyle/>
          <a:p>
            <a:r>
              <a:rPr lang="en-US" sz="1800" dirty="0" smtClean="0"/>
              <a:t>A certain person was obsessed with their Lego collection. He had thousands of them, and wanted to catalog his Legos both in storage and in creations they were currently located and/or used. Legos are either in the storage “pile” or used in a set. Sets can either be purchased which will be identified by an up to 5 digit numeric code, or personal that has no numeric code. Both styles of set should have a name assigned and a place for descriptive notes.</a:t>
            </a:r>
          </a:p>
          <a:p>
            <a:r>
              <a:rPr lang="en-US" sz="1800" dirty="0" smtClean="0"/>
              <a:t>Legos come in many shapes and sizes, with most measured in 2 or 3 dimensions.  First in width and length based on the number of studs on the top, then sometimes based on a standard height (example: bricks have height, plates are fixed at 1/3 of 1 brick height unit).  Each part comes in many different standard colors as well. Beyond sized pieces, there are many different accessories (some with length/width), instructions, etc. that can be catalogued. </a:t>
            </a:r>
          </a:p>
          <a:p>
            <a:r>
              <a:rPr lang="en-US" sz="1800" dirty="0" smtClean="0"/>
              <a:t>Example pieces and sets:</a:t>
            </a:r>
          </a:p>
          <a:p>
            <a:endParaRPr lang="en-US" sz="1800" dirty="0"/>
          </a:p>
        </p:txBody>
      </p:sp>
      <p:sp>
        <p:nvSpPr>
          <p:cNvPr id="7" name="Date Placeholder 6"/>
          <p:cNvSpPr>
            <a:spLocks noGrp="1"/>
          </p:cNvSpPr>
          <p:nvPr>
            <p:ph type="dt" sz="half" idx="10"/>
          </p:nvPr>
        </p:nvSpPr>
        <p:spPr/>
        <p:txBody>
          <a:bodyPr/>
          <a:lstStyle/>
          <a:p>
            <a:fld id="{AB948614-28E1-45CA-98AF-35A1BD1B62C4}"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21</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grpSp>
        <p:nvGrpSpPr>
          <p:cNvPr id="5" name="Group 4"/>
          <p:cNvGrpSpPr/>
          <p:nvPr/>
        </p:nvGrpSpPr>
        <p:grpSpPr>
          <a:xfrm>
            <a:off x="422003" y="4340256"/>
            <a:ext cx="8645797" cy="2057400"/>
            <a:chOff x="457200" y="4544291"/>
            <a:chExt cx="8645797" cy="2057400"/>
          </a:xfrm>
        </p:grpSpPr>
        <p:pic>
          <p:nvPicPr>
            <p:cNvPr id="2056" name="Picture 8" descr="http://www.bricklink.com/SL/6211-1.jp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397" y="4544291"/>
              <a:ext cx="3031958"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Part No: 6546  Name: Door 1 x 2 x 3 with Vertical Handl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8327" y="4936688"/>
              <a:ext cx="1055682" cy="7917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rt No: 2453  Name: Brick 1 x 1 x 5">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426" r="28229"/>
            <a:stretch/>
          </p:blipFill>
          <p:spPr bwMode="auto">
            <a:xfrm>
              <a:off x="1960418" y="5129646"/>
              <a:ext cx="817419"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 No: 3003  Name: Brick 2 x 2">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611091"/>
              <a:ext cx="762000" cy="5715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05346" y="5530381"/>
              <a:ext cx="907472" cy="646331"/>
            </a:xfrm>
            <a:prstGeom prst="rect">
              <a:avLst/>
            </a:prstGeom>
            <a:noFill/>
          </p:spPr>
          <p:txBody>
            <a:bodyPr wrap="square" rtlCol="0">
              <a:spAutoFit/>
            </a:bodyPr>
            <a:lstStyle/>
            <a:p>
              <a:r>
                <a:rPr lang="en-US" dirty="0" smtClean="0"/>
                <a:t>2x1x1 Brick</a:t>
              </a:r>
              <a:endParaRPr lang="en-US" dirty="0"/>
            </a:p>
          </p:txBody>
        </p:sp>
        <p:sp>
          <p:nvSpPr>
            <p:cNvPr id="10" name="TextBox 9"/>
            <p:cNvSpPr txBox="1"/>
            <p:nvPr/>
          </p:nvSpPr>
          <p:spPr>
            <a:xfrm>
              <a:off x="2549797" y="5530380"/>
              <a:ext cx="935181" cy="646331"/>
            </a:xfrm>
            <a:prstGeom prst="rect">
              <a:avLst/>
            </a:prstGeom>
            <a:noFill/>
          </p:spPr>
          <p:txBody>
            <a:bodyPr wrap="square" rtlCol="0">
              <a:spAutoFit/>
            </a:bodyPr>
            <a:lstStyle/>
            <a:p>
              <a:r>
                <a:rPr lang="en-US" dirty="0" smtClean="0"/>
                <a:t>1x1x5 Brick</a:t>
              </a:r>
              <a:endParaRPr lang="en-US" dirty="0"/>
            </a:p>
          </p:txBody>
        </p:sp>
        <p:pic>
          <p:nvPicPr>
            <p:cNvPr id="2058" name="Picture 10" descr="Part No: 4286  Name: Slope 33 3 x 1">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0618" y="5530381"/>
              <a:ext cx="762000" cy="5715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302397" y="5492965"/>
              <a:ext cx="893618" cy="646331"/>
            </a:xfrm>
            <a:prstGeom prst="rect">
              <a:avLst/>
            </a:prstGeom>
            <a:noFill/>
          </p:spPr>
          <p:txBody>
            <a:bodyPr wrap="square" rtlCol="0">
              <a:spAutoFit/>
            </a:bodyPr>
            <a:lstStyle/>
            <a:p>
              <a:r>
                <a:rPr lang="en-US" dirty="0" smtClean="0"/>
                <a:t>1x3x1 Slope</a:t>
              </a:r>
              <a:endParaRPr lang="en-US" dirty="0"/>
            </a:p>
          </p:txBody>
        </p:sp>
        <p:sp>
          <p:nvSpPr>
            <p:cNvPr id="13" name="TextBox 12"/>
            <p:cNvSpPr txBox="1"/>
            <p:nvPr/>
          </p:nvSpPr>
          <p:spPr>
            <a:xfrm>
              <a:off x="6801134" y="5995937"/>
              <a:ext cx="1793603" cy="584775"/>
            </a:xfrm>
            <a:prstGeom prst="rect">
              <a:avLst/>
            </a:prstGeom>
            <a:noFill/>
          </p:spPr>
          <p:txBody>
            <a:bodyPr wrap="square" rtlCol="0">
              <a:spAutoFit/>
            </a:bodyPr>
            <a:lstStyle/>
            <a:p>
              <a:r>
                <a:rPr lang="en-US" sz="1600" dirty="0" smtClean="0"/>
                <a:t>Imperial Battle Cruiser Set</a:t>
              </a:r>
              <a:endParaRPr lang="en-US" sz="1600" dirty="0"/>
            </a:p>
          </p:txBody>
        </p:sp>
        <p:pic>
          <p:nvPicPr>
            <p:cNvPr id="2060" name="Picture 12" descr="Part No: 3021  Name: Plate 2 x 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2618" y="4750698"/>
              <a:ext cx="762000" cy="57150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257800" y="4713282"/>
              <a:ext cx="893618" cy="646331"/>
            </a:xfrm>
            <a:prstGeom prst="rect">
              <a:avLst/>
            </a:prstGeom>
            <a:noFill/>
          </p:spPr>
          <p:txBody>
            <a:bodyPr wrap="square" rtlCol="0">
              <a:spAutoFit/>
            </a:bodyPr>
            <a:lstStyle/>
            <a:p>
              <a:r>
                <a:rPr lang="en-US" dirty="0" smtClean="0"/>
                <a:t>1x3 Plate</a:t>
              </a:r>
              <a:endParaRPr lang="en-US" dirty="0"/>
            </a:p>
          </p:txBody>
        </p:sp>
        <p:sp>
          <p:nvSpPr>
            <p:cNvPr id="18" name="TextBox 17"/>
            <p:cNvSpPr txBox="1"/>
            <p:nvPr/>
          </p:nvSpPr>
          <p:spPr>
            <a:xfrm>
              <a:off x="8209379" y="5082120"/>
              <a:ext cx="893618" cy="646331"/>
            </a:xfrm>
            <a:prstGeom prst="rect">
              <a:avLst/>
            </a:prstGeom>
            <a:noFill/>
          </p:spPr>
          <p:txBody>
            <a:bodyPr wrap="square" rtlCol="0">
              <a:spAutoFit/>
            </a:bodyPr>
            <a:lstStyle/>
            <a:p>
              <a:r>
                <a:rPr lang="en-US" dirty="0" smtClean="0"/>
                <a:t>1x2x3 Door</a:t>
              </a:r>
              <a:endParaRPr lang="en-US" dirty="0"/>
            </a:p>
          </p:txBody>
        </p:sp>
      </p:grpSp>
    </p:spTree>
    <p:extLst>
      <p:ext uri="{BB962C8B-B14F-4D97-AF65-F5344CB8AC3E}">
        <p14:creationId xmlns:p14="http://schemas.microsoft.com/office/powerpoint/2010/main" val="202781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inventory model</a:t>
            </a:r>
            <a:endParaRPr lang="en-US" dirty="0"/>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22</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smtClean="0"/>
              <a:t>Designing for Common Problems in SQL Server</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88" y="1329574"/>
            <a:ext cx="7972092" cy="469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33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0574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6B434F41-1318-4C69-BFCB-FF9B417ED5D2}"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23</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4037550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Driven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Structure of data should represent the requirements and needs “flexibly”</a:t>
            </a:r>
          </a:p>
          <a:p>
            <a:r>
              <a:rPr lang="en-US" dirty="0" smtClean="0"/>
              <a:t>Location of logic/rules/protection logic</a:t>
            </a:r>
          </a:p>
          <a:p>
            <a:pPr lvl="1"/>
            <a:r>
              <a:rPr lang="en-US" dirty="0" smtClean="0"/>
              <a:t>Schema</a:t>
            </a:r>
          </a:p>
          <a:p>
            <a:pPr lvl="1"/>
            <a:r>
              <a:rPr lang="en-US" dirty="0" smtClean="0"/>
              <a:t>Constraints, Triggers</a:t>
            </a:r>
          </a:p>
          <a:p>
            <a:pPr lvl="1"/>
            <a:r>
              <a:rPr lang="en-US" dirty="0" smtClean="0"/>
              <a:t>Stored Procedures</a:t>
            </a:r>
          </a:p>
          <a:p>
            <a:pPr lvl="1"/>
            <a:r>
              <a:rPr lang="en-US" dirty="0" smtClean="0"/>
              <a:t>App Code</a:t>
            </a:r>
          </a:p>
          <a:p>
            <a:r>
              <a:rPr lang="en-US" dirty="0" smtClean="0"/>
              <a:t>Ideally, business logic handled by data and joins</a:t>
            </a:r>
          </a:p>
          <a:p>
            <a:r>
              <a:rPr lang="en-US" dirty="0" smtClean="0"/>
              <a:t>Adding data similar to existing data should not result in code change!</a:t>
            </a:r>
          </a:p>
        </p:txBody>
      </p:sp>
      <p:sp>
        <p:nvSpPr>
          <p:cNvPr id="6" name="Date Placeholder 5"/>
          <p:cNvSpPr>
            <a:spLocks noGrp="1"/>
          </p:cNvSpPr>
          <p:nvPr>
            <p:ph type="dt" sz="half" idx="10"/>
          </p:nvPr>
        </p:nvSpPr>
        <p:spPr/>
        <p:txBody>
          <a:bodyPr/>
          <a:lstStyle/>
          <a:p>
            <a:fld id="{6CE3A8A9-B8E4-4FC9-9681-1A382C3F0668}"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24</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643394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Driven Design Code 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Bad:</a:t>
            </a:r>
          </a:p>
          <a:p>
            <a:pPr lvl="1"/>
            <a:r>
              <a:rPr lang="x-none" sz="3400" smtClean="0">
                <a:latin typeface="Consolas" pitchFamily="49" charset="0"/>
              </a:rPr>
              <a:t>IF @customerId in ('1', '2')</a:t>
            </a:r>
            <a:r>
              <a:rPr lang="en-US" sz="3400" dirty="0" smtClean="0">
                <a:latin typeface="Consolas" pitchFamily="49" charset="0"/>
              </a:rPr>
              <a:t/>
            </a:r>
            <a:br>
              <a:rPr lang="en-US" sz="3400" dirty="0" smtClean="0">
                <a:latin typeface="Consolas" pitchFamily="49" charset="0"/>
              </a:rPr>
            </a:br>
            <a:r>
              <a:rPr lang="x-none" sz="3400" smtClean="0">
                <a:latin typeface="Consolas" pitchFamily="49" charset="0"/>
              </a:rPr>
              <a:t> </a:t>
            </a:r>
            <a:r>
              <a:rPr lang="en-US" sz="3400" dirty="0" smtClean="0">
                <a:latin typeface="Consolas" pitchFamily="49" charset="0"/>
              </a:rPr>
              <a:t>   </a:t>
            </a:r>
            <a:r>
              <a:rPr lang="x-none" sz="3400" smtClean="0">
                <a:latin typeface="Consolas" pitchFamily="49" charset="0"/>
              </a:rPr>
              <a:t>Do ActionA(@customerId)</a:t>
            </a:r>
            <a:r>
              <a:rPr lang="en-US" sz="3400" dirty="0" smtClean="0">
                <a:latin typeface="Consolas" pitchFamily="49" charset="0"/>
              </a:rPr>
              <a:t/>
            </a:r>
            <a:br>
              <a:rPr lang="en-US" sz="3400" dirty="0" smtClean="0">
                <a:latin typeface="Consolas" pitchFamily="49" charset="0"/>
              </a:rPr>
            </a:br>
            <a:r>
              <a:rPr lang="x-none" sz="3400" smtClean="0">
                <a:latin typeface="Consolas" pitchFamily="49" charset="0"/>
              </a:rPr>
              <a:t>ELSE IF @customerId in ('3')</a:t>
            </a:r>
            <a:r>
              <a:rPr lang="en-US" sz="3400" dirty="0" smtClean="0">
                <a:latin typeface="Consolas" pitchFamily="49" charset="0"/>
              </a:rPr>
              <a:t/>
            </a:r>
            <a:br>
              <a:rPr lang="en-US" sz="3400" dirty="0" smtClean="0">
                <a:latin typeface="Consolas" pitchFamily="49" charset="0"/>
              </a:rPr>
            </a:br>
            <a:r>
              <a:rPr lang="x-none" sz="3400" smtClean="0">
                <a:latin typeface="Consolas" pitchFamily="49" charset="0"/>
              </a:rPr>
              <a:t>    Do ActionB(@customerId)</a:t>
            </a:r>
            <a:r>
              <a:rPr lang="en-US" sz="3400" dirty="0">
                <a:latin typeface="Consolas" pitchFamily="49" charset="0"/>
              </a:rPr>
              <a:t/>
            </a:r>
            <a:br>
              <a:rPr lang="en-US" sz="3400" dirty="0">
                <a:latin typeface="Consolas" pitchFamily="49" charset="0"/>
              </a:rPr>
            </a:br>
            <a:r>
              <a:rPr lang="en-US" sz="3400" dirty="0" smtClean="0">
                <a:latin typeface="Consolas" pitchFamily="49" charset="0"/>
              </a:rPr>
              <a:t>OTHERWISE </a:t>
            </a:r>
            <a:br>
              <a:rPr lang="en-US" sz="3400" dirty="0" smtClean="0">
                <a:latin typeface="Consolas" pitchFamily="49" charset="0"/>
              </a:rPr>
            </a:br>
            <a:r>
              <a:rPr lang="en-US" sz="3400" dirty="0" smtClean="0">
                <a:latin typeface="Consolas" pitchFamily="49" charset="0"/>
              </a:rPr>
              <a:t>    </a:t>
            </a:r>
            <a:r>
              <a:rPr lang="x-none" sz="3400" smtClean="0">
                <a:latin typeface="Consolas" pitchFamily="49" charset="0"/>
              </a:rPr>
              <a:t>Do Action</a:t>
            </a:r>
            <a:r>
              <a:rPr lang="en-US" sz="3400" dirty="0" smtClean="0">
                <a:latin typeface="Consolas" pitchFamily="49" charset="0"/>
              </a:rPr>
              <a:t>C</a:t>
            </a:r>
            <a:r>
              <a:rPr lang="x-none" sz="3400" smtClean="0">
                <a:latin typeface="Consolas" pitchFamily="49" charset="0"/>
              </a:rPr>
              <a:t>(@</a:t>
            </a:r>
            <a:r>
              <a:rPr lang="x-none" sz="3400">
                <a:latin typeface="Consolas" pitchFamily="49" charset="0"/>
              </a:rPr>
              <a:t>customerId)</a:t>
            </a:r>
            <a:endParaRPr lang="en-US" sz="3400" dirty="0" smtClean="0">
              <a:latin typeface="Consolas" pitchFamily="49" charset="0"/>
            </a:endParaRPr>
          </a:p>
          <a:p>
            <a:r>
              <a:rPr lang="en-US" dirty="0" smtClean="0"/>
              <a:t>Better:</a:t>
            </a:r>
          </a:p>
          <a:p>
            <a:pPr lvl="1"/>
            <a:r>
              <a:rPr lang="x-none" sz="3400" smtClean="0">
                <a:latin typeface="Consolas" pitchFamily="49" charset="0"/>
              </a:rPr>
              <a:t>IF @customerType = 'Great</a:t>
            </a:r>
            <a:r>
              <a:rPr lang="en-US" sz="3400" dirty="0" smtClean="0">
                <a:latin typeface="Consolas" pitchFamily="49" charset="0"/>
              </a:rPr>
              <a:t>’</a:t>
            </a:r>
            <a:br>
              <a:rPr lang="en-US" sz="3400" dirty="0" smtClean="0">
                <a:latin typeface="Consolas" pitchFamily="49" charset="0"/>
              </a:rPr>
            </a:br>
            <a:r>
              <a:rPr lang="x-none" sz="3400" smtClean="0">
                <a:latin typeface="Consolas" pitchFamily="49" charset="0"/>
              </a:rPr>
              <a:t>    Do ActionA(@customerId)</a:t>
            </a:r>
            <a:r>
              <a:rPr lang="en-US" sz="3400" dirty="0" smtClean="0">
                <a:latin typeface="Consolas" pitchFamily="49" charset="0"/>
              </a:rPr>
              <a:t/>
            </a:r>
            <a:br>
              <a:rPr lang="en-US" sz="3400" dirty="0" smtClean="0">
                <a:latin typeface="Consolas" pitchFamily="49" charset="0"/>
              </a:rPr>
            </a:br>
            <a:r>
              <a:rPr lang="x-none" sz="3400" smtClean="0">
                <a:latin typeface="Consolas" pitchFamily="49" charset="0"/>
              </a:rPr>
              <a:t>ELSE IF @customerType = 'Good</a:t>
            </a:r>
            <a:r>
              <a:rPr lang="en-US" sz="3400" dirty="0" smtClean="0">
                <a:latin typeface="Consolas" pitchFamily="49" charset="0"/>
              </a:rPr>
              <a:t>’</a:t>
            </a:r>
            <a:br>
              <a:rPr lang="en-US" sz="3400" dirty="0" smtClean="0">
                <a:latin typeface="Consolas" pitchFamily="49" charset="0"/>
              </a:rPr>
            </a:br>
            <a:r>
              <a:rPr lang="x-none" sz="3400" smtClean="0">
                <a:latin typeface="Consolas" pitchFamily="49" charset="0"/>
              </a:rPr>
              <a:t>    Do ActionB(@customerId)</a:t>
            </a:r>
            <a:r>
              <a:rPr lang="en-US" sz="3400" dirty="0" smtClean="0">
                <a:latin typeface="Consolas" pitchFamily="49" charset="0"/>
              </a:rPr>
              <a:t/>
            </a:r>
            <a:br>
              <a:rPr lang="en-US" sz="3400" dirty="0" smtClean="0">
                <a:latin typeface="Consolas" pitchFamily="49" charset="0"/>
              </a:rPr>
            </a:br>
            <a:r>
              <a:rPr lang="en-US" sz="3400" dirty="0" smtClean="0">
                <a:latin typeface="Consolas" pitchFamily="49" charset="0"/>
              </a:rPr>
              <a:t>OTHERWISE</a:t>
            </a:r>
            <a:r>
              <a:rPr lang="en-US" sz="3400" dirty="0">
                <a:latin typeface="Consolas" pitchFamily="49" charset="0"/>
              </a:rPr>
              <a:t/>
            </a:r>
            <a:br>
              <a:rPr lang="en-US" sz="3400" dirty="0">
                <a:latin typeface="Consolas" pitchFamily="49" charset="0"/>
              </a:rPr>
            </a:br>
            <a:r>
              <a:rPr lang="en-US" sz="3400" dirty="0" smtClean="0">
                <a:latin typeface="Consolas" pitchFamily="49" charset="0"/>
              </a:rPr>
              <a:t>    Do </a:t>
            </a:r>
            <a:r>
              <a:rPr lang="en-US" sz="3400" dirty="0" err="1">
                <a:latin typeface="Consolas" pitchFamily="49" charset="0"/>
              </a:rPr>
              <a:t>ActionC</a:t>
            </a:r>
            <a:r>
              <a:rPr lang="en-US" sz="3400" dirty="0">
                <a:latin typeface="Consolas" pitchFamily="49" charset="0"/>
              </a:rPr>
              <a:t>(@</a:t>
            </a:r>
            <a:r>
              <a:rPr lang="en-US" sz="3400" dirty="0" err="1">
                <a:latin typeface="Consolas" pitchFamily="49" charset="0"/>
              </a:rPr>
              <a:t>customerId</a:t>
            </a:r>
            <a:r>
              <a:rPr lang="en-US" sz="3400" dirty="0" smtClean="0">
                <a:latin typeface="Consolas" pitchFamily="49" charset="0"/>
              </a:rPr>
              <a:t>)</a:t>
            </a:r>
            <a:r>
              <a:rPr lang="en-US" dirty="0" smtClean="0"/>
              <a:t/>
            </a:r>
            <a:br>
              <a:rPr lang="en-US" dirty="0" smtClean="0"/>
            </a:br>
            <a:endParaRPr lang="en-US" dirty="0" smtClean="0"/>
          </a:p>
          <a:p>
            <a:r>
              <a:rPr lang="en-US" dirty="0" smtClean="0"/>
              <a:t>Now, adding a new row with common traits is a snap</a:t>
            </a:r>
          </a:p>
          <a:p>
            <a:r>
              <a:rPr lang="en-US" dirty="0" smtClean="0"/>
              <a:t>Code need only be added if you need a totally new type that implements a ‘</a:t>
            </a:r>
            <a:r>
              <a:rPr lang="en-US" dirty="0" err="1" smtClean="0"/>
              <a:t>SuperWonderful</a:t>
            </a:r>
            <a:r>
              <a:rPr lang="en-US" dirty="0" smtClean="0"/>
              <a:t>’ customer type</a:t>
            </a:r>
            <a:endParaRPr lang="en-US" dirty="0"/>
          </a:p>
        </p:txBody>
      </p:sp>
      <p:sp>
        <p:nvSpPr>
          <p:cNvPr id="6" name="Date Placeholder 5"/>
          <p:cNvSpPr>
            <a:spLocks noGrp="1"/>
          </p:cNvSpPr>
          <p:nvPr>
            <p:ph type="dt" sz="half" idx="10"/>
          </p:nvPr>
        </p:nvSpPr>
        <p:spPr/>
        <p:txBody>
          <a:bodyPr/>
          <a:lstStyle/>
          <a:p>
            <a:fld id="{4174E9F7-9754-4F59-B214-26142F5F10FA}"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25</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7508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Design Principle Point</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The more you data drive the design, the less support needed</a:t>
            </a:r>
          </a:p>
          <a:p>
            <a:r>
              <a:rPr lang="en-US" smtClean="0"/>
              <a:t>You test the heck out of the thing, making sure that users can set their data in any configuration desired</a:t>
            </a:r>
          </a:p>
          <a:p>
            <a:r>
              <a:rPr lang="en-US" smtClean="0"/>
              <a:t>Costs are affected</a:t>
            </a:r>
          </a:p>
          <a:p>
            <a:pPr lvl="1"/>
            <a:r>
              <a:rPr lang="en-US" smtClean="0"/>
              <a:t>Upfront costs increased (More possible configurations means more flexibility, more flexibility means  more testing)</a:t>
            </a:r>
          </a:p>
          <a:p>
            <a:pPr lvl="1"/>
            <a:r>
              <a:rPr lang="en-US" smtClean="0"/>
              <a:t>Maintenance costs can be significantly decreased, particularly for volatile data scenarios</a:t>
            </a:r>
            <a:endParaRPr lang="en-US" dirty="0"/>
          </a:p>
        </p:txBody>
      </p:sp>
      <p:sp>
        <p:nvSpPr>
          <p:cNvPr id="6" name="Date Placeholder 5"/>
          <p:cNvSpPr>
            <a:spLocks noGrp="1"/>
          </p:cNvSpPr>
          <p:nvPr>
            <p:ph type="dt" sz="half" idx="10"/>
          </p:nvPr>
        </p:nvSpPr>
        <p:spPr/>
        <p:txBody>
          <a:bodyPr/>
          <a:lstStyle/>
          <a:p>
            <a:fld id="{F73B04E3-831F-4C38-84CC-FF58017663C9}"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26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78983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19050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itle 25"/>
          <p:cNvSpPr>
            <a:spLocks noGrp="1"/>
          </p:cNvSpPr>
          <p:nvPr>
            <p:ph type="title"/>
          </p:nvPr>
        </p:nvSpPr>
        <p:spPr/>
        <p:txBody>
          <a:bodyPr/>
          <a:lstStyle/>
          <a:p>
            <a:endParaRPr lang="en-US"/>
          </a:p>
        </p:txBody>
      </p:sp>
      <p:sp>
        <p:nvSpPr>
          <p:cNvPr id="27" name="Content Placeholder 26"/>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A9C927C1-24B1-4C15-8549-A99502A33A2D}" type="datetime1">
              <a:rPr lang="en-US" smtClean="0"/>
              <a:pPr/>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27</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0957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Generalization</a:t>
            </a:r>
            <a:endParaRPr lang="en-US" dirty="0"/>
          </a:p>
        </p:txBody>
      </p:sp>
      <p:sp>
        <p:nvSpPr>
          <p:cNvPr id="3" name="Content Placeholder 2"/>
          <p:cNvSpPr>
            <a:spLocks noGrp="1"/>
          </p:cNvSpPr>
          <p:nvPr>
            <p:ph idx="1"/>
          </p:nvPr>
        </p:nvSpPr>
        <p:spPr>
          <a:xfrm>
            <a:off x="457200" y="1295400"/>
            <a:ext cx="8229600" cy="2667000"/>
          </a:xfrm>
        </p:spPr>
        <p:txBody>
          <a:bodyPr>
            <a:noAutofit/>
          </a:bodyPr>
          <a:lstStyle/>
          <a:p>
            <a:r>
              <a:rPr lang="en-US" sz="2400" dirty="0" smtClean="0"/>
              <a:t>Combine foundationally similar tables into a single table</a:t>
            </a:r>
          </a:p>
          <a:p>
            <a:r>
              <a:rPr lang="en-US" sz="2400" dirty="0" smtClean="0"/>
              <a:t>Look for similarities in utilization, columns, etc.</a:t>
            </a:r>
          </a:p>
          <a:p>
            <a:r>
              <a:rPr lang="en-US" sz="2400" dirty="0" smtClean="0"/>
              <a:t>Avoid losing meaning of the data being stored</a:t>
            </a:r>
          </a:p>
          <a:p>
            <a:r>
              <a:rPr lang="en-US" sz="2400" dirty="0" smtClean="0"/>
              <a:t>Generalization often uses sub-classing to maintain independence while matching requirements</a:t>
            </a:r>
          </a:p>
        </p:txBody>
      </p:sp>
      <p:sp>
        <p:nvSpPr>
          <p:cNvPr id="14" name="Date Placeholder 13"/>
          <p:cNvSpPr>
            <a:spLocks noGrp="1"/>
          </p:cNvSpPr>
          <p:nvPr>
            <p:ph type="dt" sz="half" idx="10"/>
          </p:nvPr>
        </p:nvSpPr>
        <p:spPr/>
        <p:txBody>
          <a:bodyPr/>
          <a:lstStyle/>
          <a:p>
            <a:fld id="{C9A63A7D-2C7D-4EFA-B5B1-D5BEA2C0C5B9}" type="datetime1">
              <a:rPr lang="en-US" smtClean="0"/>
              <a:t>8/29/2012</a:t>
            </a:fld>
            <a:endParaRPr lang="en-US"/>
          </a:p>
        </p:txBody>
      </p:sp>
      <p:sp>
        <p:nvSpPr>
          <p:cNvPr id="13" name="Slide Number Placeholder 12"/>
          <p:cNvSpPr>
            <a:spLocks noGrp="1"/>
          </p:cNvSpPr>
          <p:nvPr>
            <p:ph type="sldNum" sz="quarter" idx="12"/>
          </p:nvPr>
        </p:nvSpPr>
        <p:spPr/>
        <p:txBody>
          <a:bodyPr/>
          <a:lstStyle/>
          <a:p>
            <a:fld id="{DFC92926-97E6-4BD2-831B-A87D8AA95496}" type="slidenum">
              <a:rPr lang="en-US" smtClean="0"/>
              <a:pPr/>
              <a:t>28</a:t>
            </a:fld>
            <a:endParaRPr lang="en-US"/>
          </a:p>
        </p:txBody>
      </p:sp>
      <p:sp>
        <p:nvSpPr>
          <p:cNvPr id="12" name="Footer Placeholder 11"/>
          <p:cNvSpPr>
            <a:spLocks noGrp="1"/>
          </p:cNvSpPr>
          <p:nvPr>
            <p:ph type="ftr" sz="quarter" idx="3"/>
          </p:nvPr>
        </p:nvSpPr>
        <p:spPr/>
        <p:txBody>
          <a:bodyPr/>
          <a:lstStyle/>
          <a:p>
            <a:r>
              <a:rPr lang="en-US" smtClean="0"/>
              <a:t>Designing for Common Problems in SQL Server</a:t>
            </a:r>
            <a:endParaRPr lang="en-US"/>
          </a:p>
        </p:txBody>
      </p:sp>
      <p:grpSp>
        <p:nvGrpSpPr>
          <p:cNvPr id="4" name="Group 3"/>
          <p:cNvGrpSpPr/>
          <p:nvPr/>
        </p:nvGrpSpPr>
        <p:grpSpPr>
          <a:xfrm>
            <a:off x="818866" y="4038600"/>
            <a:ext cx="7391400" cy="2354302"/>
            <a:chOff x="685800" y="3448838"/>
            <a:chExt cx="8458200" cy="2703582"/>
          </a:xfrm>
        </p:grpSpPr>
        <p:sp>
          <p:nvSpPr>
            <p:cNvPr id="5" name="Line 4"/>
            <p:cNvSpPr>
              <a:spLocks noChangeShapeType="1"/>
            </p:cNvSpPr>
            <p:nvPr/>
          </p:nvSpPr>
          <p:spPr bwMode="auto">
            <a:xfrm>
              <a:off x="1219200" y="5334000"/>
              <a:ext cx="6629400"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txBody>
            <a:bodyPr/>
            <a:lstStyle/>
            <a:p>
              <a:pPr>
                <a:defRPr/>
              </a:pPr>
              <a:endParaRPr lang="en-US">
                <a:latin typeface="Verdana" pitchFamily="34" charset="0"/>
              </a:endParaRPr>
            </a:p>
          </p:txBody>
        </p:sp>
        <p:sp>
          <p:nvSpPr>
            <p:cNvPr id="6" name="Text Box 5"/>
            <p:cNvSpPr txBox="1">
              <a:spLocks noChangeArrowheads="1"/>
            </p:cNvSpPr>
            <p:nvPr/>
          </p:nvSpPr>
          <p:spPr bwMode="auto">
            <a:xfrm>
              <a:off x="6858000" y="4343400"/>
              <a:ext cx="2286000" cy="742220"/>
            </a:xfrm>
            <a:prstGeom prst="rect">
              <a:avLst/>
            </a:prstGeom>
            <a:noFill/>
            <a:ln w="9525">
              <a:noFill/>
              <a:miter lim="800000"/>
              <a:headEnd/>
              <a:tailEnd/>
            </a:ln>
          </p:spPr>
          <p:txBody>
            <a:bodyPr wrap="square">
              <a:spAutoFit/>
            </a:bodyPr>
            <a:lstStyle/>
            <a:p>
              <a:pPr>
                <a:spcBef>
                  <a:spcPct val="50000"/>
                </a:spcBef>
                <a:defRPr/>
              </a:pPr>
              <a:r>
                <a:rPr lang="en-US" dirty="0">
                  <a:latin typeface="Verdana" pitchFamily="34" charset="0"/>
                  <a:cs typeface="+mn-cs"/>
                </a:rPr>
                <a:t>Overly Complex</a:t>
              </a:r>
            </a:p>
          </p:txBody>
        </p:sp>
        <p:sp>
          <p:nvSpPr>
            <p:cNvPr id="7" name="Text Box 6"/>
            <p:cNvSpPr txBox="1">
              <a:spLocks noChangeArrowheads="1"/>
            </p:cNvSpPr>
            <p:nvPr/>
          </p:nvSpPr>
          <p:spPr bwMode="auto">
            <a:xfrm>
              <a:off x="685800" y="4419600"/>
              <a:ext cx="2286000" cy="424126"/>
            </a:xfrm>
            <a:prstGeom prst="rect">
              <a:avLst/>
            </a:prstGeom>
            <a:noFill/>
            <a:ln w="9525">
              <a:noFill/>
              <a:miter lim="800000"/>
              <a:headEnd/>
              <a:tailEnd/>
            </a:ln>
          </p:spPr>
          <p:txBody>
            <a:bodyPr wrap="square">
              <a:spAutoFit/>
            </a:bodyPr>
            <a:lstStyle/>
            <a:p>
              <a:pPr>
                <a:spcBef>
                  <a:spcPct val="50000"/>
                </a:spcBef>
                <a:defRPr/>
              </a:pPr>
              <a:r>
                <a:rPr lang="en-US" dirty="0">
                  <a:latin typeface="Verdana" pitchFamily="34" charset="0"/>
                  <a:cs typeface="+mn-cs"/>
                </a:rPr>
                <a:t>Overly Simple</a:t>
              </a:r>
            </a:p>
          </p:txBody>
        </p:sp>
        <p:sp>
          <p:nvSpPr>
            <p:cNvPr id="8" name="Text Box 7"/>
            <p:cNvSpPr txBox="1">
              <a:spLocks noChangeArrowheads="1"/>
            </p:cNvSpPr>
            <p:nvPr/>
          </p:nvSpPr>
          <p:spPr bwMode="auto">
            <a:xfrm>
              <a:off x="5917676" y="5410200"/>
              <a:ext cx="3226324" cy="742220"/>
            </a:xfrm>
            <a:prstGeom prst="rect">
              <a:avLst/>
            </a:prstGeom>
            <a:noFill/>
            <a:ln w="9525">
              <a:noFill/>
              <a:miter lim="800000"/>
              <a:headEnd/>
              <a:tailEnd/>
            </a:ln>
          </p:spPr>
          <p:txBody>
            <a:bodyPr wrap="square">
              <a:spAutoFit/>
            </a:bodyPr>
            <a:lstStyle/>
            <a:p>
              <a:pPr>
                <a:spcBef>
                  <a:spcPct val="50000"/>
                </a:spcBef>
                <a:defRPr/>
              </a:pPr>
              <a:r>
                <a:rPr lang="en-US" dirty="0">
                  <a:latin typeface="Verdana" pitchFamily="34" charset="0"/>
                  <a:cs typeface="+mn-cs"/>
                </a:rPr>
                <a:t>Specific </a:t>
              </a:r>
              <a:r>
                <a:rPr lang="en-US" dirty="0" smtClean="0">
                  <a:latin typeface="Verdana" pitchFamily="34" charset="0"/>
                  <a:cs typeface="+mn-cs"/>
                </a:rPr>
                <a:t>Tables (Molecular Structures)</a:t>
              </a:r>
              <a:endParaRPr lang="en-US" dirty="0">
                <a:latin typeface="Verdana" pitchFamily="34" charset="0"/>
                <a:cs typeface="+mn-cs"/>
              </a:endParaRPr>
            </a:p>
          </p:txBody>
        </p:sp>
        <p:sp>
          <p:nvSpPr>
            <p:cNvPr id="9" name="Text Box 8"/>
            <p:cNvSpPr txBox="1">
              <a:spLocks noChangeArrowheads="1"/>
            </p:cNvSpPr>
            <p:nvPr/>
          </p:nvSpPr>
          <p:spPr bwMode="auto">
            <a:xfrm>
              <a:off x="685800" y="5410200"/>
              <a:ext cx="2964730" cy="742220"/>
            </a:xfrm>
            <a:prstGeom prst="rect">
              <a:avLst/>
            </a:prstGeom>
            <a:noFill/>
            <a:ln w="9525">
              <a:noFill/>
              <a:miter lim="800000"/>
              <a:headEnd/>
              <a:tailEnd/>
            </a:ln>
          </p:spPr>
          <p:txBody>
            <a:bodyPr wrap="square">
              <a:spAutoFit/>
            </a:bodyPr>
            <a:lstStyle/>
            <a:p>
              <a:pPr>
                <a:spcBef>
                  <a:spcPct val="50000"/>
                </a:spcBef>
                <a:defRPr/>
              </a:pPr>
              <a:r>
                <a:rPr lang="en-US" dirty="0">
                  <a:latin typeface="Verdana" pitchFamily="34" charset="0"/>
                  <a:cs typeface="+mn-cs"/>
                </a:rPr>
                <a:t>One </a:t>
              </a:r>
              <a:r>
                <a:rPr lang="en-US" dirty="0" smtClean="0">
                  <a:latin typeface="Verdana" pitchFamily="34" charset="0"/>
                  <a:cs typeface="+mn-cs"/>
                </a:rPr>
                <a:t>Table (Gelatinous Blobs)</a:t>
              </a:r>
              <a:endParaRPr lang="en-US" dirty="0">
                <a:latin typeface="Verdana" pitchFamily="34" charset="0"/>
                <a:cs typeface="+mn-cs"/>
              </a:endParaRPr>
            </a:p>
          </p:txBody>
        </p:sp>
        <p:sp>
          <p:nvSpPr>
            <p:cNvPr id="10" name="AutoShape 9"/>
            <p:cNvSpPr>
              <a:spLocks noChangeArrowheads="1"/>
            </p:cNvSpPr>
            <p:nvPr/>
          </p:nvSpPr>
          <p:spPr bwMode="auto">
            <a:xfrm>
              <a:off x="4419600" y="4876800"/>
              <a:ext cx="457200" cy="609600"/>
            </a:xfrm>
            <a:prstGeom prst="downArrow">
              <a:avLst>
                <a:gd name="adj1" fmla="val 50000"/>
                <a:gd name="adj2" fmla="val 54167"/>
              </a:avLst>
            </a:prstGeom>
            <a:solidFill>
              <a:srgbClr val="FFFF00"/>
            </a:solidFill>
            <a:ln w="9525">
              <a:solidFill>
                <a:schemeClr val="accent2"/>
              </a:solidFill>
              <a:miter lim="800000"/>
              <a:headEnd/>
              <a:tailEnd/>
            </a:ln>
          </p:spPr>
          <p:txBody>
            <a:bodyPr wrap="none" anchor="ctr"/>
            <a:lstStyle/>
            <a:p>
              <a:pPr>
                <a:defRPr/>
              </a:pPr>
              <a:endParaRPr lang="en-US">
                <a:latin typeface="Verdana" pitchFamily="34" charset="0"/>
                <a:cs typeface="+mn-cs"/>
              </a:endParaRPr>
            </a:p>
          </p:txBody>
        </p:sp>
        <p:sp>
          <p:nvSpPr>
            <p:cNvPr id="11" name="Text Box 11"/>
            <p:cNvSpPr txBox="1">
              <a:spLocks noChangeArrowheads="1"/>
            </p:cNvSpPr>
            <p:nvPr/>
          </p:nvSpPr>
          <p:spPr bwMode="auto">
            <a:xfrm>
              <a:off x="2743200" y="3448838"/>
              <a:ext cx="3408363" cy="1696502"/>
            </a:xfrm>
            <a:prstGeom prst="rect">
              <a:avLst/>
            </a:prstGeom>
            <a:noFill/>
            <a:ln w="9525">
              <a:noFill/>
              <a:miter lim="800000"/>
              <a:headEnd/>
              <a:tailEnd/>
            </a:ln>
          </p:spPr>
          <p:txBody>
            <a:bodyPr wrap="square">
              <a:spAutoFit/>
            </a:bodyPr>
            <a:lstStyle/>
            <a:p>
              <a:pPr>
                <a:defRPr/>
              </a:pPr>
              <a:r>
                <a:rPr lang="en-US" dirty="0" smtClean="0">
                  <a:latin typeface="Arial" charset="0"/>
                  <a:cs typeface="+mn-cs"/>
                </a:rPr>
                <a:t>Result:</a:t>
              </a:r>
            </a:p>
            <a:p>
              <a:pPr lvl="1">
                <a:buFontTx/>
                <a:buChar char="•"/>
                <a:defRPr/>
              </a:pPr>
              <a:r>
                <a:rPr lang="en-US" dirty="0" smtClean="0">
                  <a:latin typeface="Arial" charset="0"/>
                  <a:cs typeface="+mn-cs"/>
                </a:rPr>
                <a:t>Data </a:t>
              </a:r>
              <a:r>
                <a:rPr lang="en-US" dirty="0">
                  <a:latin typeface="Arial" charset="0"/>
                  <a:cs typeface="+mn-cs"/>
                </a:rPr>
                <a:t>driven design </a:t>
              </a:r>
            </a:p>
            <a:p>
              <a:pPr lvl="1">
                <a:buFontTx/>
                <a:buChar char="•"/>
                <a:defRPr/>
              </a:pPr>
              <a:r>
                <a:rPr lang="en-US" dirty="0">
                  <a:latin typeface="Arial" charset="0"/>
                  <a:cs typeface="+mn-cs"/>
                </a:rPr>
                <a:t>Fewer tables</a:t>
              </a:r>
            </a:p>
            <a:p>
              <a:pPr lvl="1">
                <a:buFontTx/>
                <a:buChar char="•"/>
                <a:defRPr/>
              </a:pPr>
              <a:r>
                <a:rPr lang="en-US" dirty="0">
                  <a:latin typeface="Arial" charset="0"/>
                  <a:cs typeface="+mn-cs"/>
                </a:rPr>
                <a:t>Easier to extend</a:t>
              </a:r>
            </a:p>
            <a:p>
              <a:pPr>
                <a:defRPr/>
              </a:pPr>
              <a:endParaRPr lang="en-US" dirty="0">
                <a:cs typeface="+mn-cs"/>
              </a:endParaRPr>
            </a:p>
          </p:txBody>
        </p:sp>
      </p:grpSp>
    </p:spTree>
    <p:extLst>
      <p:ext uri="{BB962C8B-B14F-4D97-AF65-F5344CB8AC3E}">
        <p14:creationId xmlns:p14="http://schemas.microsoft.com/office/powerpoint/2010/main" val="77931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Generalization Example</a:t>
            </a:r>
            <a:endParaRPr lang="en-US" dirty="0"/>
          </a:p>
        </p:txBody>
      </p:sp>
      <p:sp>
        <p:nvSpPr>
          <p:cNvPr id="11" name="Content Placeholder 10"/>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C59CB01F-51F1-4E1D-AF6A-7F60FFE0C58E}" type="datetime1">
              <a:rPr lang="en-US" smtClean="0"/>
              <a:t>8/29/2012</a:t>
            </a:fld>
            <a:endParaRPr lang="en-US"/>
          </a:p>
        </p:txBody>
      </p:sp>
      <p:sp>
        <p:nvSpPr>
          <p:cNvPr id="7" name="Slide Number Placeholder 6"/>
          <p:cNvSpPr>
            <a:spLocks noGrp="1"/>
          </p:cNvSpPr>
          <p:nvPr>
            <p:ph type="sldNum" sz="quarter" idx="12"/>
          </p:nvPr>
        </p:nvSpPr>
        <p:spPr/>
        <p:txBody>
          <a:bodyPr/>
          <a:lstStyle/>
          <a:p>
            <a:fld id="{DFC92926-97E6-4BD2-831B-A87D8AA95496}" type="slidenum">
              <a:rPr lang="en-US" smtClean="0"/>
              <a:pPr/>
              <a:t>29</a:t>
            </a:fld>
            <a:endParaRPr lang="en-US"/>
          </a:p>
        </p:txBody>
      </p:sp>
      <p:sp>
        <p:nvSpPr>
          <p:cNvPr id="6" name="Footer Placeholder 5"/>
          <p:cNvSpPr>
            <a:spLocks noGrp="1"/>
          </p:cNvSpPr>
          <p:nvPr>
            <p:ph type="ftr" sz="quarter" idx="3"/>
          </p:nvPr>
        </p:nvSpPr>
        <p:spPr/>
        <p:txBody>
          <a:bodyPr/>
          <a:lstStyle/>
          <a:p>
            <a:r>
              <a:rPr lang="en-US" smtClean="0"/>
              <a:t>Designing for Common Problems in SQL Server</a:t>
            </a:r>
            <a:endParaRPr lang="en-US"/>
          </a:p>
        </p:txBody>
      </p:sp>
      <p:pic>
        <p:nvPicPr>
          <p:cNvPr id="4" name="Picture 5" descr="C:\Users\Pn\Desktop\love-boat.jpg"/>
          <p:cNvPicPr>
            <a:picLocks noChangeAspect="1" noChangeArrowheads="1"/>
          </p:cNvPicPr>
          <p:nvPr/>
        </p:nvPicPr>
        <p:blipFill>
          <a:blip r:embed="rId2" cstate="print"/>
          <a:srcRect/>
          <a:stretch>
            <a:fillRect/>
          </a:stretch>
        </p:blipFill>
        <p:spPr bwMode="auto">
          <a:xfrm>
            <a:off x="609600" y="1981200"/>
            <a:ext cx="3276600" cy="3880796"/>
          </a:xfrm>
          <a:prstGeom prst="rect">
            <a:avLst/>
          </a:prstGeom>
          <a:noFill/>
          <a:ln w="9525">
            <a:noFill/>
            <a:miter lim="800000"/>
            <a:headEnd/>
            <a:tailEnd/>
          </a:ln>
        </p:spPr>
      </p:pic>
      <p:pic>
        <p:nvPicPr>
          <p:cNvPr id="5" name="Picture 6" descr="C:\Users\Pn\Desktop\loveboat-logo1.jpg"/>
          <p:cNvPicPr>
            <a:picLocks noChangeAspect="1" noChangeArrowheads="1"/>
          </p:cNvPicPr>
          <p:nvPr/>
        </p:nvPicPr>
        <p:blipFill>
          <a:blip r:embed="rId3" cstate="print"/>
          <a:srcRect/>
          <a:stretch>
            <a:fillRect/>
          </a:stretch>
        </p:blipFill>
        <p:spPr bwMode="auto">
          <a:xfrm>
            <a:off x="4419599" y="2590800"/>
            <a:ext cx="4311379" cy="3136900"/>
          </a:xfrm>
          <a:prstGeom prst="rect">
            <a:avLst/>
          </a:prstGeom>
          <a:noFill/>
          <a:ln w="9525">
            <a:noFill/>
            <a:miter lim="800000"/>
            <a:headEnd/>
            <a:tailEnd/>
          </a:ln>
        </p:spPr>
      </p:pic>
    </p:spTree>
    <p:extLst>
      <p:ext uri="{BB962C8B-B14F-4D97-AF65-F5344CB8AC3E}">
        <p14:creationId xmlns:p14="http://schemas.microsoft.com/office/powerpoint/2010/main" val="103218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apply a pattern incorrectly..</a:t>
            </a:r>
            <a:endParaRPr lang="en-US" dirty="0"/>
          </a:p>
        </p:txBody>
      </p:sp>
      <p:sp>
        <p:nvSpPr>
          <p:cNvPr id="13" name="Content Placeholder 12"/>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1BFAD96C-7B74-4529-8FD4-00694D1321E8}"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3</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pic>
        <p:nvPicPr>
          <p:cNvPr id="1026" name="Picture 2" descr="http://blog.not2wo.com/images/2009/5/escher-stairs.jpg"/>
          <p:cNvPicPr>
            <a:picLocks noChangeAspect="1" noChangeArrowheads="1"/>
          </p:cNvPicPr>
          <p:nvPr/>
        </p:nvPicPr>
        <p:blipFill>
          <a:blip r:embed="rId2" cstate="print"/>
          <a:srcRect/>
          <a:stretch>
            <a:fillRect/>
          </a:stretch>
        </p:blipFill>
        <p:spPr bwMode="auto">
          <a:xfrm>
            <a:off x="381000" y="1600200"/>
            <a:ext cx="3810000" cy="4387988"/>
          </a:xfrm>
          <a:prstGeom prst="rect">
            <a:avLst/>
          </a:prstGeom>
          <a:noFill/>
        </p:spPr>
      </p:pic>
      <p:pic>
        <p:nvPicPr>
          <p:cNvPr id="3076" name="Picture 4" descr="File:Endlose Treppe KPMG Muenchen.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526" y="1111388"/>
            <a:ext cx="3937873" cy="533774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4191000" y="4101995"/>
            <a:ext cx="3775225" cy="2219122"/>
            <a:chOff x="7351722" y="10701766"/>
            <a:chExt cx="3775225" cy="2219122"/>
          </a:xfrm>
        </p:grpSpPr>
        <p:sp>
          <p:nvSpPr>
            <p:cNvPr id="10" name="Down Arrow 9"/>
            <p:cNvSpPr/>
            <p:nvPr/>
          </p:nvSpPr>
          <p:spPr>
            <a:xfrm rot="12234203">
              <a:off x="8272171" y="10701766"/>
              <a:ext cx="567575" cy="2198412"/>
            </a:xfrm>
            <a:prstGeom prst="downArrow">
              <a:avLst>
                <a:gd name="adj1" fmla="val 5362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51722" y="12551556"/>
              <a:ext cx="37752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Designed by committee!</a:t>
              </a:r>
              <a:endParaRPr lang="en-US" dirty="0"/>
            </a:p>
          </p:txBody>
        </p:sp>
      </p:grpSp>
    </p:spTree>
    <p:extLst>
      <p:ext uri="{BB962C8B-B14F-4D97-AF65-F5344CB8AC3E}">
        <p14:creationId xmlns:p14="http://schemas.microsoft.com/office/powerpoint/2010/main" val="23570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2595449" y="3630156"/>
            <a:ext cx="4544599" cy="2572872"/>
            <a:chOff x="2708091" y="3360074"/>
            <a:chExt cx="4544599" cy="2572872"/>
          </a:xfrm>
        </p:grpSpPr>
        <p:sp>
          <p:nvSpPr>
            <p:cNvPr id="76" name="Rectangle 75"/>
            <p:cNvSpPr/>
            <p:nvPr/>
          </p:nvSpPr>
          <p:spPr>
            <a:xfrm>
              <a:off x="2708091" y="3360074"/>
              <a:ext cx="1393372" cy="5541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Passenger</a:t>
              </a:r>
              <a:endParaRPr lang="en-US" dirty="0">
                <a:solidFill>
                  <a:schemeClr val="tx1"/>
                </a:solidFill>
              </a:endParaRPr>
            </a:p>
          </p:txBody>
        </p:sp>
        <p:sp>
          <p:nvSpPr>
            <p:cNvPr id="78" name="Rectangle 77"/>
            <p:cNvSpPr/>
            <p:nvPr/>
          </p:nvSpPr>
          <p:spPr>
            <a:xfrm>
              <a:off x="3351574" y="5448037"/>
              <a:ext cx="2244436" cy="4849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Passenger Activity</a:t>
              </a:r>
              <a:endParaRPr lang="en-US" dirty="0">
                <a:solidFill>
                  <a:schemeClr val="tx1"/>
                </a:solidFill>
              </a:endParaRPr>
            </a:p>
          </p:txBody>
        </p:sp>
        <p:sp>
          <p:nvSpPr>
            <p:cNvPr id="79" name="Rectangle 78"/>
            <p:cNvSpPr/>
            <p:nvPr/>
          </p:nvSpPr>
          <p:spPr>
            <a:xfrm>
              <a:off x="5522346" y="3487031"/>
              <a:ext cx="1447800"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TimePeriod</a:t>
              </a:r>
              <a:endParaRPr lang="en-US" dirty="0">
                <a:solidFill>
                  <a:schemeClr val="tx1"/>
                </a:solidFill>
              </a:endParaRPr>
            </a:p>
          </p:txBody>
        </p:sp>
        <p:sp>
          <p:nvSpPr>
            <p:cNvPr id="81" name="Rectangle 80"/>
            <p:cNvSpPr/>
            <p:nvPr/>
          </p:nvSpPr>
          <p:spPr>
            <a:xfrm>
              <a:off x="5859319" y="5166759"/>
              <a:ext cx="1393371"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Location</a:t>
              </a:r>
              <a:endParaRPr lang="en-US" dirty="0">
                <a:solidFill>
                  <a:schemeClr val="tx1"/>
                </a:solidFill>
              </a:endParaRPr>
            </a:p>
          </p:txBody>
        </p:sp>
        <p:sp>
          <p:nvSpPr>
            <p:cNvPr id="83" name="Line 10"/>
            <p:cNvSpPr>
              <a:spLocks noChangeShapeType="1"/>
            </p:cNvSpPr>
            <p:nvPr/>
          </p:nvSpPr>
          <p:spPr bwMode="auto">
            <a:xfrm flipH="1">
              <a:off x="5596010" y="5343404"/>
              <a:ext cx="263308" cy="347086"/>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84" name="Line 10"/>
            <p:cNvSpPr>
              <a:spLocks noChangeShapeType="1"/>
            </p:cNvSpPr>
            <p:nvPr/>
          </p:nvSpPr>
          <p:spPr bwMode="auto">
            <a:xfrm flipH="1">
              <a:off x="4626189" y="3868031"/>
              <a:ext cx="896155" cy="1580006"/>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86" name="Line 10"/>
            <p:cNvSpPr>
              <a:spLocks noChangeShapeType="1"/>
            </p:cNvSpPr>
            <p:nvPr/>
          </p:nvSpPr>
          <p:spPr bwMode="auto">
            <a:xfrm>
              <a:off x="3351574" y="3914256"/>
              <a:ext cx="571068" cy="1533781"/>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sp>
        <p:nvSpPr>
          <p:cNvPr id="2" name="Title 1"/>
          <p:cNvSpPr>
            <a:spLocks noGrp="1"/>
          </p:cNvSpPr>
          <p:nvPr>
            <p:ph type="title"/>
          </p:nvPr>
        </p:nvSpPr>
        <p:spPr>
          <a:xfrm>
            <a:off x="95134" y="473696"/>
            <a:ext cx="4076745" cy="868362"/>
          </a:xfrm>
        </p:spPr>
        <p:txBody>
          <a:bodyPr/>
          <a:lstStyle/>
          <a:p>
            <a:r>
              <a:rPr lang="en-US" dirty="0" smtClean="0"/>
              <a:t>Generalization Example</a:t>
            </a:r>
            <a:endParaRPr lang="en-US" dirty="0"/>
          </a:p>
        </p:txBody>
      </p:sp>
      <p:sp>
        <p:nvSpPr>
          <p:cNvPr id="5" name="Date Placeholder 4"/>
          <p:cNvSpPr>
            <a:spLocks noGrp="1"/>
          </p:cNvSpPr>
          <p:nvPr>
            <p:ph type="dt" sz="half" idx="10"/>
          </p:nvPr>
        </p:nvSpPr>
        <p:spPr/>
        <p:txBody>
          <a:bodyPr/>
          <a:lstStyle/>
          <a:p>
            <a:fld id="{44BC3FE9-70D6-4E73-9816-F7CBA0EBE45D}"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30</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sp>
        <p:nvSpPr>
          <p:cNvPr id="33" name="TextBox 32"/>
          <p:cNvSpPr txBox="1"/>
          <p:nvPr/>
        </p:nvSpPr>
        <p:spPr>
          <a:xfrm>
            <a:off x="152400" y="1565482"/>
            <a:ext cx="2765186" cy="4985980"/>
          </a:xfrm>
          <a:prstGeom prst="rect">
            <a:avLst/>
          </a:prstGeom>
          <a:noFill/>
        </p:spPr>
        <p:txBody>
          <a:bodyPr wrap="square" rtlCol="0">
            <a:spAutoFit/>
          </a:bodyPr>
          <a:lstStyle/>
          <a:p>
            <a:r>
              <a:rPr lang="en-US" sz="2800" u="sng" dirty="0"/>
              <a:t>Cruise Ship Activity Schedule</a:t>
            </a:r>
          </a:p>
          <a:p>
            <a:r>
              <a:rPr lang="en-US" sz="2400" dirty="0"/>
              <a:t>Polka Dances</a:t>
            </a:r>
          </a:p>
          <a:p>
            <a:r>
              <a:rPr lang="en-US" sz="2400" dirty="0"/>
              <a:t>Tango Dances</a:t>
            </a:r>
          </a:p>
          <a:p>
            <a:r>
              <a:rPr lang="en-US" sz="2400" dirty="0"/>
              <a:t>Snorkeling</a:t>
            </a:r>
          </a:p>
          <a:p>
            <a:r>
              <a:rPr lang="en-US" sz="2400" dirty="0"/>
              <a:t>Shuffleboard</a:t>
            </a:r>
          </a:p>
          <a:p>
            <a:r>
              <a:rPr lang="en-US" sz="2400" dirty="0" smtClean="0"/>
              <a:t>Captain </a:t>
            </a:r>
            <a:r>
              <a:rPr lang="en-US" sz="2400" dirty="0"/>
              <a:t>Dinners</a:t>
            </a:r>
          </a:p>
          <a:p>
            <a:r>
              <a:rPr lang="en-US" sz="2400" dirty="0"/>
              <a:t>Aerobics</a:t>
            </a:r>
          </a:p>
          <a:p>
            <a:r>
              <a:rPr lang="en-US" sz="2400" dirty="0"/>
              <a:t>Shore Excursion</a:t>
            </a:r>
          </a:p>
          <a:p>
            <a:r>
              <a:rPr lang="en-US" sz="2400" dirty="0" smtClean="0"/>
              <a:t>Swimming </a:t>
            </a:r>
            <a:r>
              <a:rPr lang="en-US" sz="2400" dirty="0"/>
              <a:t>Lesson</a:t>
            </a:r>
          </a:p>
          <a:p>
            <a:r>
              <a:rPr lang="en-US" sz="2400" dirty="0"/>
              <a:t>Shark Feeding</a:t>
            </a:r>
          </a:p>
          <a:p>
            <a:endParaRPr lang="en-US" dirty="0"/>
          </a:p>
        </p:txBody>
      </p:sp>
      <p:grpSp>
        <p:nvGrpSpPr>
          <p:cNvPr id="70" name="Group 69"/>
          <p:cNvGrpSpPr/>
          <p:nvPr/>
        </p:nvGrpSpPr>
        <p:grpSpPr>
          <a:xfrm>
            <a:off x="3483183" y="1080797"/>
            <a:ext cx="4669106" cy="4242329"/>
            <a:chOff x="1239941" y="1790157"/>
            <a:chExt cx="1905000" cy="1676400"/>
          </a:xfrm>
          <a:noFill/>
        </p:grpSpPr>
        <p:sp>
          <p:nvSpPr>
            <p:cNvPr id="71" name="Oval 70"/>
            <p:cNvSpPr/>
            <p:nvPr/>
          </p:nvSpPr>
          <p:spPr>
            <a:xfrm>
              <a:off x="1239941" y="1790157"/>
              <a:ext cx="1905000" cy="1676400"/>
            </a:xfrm>
            <a:prstGeom prst="ellipse">
              <a:avLst/>
            </a:prstGeom>
            <a:grpFill/>
            <a:ln w="196850" cmpd="sng">
              <a:solidFill>
                <a:schemeClr val="accent1">
                  <a:alpha val="58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2" name="Straight Connector 71"/>
            <p:cNvCxnSpPr>
              <a:stCxn id="71" idx="1"/>
              <a:endCxn id="71" idx="5"/>
            </p:cNvCxnSpPr>
            <p:nvPr/>
          </p:nvCxnSpPr>
          <p:spPr>
            <a:xfrm>
              <a:off x="1518922" y="2035660"/>
              <a:ext cx="1347038" cy="1185394"/>
            </a:xfrm>
            <a:prstGeom prst="line">
              <a:avLst/>
            </a:prstGeom>
            <a:grpFill/>
            <a:ln w="196850" cmpd="sng">
              <a:solidFill>
                <a:schemeClr val="accent1">
                  <a:alpha val="58000"/>
                </a:schemeClr>
              </a:solidFill>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3292135" y="574882"/>
            <a:ext cx="5672617" cy="5143237"/>
            <a:chOff x="3292135" y="574882"/>
            <a:chExt cx="5672617" cy="5143237"/>
          </a:xfrm>
        </p:grpSpPr>
        <p:sp>
          <p:nvSpPr>
            <p:cNvPr id="38" name="Rectangle 37"/>
            <p:cNvSpPr/>
            <p:nvPr/>
          </p:nvSpPr>
          <p:spPr>
            <a:xfrm>
              <a:off x="6152938" y="1761100"/>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Polka Dances</a:t>
              </a:r>
              <a:endParaRPr lang="en-US" dirty="0">
                <a:solidFill>
                  <a:schemeClr val="tx1"/>
                </a:solidFill>
              </a:endParaRPr>
            </a:p>
          </p:txBody>
        </p:sp>
        <p:sp>
          <p:nvSpPr>
            <p:cNvPr id="39" name="Line 10"/>
            <p:cNvSpPr>
              <a:spLocks noChangeShapeType="1"/>
            </p:cNvSpPr>
            <p:nvPr/>
          </p:nvSpPr>
          <p:spPr bwMode="auto">
            <a:xfrm flipH="1">
              <a:off x="4069473" y="2917286"/>
              <a:ext cx="32113" cy="2800109"/>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40" name="Rectangle 39"/>
            <p:cNvSpPr/>
            <p:nvPr/>
          </p:nvSpPr>
          <p:spPr>
            <a:xfrm>
              <a:off x="5646846" y="574882"/>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Tango Dances</a:t>
              </a:r>
              <a:endParaRPr lang="en-US" dirty="0">
                <a:solidFill>
                  <a:schemeClr val="tx1"/>
                </a:solidFill>
              </a:endParaRPr>
            </a:p>
          </p:txBody>
        </p:sp>
        <p:sp>
          <p:nvSpPr>
            <p:cNvPr id="41" name="Rectangle 40"/>
            <p:cNvSpPr/>
            <p:nvPr/>
          </p:nvSpPr>
          <p:spPr>
            <a:xfrm>
              <a:off x="7410074" y="574882"/>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Snorkeling</a:t>
              </a:r>
              <a:endParaRPr lang="en-US" dirty="0">
                <a:solidFill>
                  <a:schemeClr val="tx1"/>
                </a:solidFill>
              </a:endParaRPr>
            </a:p>
          </p:txBody>
        </p:sp>
        <p:sp>
          <p:nvSpPr>
            <p:cNvPr id="42" name="Rectangle 41"/>
            <p:cNvSpPr/>
            <p:nvPr/>
          </p:nvSpPr>
          <p:spPr>
            <a:xfrm>
              <a:off x="3292135" y="2175082"/>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Captain Dinners</a:t>
              </a:r>
              <a:endParaRPr lang="en-US" dirty="0">
                <a:solidFill>
                  <a:schemeClr val="tx1"/>
                </a:solidFill>
              </a:endParaRPr>
            </a:p>
          </p:txBody>
        </p:sp>
        <p:sp>
          <p:nvSpPr>
            <p:cNvPr id="43" name="Rectangle 42"/>
            <p:cNvSpPr/>
            <p:nvPr/>
          </p:nvSpPr>
          <p:spPr>
            <a:xfrm>
              <a:off x="7347745" y="4879197"/>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Aerobics</a:t>
              </a:r>
              <a:endParaRPr lang="en-US" dirty="0">
                <a:solidFill>
                  <a:schemeClr val="tx1"/>
                </a:solidFill>
              </a:endParaRPr>
            </a:p>
          </p:txBody>
        </p:sp>
        <p:sp>
          <p:nvSpPr>
            <p:cNvPr id="44" name="Rectangle 43"/>
            <p:cNvSpPr/>
            <p:nvPr/>
          </p:nvSpPr>
          <p:spPr>
            <a:xfrm>
              <a:off x="7374950" y="3803338"/>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Shore Excursion</a:t>
              </a:r>
              <a:endParaRPr lang="en-US" dirty="0">
                <a:solidFill>
                  <a:schemeClr val="tx1"/>
                </a:solidFill>
              </a:endParaRPr>
            </a:p>
          </p:txBody>
        </p:sp>
        <p:sp>
          <p:nvSpPr>
            <p:cNvPr id="45" name="Rectangle 44"/>
            <p:cNvSpPr/>
            <p:nvPr/>
          </p:nvSpPr>
          <p:spPr>
            <a:xfrm>
              <a:off x="7374950" y="2725800"/>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Swimming Lessons</a:t>
              </a:r>
              <a:endParaRPr lang="en-US" dirty="0">
                <a:solidFill>
                  <a:schemeClr val="tx1"/>
                </a:solidFill>
              </a:endParaRPr>
            </a:p>
          </p:txBody>
        </p:sp>
        <p:sp>
          <p:nvSpPr>
            <p:cNvPr id="46" name="Line 10"/>
            <p:cNvSpPr>
              <a:spLocks noChangeShapeType="1"/>
            </p:cNvSpPr>
            <p:nvPr/>
          </p:nvSpPr>
          <p:spPr bwMode="auto">
            <a:xfrm flipH="1">
              <a:off x="4390117" y="1252816"/>
              <a:ext cx="1526226" cy="4380513"/>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47" name="Line 10"/>
            <p:cNvSpPr>
              <a:spLocks noChangeShapeType="1"/>
            </p:cNvSpPr>
            <p:nvPr/>
          </p:nvSpPr>
          <p:spPr bwMode="auto">
            <a:xfrm flipH="1">
              <a:off x="4665950" y="2403682"/>
              <a:ext cx="1467654" cy="3314437"/>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48" name="Line 10"/>
            <p:cNvSpPr>
              <a:spLocks noChangeShapeType="1"/>
            </p:cNvSpPr>
            <p:nvPr/>
          </p:nvSpPr>
          <p:spPr bwMode="auto">
            <a:xfrm flipH="1">
              <a:off x="4230757" y="1074771"/>
              <a:ext cx="3165801" cy="4642624"/>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49" name="Line 10"/>
            <p:cNvSpPr>
              <a:spLocks noChangeShapeType="1"/>
            </p:cNvSpPr>
            <p:nvPr/>
          </p:nvSpPr>
          <p:spPr bwMode="auto">
            <a:xfrm flipH="1">
              <a:off x="5245008" y="2953231"/>
              <a:ext cx="2129942" cy="2764164"/>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0" name="Line 10"/>
            <p:cNvSpPr>
              <a:spLocks noChangeShapeType="1"/>
            </p:cNvSpPr>
            <p:nvPr/>
          </p:nvSpPr>
          <p:spPr bwMode="auto">
            <a:xfrm flipH="1">
              <a:off x="4953000" y="4138113"/>
              <a:ext cx="2421950" cy="1580006"/>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1" name="Line 10"/>
            <p:cNvSpPr>
              <a:spLocks noChangeShapeType="1"/>
            </p:cNvSpPr>
            <p:nvPr/>
          </p:nvSpPr>
          <p:spPr bwMode="auto">
            <a:xfrm flipH="1">
              <a:off x="4846812" y="5364104"/>
              <a:ext cx="2528137" cy="353290"/>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2" name="Rectangle 51"/>
            <p:cNvSpPr/>
            <p:nvPr/>
          </p:nvSpPr>
          <p:spPr>
            <a:xfrm>
              <a:off x="3612778" y="803482"/>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Shark Feeding</a:t>
              </a:r>
              <a:endParaRPr lang="en-US" dirty="0">
                <a:solidFill>
                  <a:schemeClr val="tx1"/>
                </a:solidFill>
              </a:endParaRPr>
            </a:p>
          </p:txBody>
        </p:sp>
        <p:sp>
          <p:nvSpPr>
            <p:cNvPr id="53" name="Line 10"/>
            <p:cNvSpPr>
              <a:spLocks noChangeShapeType="1"/>
            </p:cNvSpPr>
            <p:nvPr/>
          </p:nvSpPr>
          <p:spPr bwMode="auto">
            <a:xfrm flipH="1">
              <a:off x="3773555" y="1565482"/>
              <a:ext cx="739993" cy="4151914"/>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spTree>
    <p:extLst>
      <p:ext uri="{BB962C8B-B14F-4D97-AF65-F5344CB8AC3E}">
        <p14:creationId xmlns:p14="http://schemas.microsoft.com/office/powerpoint/2010/main" val="5390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Generalization Example</a:t>
            </a:r>
            <a:endParaRPr lang="en-US" dirty="0"/>
          </a:p>
        </p:txBody>
      </p:sp>
      <p:sp>
        <p:nvSpPr>
          <p:cNvPr id="5" name="Date Placeholder 4"/>
          <p:cNvSpPr>
            <a:spLocks noGrp="1"/>
          </p:cNvSpPr>
          <p:nvPr>
            <p:ph type="dt" sz="half" idx="10"/>
          </p:nvPr>
        </p:nvSpPr>
        <p:spPr/>
        <p:txBody>
          <a:bodyPr/>
          <a:lstStyle/>
          <a:p>
            <a:fld id="{6F0FE5E6-FE10-4100-A82E-31D0AA44C49B}"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31</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grpSp>
        <p:nvGrpSpPr>
          <p:cNvPr id="6" name="Group 5"/>
          <p:cNvGrpSpPr/>
          <p:nvPr/>
        </p:nvGrpSpPr>
        <p:grpSpPr>
          <a:xfrm>
            <a:off x="5970769" y="1295400"/>
            <a:ext cx="1658115" cy="2840182"/>
            <a:chOff x="5970769" y="1295400"/>
            <a:chExt cx="1658115" cy="2840182"/>
          </a:xfrm>
        </p:grpSpPr>
        <p:sp>
          <p:nvSpPr>
            <p:cNvPr id="38" name="Rectangle 37"/>
            <p:cNvSpPr/>
            <p:nvPr/>
          </p:nvSpPr>
          <p:spPr>
            <a:xfrm>
              <a:off x="5970769" y="2647206"/>
              <a:ext cx="1076696"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SpecificActivity</a:t>
              </a:r>
              <a:endParaRPr lang="en-US" dirty="0">
                <a:solidFill>
                  <a:schemeClr val="tx1"/>
                </a:solidFill>
              </a:endParaRPr>
            </a:p>
          </p:txBody>
        </p:sp>
        <p:sp>
          <p:nvSpPr>
            <p:cNvPr id="39" name="Rectangle 38"/>
            <p:cNvSpPr/>
            <p:nvPr/>
          </p:nvSpPr>
          <p:spPr>
            <a:xfrm>
              <a:off x="6074206" y="1295400"/>
              <a:ext cx="15546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ActivityType</a:t>
              </a:r>
              <a:endParaRPr lang="en-US" dirty="0">
                <a:solidFill>
                  <a:schemeClr val="tx1"/>
                </a:solidFill>
              </a:endParaRPr>
            </a:p>
          </p:txBody>
        </p:sp>
        <p:sp>
          <p:nvSpPr>
            <p:cNvPr id="50" name="Line 10"/>
            <p:cNvSpPr>
              <a:spLocks noChangeShapeType="1"/>
            </p:cNvSpPr>
            <p:nvPr/>
          </p:nvSpPr>
          <p:spPr bwMode="auto">
            <a:xfrm flipH="1">
              <a:off x="6565052" y="2057399"/>
              <a:ext cx="142504" cy="589807"/>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1" name="Line 10"/>
            <p:cNvSpPr>
              <a:spLocks noChangeShapeType="1"/>
            </p:cNvSpPr>
            <p:nvPr/>
          </p:nvSpPr>
          <p:spPr bwMode="auto">
            <a:xfrm flipH="1">
              <a:off x="6485883" y="3409206"/>
              <a:ext cx="23233" cy="726376"/>
            </a:xfrm>
            <a:prstGeom prst="line">
              <a:avLst/>
            </a:prstGeom>
            <a:ln>
              <a:prstDash val="sysDash"/>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sp>
        <p:nvSpPr>
          <p:cNvPr id="33" name="TextBox 32"/>
          <p:cNvSpPr txBox="1"/>
          <p:nvPr/>
        </p:nvSpPr>
        <p:spPr>
          <a:xfrm>
            <a:off x="859004" y="1219200"/>
            <a:ext cx="5160796" cy="4124206"/>
          </a:xfrm>
          <a:prstGeom prst="rect">
            <a:avLst/>
          </a:prstGeom>
          <a:noFill/>
        </p:spPr>
        <p:txBody>
          <a:bodyPr wrap="square" rtlCol="0">
            <a:spAutoFit/>
          </a:bodyPr>
          <a:lstStyle/>
          <a:p>
            <a:r>
              <a:rPr lang="en-US" sz="2800" u="sng" dirty="0"/>
              <a:t>Cruise Ship Activity Schedule</a:t>
            </a:r>
          </a:p>
          <a:p>
            <a:r>
              <a:rPr lang="en-US" sz="2400" dirty="0"/>
              <a:t>Polka Dances</a:t>
            </a:r>
          </a:p>
          <a:p>
            <a:r>
              <a:rPr lang="en-US" sz="2400" dirty="0"/>
              <a:t>Tango Dances</a:t>
            </a:r>
          </a:p>
          <a:p>
            <a:r>
              <a:rPr lang="en-US" sz="2400" dirty="0"/>
              <a:t>Snorkeling</a:t>
            </a:r>
          </a:p>
          <a:p>
            <a:r>
              <a:rPr lang="en-US" sz="2400" dirty="0"/>
              <a:t>Shuffleboard</a:t>
            </a:r>
          </a:p>
          <a:p>
            <a:r>
              <a:rPr lang="en-US" sz="2400" dirty="0" smtClean="0"/>
              <a:t>Captain </a:t>
            </a:r>
            <a:r>
              <a:rPr lang="en-US" sz="2400" dirty="0"/>
              <a:t>Dinners</a:t>
            </a:r>
          </a:p>
          <a:p>
            <a:r>
              <a:rPr lang="en-US" sz="2400" dirty="0"/>
              <a:t>Aerobics</a:t>
            </a:r>
          </a:p>
          <a:p>
            <a:r>
              <a:rPr lang="en-US" sz="2400" dirty="0"/>
              <a:t>Shore Excursion</a:t>
            </a:r>
          </a:p>
          <a:p>
            <a:r>
              <a:rPr lang="en-US" sz="2400" dirty="0" smtClean="0"/>
              <a:t>Swimming </a:t>
            </a:r>
            <a:r>
              <a:rPr lang="en-US" sz="2400" dirty="0"/>
              <a:t>Lesson</a:t>
            </a:r>
          </a:p>
          <a:p>
            <a:r>
              <a:rPr lang="en-US" sz="2400" dirty="0"/>
              <a:t>Shark Feeding</a:t>
            </a:r>
          </a:p>
          <a:p>
            <a:endParaRPr lang="en-US" dirty="0"/>
          </a:p>
        </p:txBody>
      </p:sp>
      <p:grpSp>
        <p:nvGrpSpPr>
          <p:cNvPr id="7" name="Group 6"/>
          <p:cNvGrpSpPr/>
          <p:nvPr/>
        </p:nvGrpSpPr>
        <p:grpSpPr>
          <a:xfrm>
            <a:off x="4047484" y="3096491"/>
            <a:ext cx="4974771" cy="2770909"/>
            <a:chOff x="4047484" y="3096491"/>
            <a:chExt cx="4974771" cy="2770909"/>
          </a:xfrm>
        </p:grpSpPr>
        <p:sp>
          <p:nvSpPr>
            <p:cNvPr id="52" name="Line 10"/>
            <p:cNvSpPr>
              <a:spLocks noChangeShapeType="1"/>
            </p:cNvSpPr>
            <p:nvPr/>
          </p:nvSpPr>
          <p:spPr bwMode="auto">
            <a:xfrm flipH="1" flipV="1">
              <a:off x="7047464" y="4516582"/>
              <a:ext cx="581419" cy="0"/>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3" name="Line 10"/>
            <p:cNvSpPr>
              <a:spLocks noChangeShapeType="1"/>
            </p:cNvSpPr>
            <p:nvPr/>
          </p:nvSpPr>
          <p:spPr bwMode="auto">
            <a:xfrm flipH="1">
              <a:off x="7024232" y="3477490"/>
              <a:ext cx="443368" cy="658091"/>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37" name="Rectangle 36"/>
            <p:cNvSpPr/>
            <p:nvPr/>
          </p:nvSpPr>
          <p:spPr>
            <a:xfrm>
              <a:off x="4047484" y="4274127"/>
              <a:ext cx="1393372" cy="5541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Passenger</a:t>
              </a:r>
              <a:endParaRPr lang="en-US" dirty="0">
                <a:solidFill>
                  <a:schemeClr val="tx1"/>
                </a:solidFill>
              </a:endParaRPr>
            </a:p>
          </p:txBody>
        </p:sp>
        <p:sp>
          <p:nvSpPr>
            <p:cNvPr id="40" name="Rectangle 39"/>
            <p:cNvSpPr/>
            <p:nvPr/>
          </p:nvSpPr>
          <p:spPr>
            <a:xfrm>
              <a:off x="4689764" y="5382491"/>
              <a:ext cx="2244436" cy="4849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Passenger Activity</a:t>
              </a:r>
              <a:endParaRPr lang="en-US" dirty="0">
                <a:solidFill>
                  <a:schemeClr val="tx1"/>
                </a:solidFill>
              </a:endParaRPr>
            </a:p>
          </p:txBody>
        </p:sp>
        <p:sp>
          <p:nvSpPr>
            <p:cNvPr id="41" name="Rectangle 40"/>
            <p:cNvSpPr/>
            <p:nvPr/>
          </p:nvSpPr>
          <p:spPr>
            <a:xfrm>
              <a:off x="7467600" y="3096491"/>
              <a:ext cx="1447800"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TimePeriod</a:t>
              </a:r>
              <a:endParaRPr lang="en-US" dirty="0">
                <a:solidFill>
                  <a:schemeClr val="tx1"/>
                </a:solidFill>
              </a:endParaRPr>
            </a:p>
          </p:txBody>
        </p:sp>
        <p:sp>
          <p:nvSpPr>
            <p:cNvPr id="42" name="Rectangle 41"/>
            <p:cNvSpPr/>
            <p:nvPr/>
          </p:nvSpPr>
          <p:spPr>
            <a:xfrm>
              <a:off x="5791200" y="4135582"/>
              <a:ext cx="1233032"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Activity Offering</a:t>
              </a:r>
            </a:p>
          </p:txBody>
        </p:sp>
        <p:sp>
          <p:nvSpPr>
            <p:cNvPr id="45" name="Rectangle 44"/>
            <p:cNvSpPr/>
            <p:nvPr/>
          </p:nvSpPr>
          <p:spPr>
            <a:xfrm>
              <a:off x="7628884" y="4267200"/>
              <a:ext cx="1393371"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Location</a:t>
              </a:r>
              <a:endParaRPr lang="en-US" dirty="0">
                <a:solidFill>
                  <a:schemeClr val="tx1"/>
                </a:solidFill>
              </a:endParaRPr>
            </a:p>
          </p:txBody>
        </p:sp>
        <p:sp>
          <p:nvSpPr>
            <p:cNvPr id="54" name="Line 10"/>
            <p:cNvSpPr>
              <a:spLocks noChangeShapeType="1"/>
            </p:cNvSpPr>
            <p:nvPr/>
          </p:nvSpPr>
          <p:spPr bwMode="auto">
            <a:xfrm flipH="1">
              <a:off x="6074204" y="4880757"/>
              <a:ext cx="285007" cy="502456"/>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57" name="Line 10"/>
            <p:cNvSpPr>
              <a:spLocks noChangeShapeType="1"/>
            </p:cNvSpPr>
            <p:nvPr/>
          </p:nvSpPr>
          <p:spPr bwMode="auto">
            <a:xfrm>
              <a:off x="4738206" y="4828309"/>
              <a:ext cx="519593" cy="554182"/>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grpSp>
        <p:nvGrpSpPr>
          <p:cNvPr id="8" name="Group 7"/>
          <p:cNvGrpSpPr/>
          <p:nvPr/>
        </p:nvGrpSpPr>
        <p:grpSpPr>
          <a:xfrm>
            <a:off x="3296392" y="2228927"/>
            <a:ext cx="2674376" cy="1593273"/>
            <a:chOff x="3296392" y="2228927"/>
            <a:chExt cx="2674376" cy="1593273"/>
          </a:xfrm>
        </p:grpSpPr>
        <p:sp>
          <p:nvSpPr>
            <p:cNvPr id="23" name="Rectangle 22"/>
            <p:cNvSpPr/>
            <p:nvPr/>
          </p:nvSpPr>
          <p:spPr>
            <a:xfrm>
              <a:off x="3296392" y="2228927"/>
              <a:ext cx="1393372" cy="5541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Staff</a:t>
              </a:r>
              <a:endParaRPr lang="en-US" dirty="0">
                <a:solidFill>
                  <a:schemeClr val="tx1"/>
                </a:solidFill>
              </a:endParaRPr>
            </a:p>
          </p:txBody>
        </p:sp>
        <p:sp>
          <p:nvSpPr>
            <p:cNvPr id="24" name="Rectangle 23"/>
            <p:cNvSpPr/>
            <p:nvPr/>
          </p:nvSpPr>
          <p:spPr>
            <a:xfrm>
              <a:off x="3360926" y="3337291"/>
              <a:ext cx="1896873" cy="4849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Activity Staff</a:t>
              </a:r>
              <a:endParaRPr lang="en-US" dirty="0">
                <a:solidFill>
                  <a:schemeClr val="tx1"/>
                </a:solidFill>
              </a:endParaRPr>
            </a:p>
          </p:txBody>
        </p:sp>
        <p:sp>
          <p:nvSpPr>
            <p:cNvPr id="25" name="Line 10"/>
            <p:cNvSpPr>
              <a:spLocks noChangeShapeType="1"/>
            </p:cNvSpPr>
            <p:nvPr/>
          </p:nvSpPr>
          <p:spPr bwMode="auto">
            <a:xfrm flipH="1">
              <a:off x="5294845" y="3194275"/>
              <a:ext cx="675923" cy="385469"/>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b="1" dirty="0">
                <a:ln>
                  <a:solidFill>
                    <a:schemeClr val="tx1"/>
                  </a:solidFill>
                </a:ln>
              </a:endParaRPr>
            </a:p>
          </p:txBody>
        </p:sp>
        <p:sp>
          <p:nvSpPr>
            <p:cNvPr id="26" name="Line 10"/>
            <p:cNvSpPr>
              <a:spLocks noChangeShapeType="1"/>
            </p:cNvSpPr>
            <p:nvPr/>
          </p:nvSpPr>
          <p:spPr bwMode="auto">
            <a:xfrm>
              <a:off x="3993080" y="2783109"/>
              <a:ext cx="519593" cy="554182"/>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b="1" dirty="0">
                <a:ln>
                  <a:solidFill>
                    <a:schemeClr val="tx1"/>
                  </a:solidFill>
                </a:ln>
              </a:endParaRPr>
            </a:p>
          </p:txBody>
        </p:sp>
      </p:grpSp>
      <p:grpSp>
        <p:nvGrpSpPr>
          <p:cNvPr id="28" name="Group 27"/>
          <p:cNvGrpSpPr/>
          <p:nvPr/>
        </p:nvGrpSpPr>
        <p:grpSpPr>
          <a:xfrm>
            <a:off x="222473" y="4737591"/>
            <a:ext cx="4966301" cy="1568082"/>
            <a:chOff x="4374074" y="-658979"/>
            <a:chExt cx="4966301" cy="1568082"/>
          </a:xfrm>
        </p:grpSpPr>
        <p:sp>
          <p:nvSpPr>
            <p:cNvPr id="29" name="Down Arrow 28"/>
            <p:cNvSpPr/>
            <p:nvPr/>
          </p:nvSpPr>
          <p:spPr>
            <a:xfrm rot="14061862">
              <a:off x="7377364" y="-2175443"/>
              <a:ext cx="446548" cy="3479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74074" y="262772"/>
              <a:ext cx="4271362"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Still may need to expand</a:t>
              </a:r>
              <a:br>
                <a:rPr lang="en-US" dirty="0" smtClean="0"/>
              </a:br>
              <a:r>
                <a:rPr lang="en-US" dirty="0" smtClean="0"/>
                <a:t>to handle complex staffing requirements</a:t>
              </a:r>
            </a:p>
          </p:txBody>
        </p:sp>
      </p:grpSp>
      <p:sp>
        <p:nvSpPr>
          <p:cNvPr id="31" name="Line 10"/>
          <p:cNvSpPr>
            <a:spLocks noChangeShapeType="1"/>
          </p:cNvSpPr>
          <p:nvPr/>
        </p:nvSpPr>
        <p:spPr bwMode="auto">
          <a:xfrm>
            <a:off x="5035048" y="3806535"/>
            <a:ext cx="756152" cy="1576678"/>
          </a:xfrm>
          <a:prstGeom prst="line">
            <a:avLst/>
          </a:prstGeom>
          <a:ln>
            <a:headEnd type="none" w="med" len="med"/>
            <a:tailEnd type="oval" w="lg" len="lg"/>
          </a:ln>
        </p:spPr>
        <p:style>
          <a:lnRef idx="2">
            <a:schemeClr val="accent1"/>
          </a:lnRef>
          <a:fillRef idx="1">
            <a:schemeClr val="lt1"/>
          </a:fillRef>
          <a:effectRef idx="0">
            <a:schemeClr val="accent1"/>
          </a:effectRef>
          <a:fontRef idx="minor">
            <a:schemeClr val="dk1"/>
          </a:fontRef>
        </p:style>
        <p:txBody>
          <a:bodyPr/>
          <a:lstStyle/>
          <a:p>
            <a:endParaRPr lang="en-US" b="1" dirty="0">
              <a:ln>
                <a:solidFill>
                  <a:schemeClr val="tx1"/>
                </a:solidFill>
              </a:ln>
            </a:endParaRPr>
          </a:p>
        </p:txBody>
      </p:sp>
    </p:spTree>
    <p:extLst>
      <p:ext uri="{BB962C8B-B14F-4D97-AF65-F5344CB8AC3E}">
        <p14:creationId xmlns:p14="http://schemas.microsoft.com/office/powerpoint/2010/main" val="199072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Subtypes</a:t>
            </a:r>
            <a:endParaRPr lang="en-US" dirty="0" smtClean="0"/>
          </a:p>
        </p:txBody>
      </p:sp>
      <p:sp>
        <p:nvSpPr>
          <p:cNvPr id="16388" name="Rectangle 3"/>
          <p:cNvSpPr>
            <a:spLocks noGrp="1" noChangeArrowheads="1"/>
          </p:cNvSpPr>
          <p:nvPr>
            <p:ph idx="1"/>
          </p:nvPr>
        </p:nvSpPr>
        <p:spPr/>
        <p:txBody>
          <a:bodyPr>
            <a:normAutofit fontScale="85000" lnSpcReduction="20000"/>
          </a:bodyPr>
          <a:lstStyle/>
          <a:p>
            <a:r>
              <a:rPr lang="en-US" dirty="0" smtClean="0"/>
              <a:t>Allows extending a general </a:t>
            </a:r>
            <a:br>
              <a:rPr lang="en-US" dirty="0" smtClean="0"/>
            </a:br>
            <a:r>
              <a:rPr lang="en-US" dirty="0" smtClean="0"/>
              <a:t>entity to allow for specific </a:t>
            </a:r>
            <a:br>
              <a:rPr lang="en-US" dirty="0" smtClean="0"/>
            </a:br>
            <a:r>
              <a:rPr lang="en-US" dirty="0" smtClean="0"/>
              <a:t>information/business rules </a:t>
            </a:r>
            <a:br>
              <a:rPr lang="en-US" dirty="0" smtClean="0"/>
            </a:br>
            <a:r>
              <a:rPr lang="en-US" dirty="0" smtClean="0"/>
              <a:t>to be managed naturally instead </a:t>
            </a:r>
            <a:br>
              <a:rPr lang="en-US" dirty="0" smtClean="0"/>
            </a:br>
            <a:r>
              <a:rPr lang="en-US" dirty="0" smtClean="0"/>
              <a:t>of with complex expressions</a:t>
            </a:r>
          </a:p>
          <a:p>
            <a:r>
              <a:rPr lang="en-US" dirty="0" smtClean="0"/>
              <a:t>Relationships will be one to one identifying relationships with the only key in the child being the </a:t>
            </a:r>
            <a:r>
              <a:rPr lang="en-US" dirty="0" err="1" smtClean="0"/>
              <a:t>pk</a:t>
            </a:r>
            <a:r>
              <a:rPr lang="en-US" dirty="0" smtClean="0"/>
              <a:t> of the parent.</a:t>
            </a:r>
          </a:p>
          <a:p>
            <a:r>
              <a:rPr lang="en-US" dirty="0" smtClean="0"/>
              <a:t>Child Items should have additional columns/relationships in order to need the subtype at all</a:t>
            </a:r>
          </a:p>
          <a:p>
            <a:r>
              <a:rPr lang="en-US" dirty="0" smtClean="0"/>
              <a:t>Use when you need to treat sub-type items independently AND as a group</a:t>
            </a:r>
          </a:p>
          <a:p>
            <a:endParaRPr lang="en-US" dirty="0" smtClean="0"/>
          </a:p>
          <a:p>
            <a:endParaRPr lang="en-US" dirty="0" smtClean="0"/>
          </a:p>
        </p:txBody>
      </p:sp>
      <p:sp>
        <p:nvSpPr>
          <p:cNvPr id="4" name="Date Placeholder 3"/>
          <p:cNvSpPr>
            <a:spLocks noGrp="1"/>
          </p:cNvSpPr>
          <p:nvPr>
            <p:ph type="dt" sz="half" idx="10"/>
          </p:nvPr>
        </p:nvSpPr>
        <p:spPr/>
        <p:txBody>
          <a:bodyPr/>
          <a:lstStyle/>
          <a:p>
            <a:fld id="{6D9AEC64-E24A-4B00-A03A-907E812E74D5}" type="datetime1">
              <a:rPr lang="en-US" smtClean="0"/>
              <a:t>8/29/2012</a:t>
            </a:fld>
            <a:endParaRPr lang="en-US"/>
          </a:p>
        </p:txBody>
      </p:sp>
      <p:sp>
        <p:nvSpPr>
          <p:cNvPr id="3" name="Slide Number Placeholder 2"/>
          <p:cNvSpPr>
            <a:spLocks noGrp="1"/>
          </p:cNvSpPr>
          <p:nvPr>
            <p:ph type="sldNum" sz="quarter" idx="12"/>
          </p:nvPr>
        </p:nvSpPr>
        <p:spPr/>
        <p:txBody>
          <a:bodyPr/>
          <a:lstStyle/>
          <a:p>
            <a:fld id="{DFC92926-97E6-4BD2-831B-A87D8AA95496}" type="slidenum">
              <a:rPr lang="en-US" smtClean="0"/>
              <a:pPr/>
              <a:t>32</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
        <p:nvSpPr>
          <p:cNvPr id="20" name="Rectangle 3"/>
          <p:cNvSpPr txBox="1">
            <a:spLocks noChangeArrowheads="1"/>
          </p:cNvSpPr>
          <p:nvPr/>
        </p:nvSpPr>
        <p:spPr>
          <a:xfrm>
            <a:off x="376052" y="5257800"/>
            <a:ext cx="8686800" cy="15049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Tx/>
              <a:buNone/>
              <a:defRPr/>
            </a:pPr>
            <a:endParaRPr lang="en-US" sz="2800"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619" y="623248"/>
            <a:ext cx="1924050" cy="233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675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fade">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fade">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fade">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Effect transition="in" filter="fade">
                                      <p:cBhvr>
                                        <p:cTn id="22" dur="500"/>
                                        <p:tgtEl>
                                          <p:spTgt spid="16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Subtype Example</a:t>
            </a:r>
            <a:endParaRPr lang="en-US" dirty="0"/>
          </a:p>
        </p:txBody>
      </p:sp>
      <p:sp>
        <p:nvSpPr>
          <p:cNvPr id="4" name="Date Placeholder 3"/>
          <p:cNvSpPr>
            <a:spLocks noGrp="1"/>
          </p:cNvSpPr>
          <p:nvPr>
            <p:ph type="dt" sz="half" idx="10"/>
          </p:nvPr>
        </p:nvSpPr>
        <p:spPr/>
        <p:txBody>
          <a:bodyPr/>
          <a:lstStyle/>
          <a:p>
            <a:fld id="{3D7301D2-DFA6-457D-BB8D-C1D86A02F2FF}" type="datetime1">
              <a:rPr lang="en-US" smtClean="0"/>
              <a:t>8/29/2012</a:t>
            </a:fld>
            <a:endParaRPr lang="en-US"/>
          </a:p>
        </p:txBody>
      </p:sp>
      <p:sp>
        <p:nvSpPr>
          <p:cNvPr id="17" name="Slide Number Placeholder 16"/>
          <p:cNvSpPr>
            <a:spLocks noGrp="1"/>
          </p:cNvSpPr>
          <p:nvPr>
            <p:ph type="sldNum" sz="quarter" idx="12"/>
          </p:nvPr>
        </p:nvSpPr>
        <p:spPr/>
        <p:txBody>
          <a:bodyPr/>
          <a:lstStyle/>
          <a:p>
            <a:fld id="{DFC92926-97E6-4BD2-831B-A87D8AA95496}" type="slidenum">
              <a:rPr lang="en-US" smtClean="0"/>
              <a:pPr/>
              <a:t>33</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sp>
        <p:nvSpPr>
          <p:cNvPr id="16" name="TextBox 15"/>
          <p:cNvSpPr txBox="1"/>
          <p:nvPr/>
        </p:nvSpPr>
        <p:spPr>
          <a:xfrm>
            <a:off x="732430" y="1219200"/>
            <a:ext cx="7239000" cy="923330"/>
          </a:xfrm>
          <a:prstGeom prst="rect">
            <a:avLst/>
          </a:prstGeom>
          <a:noFill/>
        </p:spPr>
        <p:txBody>
          <a:bodyPr wrap="square" rtlCol="0">
            <a:spAutoFit/>
          </a:bodyPr>
          <a:lstStyle/>
          <a:p>
            <a:r>
              <a:rPr lang="en-US" dirty="0" smtClean="0"/>
              <a:t>Requirements: Small school database. Grades 1-12, with four subdivisions of students. Senior year activities are different than other levels.</a:t>
            </a:r>
            <a:endParaRPr lang="en-US" dirty="0"/>
          </a:p>
        </p:txBody>
      </p:sp>
      <p:sp>
        <p:nvSpPr>
          <p:cNvPr id="11" name="Rectangle 5"/>
          <p:cNvSpPr>
            <a:spLocks noChangeArrowheads="1"/>
          </p:cNvSpPr>
          <p:nvPr/>
        </p:nvSpPr>
        <p:spPr bwMode="auto">
          <a:xfrm>
            <a:off x="3728173" y="205740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Elementary</a:t>
            </a:r>
            <a:endParaRPr lang="en-US" dirty="0">
              <a:solidFill>
                <a:schemeClr val="tx1"/>
              </a:solidFill>
            </a:endParaRPr>
          </a:p>
        </p:txBody>
      </p:sp>
      <p:sp>
        <p:nvSpPr>
          <p:cNvPr id="12" name="Rectangle 6"/>
          <p:cNvSpPr>
            <a:spLocks noChangeArrowheads="1"/>
          </p:cNvSpPr>
          <p:nvPr/>
        </p:nvSpPr>
        <p:spPr bwMode="auto">
          <a:xfrm>
            <a:off x="3728173" y="299212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Middle </a:t>
            </a:r>
            <a:endParaRPr lang="en-US" dirty="0">
              <a:solidFill>
                <a:schemeClr val="tx1"/>
              </a:solidFill>
            </a:endParaRPr>
          </a:p>
        </p:txBody>
      </p:sp>
      <p:sp>
        <p:nvSpPr>
          <p:cNvPr id="13" name="Rectangle 7"/>
          <p:cNvSpPr>
            <a:spLocks noChangeArrowheads="1"/>
          </p:cNvSpPr>
          <p:nvPr/>
        </p:nvSpPr>
        <p:spPr bwMode="auto">
          <a:xfrm>
            <a:off x="3728173" y="392684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Junior High</a:t>
            </a:r>
            <a:endParaRPr lang="en-US" dirty="0">
              <a:solidFill>
                <a:schemeClr val="tx1"/>
              </a:solidFill>
            </a:endParaRPr>
          </a:p>
        </p:txBody>
      </p:sp>
      <p:sp>
        <p:nvSpPr>
          <p:cNvPr id="14" name="Rectangle 8"/>
          <p:cNvSpPr>
            <a:spLocks noChangeArrowheads="1"/>
          </p:cNvSpPr>
          <p:nvPr/>
        </p:nvSpPr>
        <p:spPr bwMode="auto">
          <a:xfrm>
            <a:off x="3728173" y="486156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High School</a:t>
            </a:r>
            <a:endParaRPr lang="en-US" dirty="0">
              <a:solidFill>
                <a:schemeClr val="tx1"/>
              </a:solidFill>
            </a:endParaRPr>
          </a:p>
        </p:txBody>
      </p:sp>
      <p:sp>
        <p:nvSpPr>
          <p:cNvPr id="44" name="Rectangle 4"/>
          <p:cNvSpPr>
            <a:spLocks noChangeArrowheads="1"/>
          </p:cNvSpPr>
          <p:nvPr/>
        </p:nvSpPr>
        <p:spPr bwMode="auto">
          <a:xfrm>
            <a:off x="762000" y="2997250"/>
            <a:ext cx="1789735" cy="1168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Student</a:t>
            </a:r>
            <a:endParaRPr lang="en-US" dirty="0">
              <a:solidFill>
                <a:schemeClr val="tx1"/>
              </a:solidFill>
            </a:endParaRPr>
          </a:p>
        </p:txBody>
      </p:sp>
    </p:spTree>
    <p:extLst>
      <p:ext uri="{BB962C8B-B14F-4D97-AF65-F5344CB8AC3E}">
        <p14:creationId xmlns:p14="http://schemas.microsoft.com/office/powerpoint/2010/main" val="11436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Subtype Example</a:t>
            </a:r>
            <a:endParaRPr lang="en-US" dirty="0"/>
          </a:p>
        </p:txBody>
      </p:sp>
      <p:sp>
        <p:nvSpPr>
          <p:cNvPr id="4" name="Date Placeholder 3"/>
          <p:cNvSpPr>
            <a:spLocks noGrp="1"/>
          </p:cNvSpPr>
          <p:nvPr>
            <p:ph type="dt" sz="half" idx="10"/>
          </p:nvPr>
        </p:nvSpPr>
        <p:spPr/>
        <p:txBody>
          <a:bodyPr/>
          <a:lstStyle/>
          <a:p>
            <a:fld id="{6C254891-CF24-4673-B418-13377E7352EF}" type="datetime1">
              <a:rPr lang="en-US" smtClean="0"/>
              <a:t>8/29/2012</a:t>
            </a:fld>
            <a:endParaRPr lang="en-US"/>
          </a:p>
        </p:txBody>
      </p:sp>
      <p:sp>
        <p:nvSpPr>
          <p:cNvPr id="17" name="Slide Number Placeholder 16"/>
          <p:cNvSpPr>
            <a:spLocks noGrp="1"/>
          </p:cNvSpPr>
          <p:nvPr>
            <p:ph type="sldNum" sz="quarter" idx="12"/>
          </p:nvPr>
        </p:nvSpPr>
        <p:spPr/>
        <p:txBody>
          <a:bodyPr/>
          <a:lstStyle/>
          <a:p>
            <a:fld id="{DFC92926-97E6-4BD2-831B-A87D8AA95496}" type="slidenum">
              <a:rPr lang="en-US" smtClean="0"/>
              <a:pPr/>
              <a:t>34</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sp>
        <p:nvSpPr>
          <p:cNvPr id="10" name="Rectangle 4"/>
          <p:cNvSpPr>
            <a:spLocks noChangeArrowheads="1"/>
          </p:cNvSpPr>
          <p:nvPr/>
        </p:nvSpPr>
        <p:spPr bwMode="auto">
          <a:xfrm>
            <a:off x="248131" y="2997250"/>
            <a:ext cx="1789735" cy="1168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Student</a:t>
            </a:r>
            <a:endParaRPr lang="en-US" dirty="0">
              <a:solidFill>
                <a:schemeClr val="tx1"/>
              </a:solidFill>
            </a:endParaRPr>
          </a:p>
        </p:txBody>
      </p:sp>
      <p:sp>
        <p:nvSpPr>
          <p:cNvPr id="16" name="TextBox 15"/>
          <p:cNvSpPr txBox="1"/>
          <p:nvPr/>
        </p:nvSpPr>
        <p:spPr>
          <a:xfrm>
            <a:off x="609600" y="1295400"/>
            <a:ext cx="7239000" cy="923330"/>
          </a:xfrm>
          <a:prstGeom prst="rect">
            <a:avLst/>
          </a:prstGeom>
          <a:noFill/>
        </p:spPr>
        <p:txBody>
          <a:bodyPr wrap="square" rtlCol="0">
            <a:spAutoFit/>
          </a:bodyPr>
          <a:lstStyle/>
          <a:p>
            <a:r>
              <a:rPr lang="en-US" dirty="0" smtClean="0"/>
              <a:t>Requirements: Small school database. Grades 1-12, with four subdivisions of students. Senior year activities are different than other levels.</a:t>
            </a:r>
            <a:endParaRPr lang="en-US" dirty="0"/>
          </a:p>
        </p:txBody>
      </p:sp>
      <p:grpSp>
        <p:nvGrpSpPr>
          <p:cNvPr id="42" name="Group 41"/>
          <p:cNvGrpSpPr/>
          <p:nvPr/>
        </p:nvGrpSpPr>
        <p:grpSpPr>
          <a:xfrm>
            <a:off x="2037866" y="2057400"/>
            <a:ext cx="3480042" cy="3505200"/>
            <a:chOff x="2037866" y="2057400"/>
            <a:chExt cx="3480042" cy="3505200"/>
          </a:xfrm>
        </p:grpSpPr>
        <p:grpSp>
          <p:nvGrpSpPr>
            <p:cNvPr id="26" name="Group 25"/>
            <p:cNvGrpSpPr/>
            <p:nvPr/>
          </p:nvGrpSpPr>
          <p:grpSpPr>
            <a:xfrm>
              <a:off x="2932735" y="2057400"/>
              <a:ext cx="2585173" cy="3505200"/>
              <a:chOff x="2932735" y="2057400"/>
              <a:chExt cx="2585173" cy="3505200"/>
            </a:xfrm>
          </p:grpSpPr>
          <p:sp>
            <p:nvSpPr>
              <p:cNvPr id="11" name="Rectangle 5"/>
              <p:cNvSpPr>
                <a:spLocks noChangeArrowheads="1"/>
              </p:cNvSpPr>
              <p:nvPr/>
            </p:nvSpPr>
            <p:spPr bwMode="auto">
              <a:xfrm>
                <a:off x="3728173" y="205740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Elementary</a:t>
                </a:r>
                <a:endParaRPr lang="en-US" dirty="0">
                  <a:solidFill>
                    <a:schemeClr val="tx1"/>
                  </a:solidFill>
                </a:endParaRPr>
              </a:p>
            </p:txBody>
          </p:sp>
          <p:sp>
            <p:nvSpPr>
              <p:cNvPr id="12" name="Rectangle 6"/>
              <p:cNvSpPr>
                <a:spLocks noChangeArrowheads="1"/>
              </p:cNvSpPr>
              <p:nvPr/>
            </p:nvSpPr>
            <p:spPr bwMode="auto">
              <a:xfrm>
                <a:off x="3728173" y="299212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Middle </a:t>
                </a:r>
                <a:endParaRPr lang="en-US" dirty="0">
                  <a:solidFill>
                    <a:schemeClr val="tx1"/>
                  </a:solidFill>
                </a:endParaRPr>
              </a:p>
            </p:txBody>
          </p:sp>
          <p:sp>
            <p:nvSpPr>
              <p:cNvPr id="13" name="Rectangle 7"/>
              <p:cNvSpPr>
                <a:spLocks noChangeArrowheads="1"/>
              </p:cNvSpPr>
              <p:nvPr/>
            </p:nvSpPr>
            <p:spPr bwMode="auto">
              <a:xfrm>
                <a:off x="3728173" y="392684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Junior High</a:t>
                </a:r>
                <a:endParaRPr lang="en-US" dirty="0">
                  <a:solidFill>
                    <a:schemeClr val="tx1"/>
                  </a:solidFill>
                </a:endParaRPr>
              </a:p>
            </p:txBody>
          </p:sp>
          <p:sp>
            <p:nvSpPr>
              <p:cNvPr id="14" name="Rectangle 8"/>
              <p:cNvSpPr>
                <a:spLocks noChangeArrowheads="1"/>
              </p:cNvSpPr>
              <p:nvPr/>
            </p:nvSpPr>
            <p:spPr bwMode="auto">
              <a:xfrm>
                <a:off x="3728173" y="4861560"/>
                <a:ext cx="1789735"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High School</a:t>
                </a:r>
                <a:endParaRPr lang="en-US" dirty="0">
                  <a:solidFill>
                    <a:schemeClr val="tx1"/>
                  </a:solidFill>
                </a:endParaRPr>
              </a:p>
            </p:txBody>
          </p:sp>
          <p:sp>
            <p:nvSpPr>
              <p:cNvPr id="5" name="Line 10"/>
              <p:cNvSpPr>
                <a:spLocks noChangeShapeType="1"/>
              </p:cNvSpPr>
              <p:nvPr/>
            </p:nvSpPr>
            <p:spPr bwMode="auto">
              <a:xfrm>
                <a:off x="2932735" y="3576320"/>
                <a:ext cx="795439" cy="701040"/>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6" name="Line 10"/>
              <p:cNvSpPr>
                <a:spLocks noChangeShapeType="1"/>
              </p:cNvSpPr>
              <p:nvPr/>
            </p:nvSpPr>
            <p:spPr bwMode="auto">
              <a:xfrm flipV="1">
                <a:off x="2932736" y="3342640"/>
                <a:ext cx="795438" cy="116840"/>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7" name="Line 10"/>
              <p:cNvSpPr>
                <a:spLocks noChangeShapeType="1"/>
              </p:cNvSpPr>
              <p:nvPr/>
            </p:nvSpPr>
            <p:spPr bwMode="auto">
              <a:xfrm flipV="1">
                <a:off x="2932735" y="2407920"/>
                <a:ext cx="795439" cy="934720"/>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9" name="Line 10"/>
              <p:cNvSpPr>
                <a:spLocks noChangeShapeType="1"/>
              </p:cNvSpPr>
              <p:nvPr/>
            </p:nvSpPr>
            <p:spPr bwMode="auto">
              <a:xfrm>
                <a:off x="2932736" y="3693160"/>
                <a:ext cx="795438" cy="1518920"/>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sp>
            <p:nvSpPr>
              <p:cNvPr id="19" name="TextBox 18"/>
              <p:cNvSpPr txBox="1"/>
              <p:nvPr/>
            </p:nvSpPr>
            <p:spPr>
              <a:xfrm>
                <a:off x="3505200" y="2590800"/>
                <a:ext cx="381000" cy="276999"/>
              </a:xfrm>
              <a:prstGeom prst="rect">
                <a:avLst/>
              </a:prstGeom>
              <a:noFill/>
            </p:spPr>
            <p:txBody>
              <a:bodyPr wrap="square" rtlCol="0">
                <a:spAutoFit/>
              </a:bodyPr>
              <a:lstStyle/>
              <a:p>
                <a:r>
                  <a:rPr lang="en-US" sz="1200" dirty="0" smtClean="0"/>
                  <a:t>Z</a:t>
                </a:r>
                <a:endParaRPr lang="en-US" sz="1200" dirty="0"/>
              </a:p>
            </p:txBody>
          </p:sp>
          <p:sp>
            <p:nvSpPr>
              <p:cNvPr id="20" name="TextBox 19"/>
              <p:cNvSpPr txBox="1"/>
              <p:nvPr/>
            </p:nvSpPr>
            <p:spPr>
              <a:xfrm>
                <a:off x="3483063" y="3342640"/>
                <a:ext cx="381000" cy="276999"/>
              </a:xfrm>
              <a:prstGeom prst="rect">
                <a:avLst/>
              </a:prstGeom>
              <a:noFill/>
            </p:spPr>
            <p:txBody>
              <a:bodyPr wrap="square" rtlCol="0">
                <a:spAutoFit/>
              </a:bodyPr>
              <a:lstStyle/>
              <a:p>
                <a:r>
                  <a:rPr lang="en-US" sz="1200" dirty="0" smtClean="0"/>
                  <a:t>Z</a:t>
                </a:r>
                <a:endParaRPr lang="en-US" sz="1200" dirty="0"/>
              </a:p>
            </p:txBody>
          </p:sp>
          <p:sp>
            <p:nvSpPr>
              <p:cNvPr id="21" name="TextBox 20"/>
              <p:cNvSpPr txBox="1"/>
              <p:nvPr/>
            </p:nvSpPr>
            <p:spPr>
              <a:xfrm>
                <a:off x="3455171" y="4175621"/>
                <a:ext cx="381000" cy="276999"/>
              </a:xfrm>
              <a:prstGeom prst="rect">
                <a:avLst/>
              </a:prstGeom>
              <a:noFill/>
            </p:spPr>
            <p:txBody>
              <a:bodyPr wrap="square" rtlCol="0">
                <a:spAutoFit/>
              </a:bodyPr>
              <a:lstStyle/>
              <a:p>
                <a:r>
                  <a:rPr lang="en-US" sz="1200" dirty="0" smtClean="0"/>
                  <a:t>Z</a:t>
                </a:r>
                <a:endParaRPr lang="en-US" sz="1200" dirty="0"/>
              </a:p>
            </p:txBody>
          </p:sp>
          <p:sp>
            <p:nvSpPr>
              <p:cNvPr id="22" name="TextBox 21"/>
              <p:cNvSpPr txBox="1"/>
              <p:nvPr/>
            </p:nvSpPr>
            <p:spPr>
              <a:xfrm>
                <a:off x="3429000" y="5133201"/>
                <a:ext cx="381000" cy="276999"/>
              </a:xfrm>
              <a:prstGeom prst="rect">
                <a:avLst/>
              </a:prstGeom>
              <a:noFill/>
            </p:spPr>
            <p:txBody>
              <a:bodyPr wrap="square" rtlCol="0">
                <a:spAutoFit/>
              </a:bodyPr>
              <a:lstStyle/>
              <a:p>
                <a:r>
                  <a:rPr lang="en-US" sz="1200" dirty="0" smtClean="0"/>
                  <a:t>Z</a:t>
                </a:r>
                <a:endParaRPr lang="en-US" sz="1200" dirty="0"/>
              </a:p>
            </p:txBody>
          </p:sp>
        </p:grpSp>
        <p:grpSp>
          <p:nvGrpSpPr>
            <p:cNvPr id="31" name="Group 30"/>
            <p:cNvGrpSpPr/>
            <p:nvPr/>
          </p:nvGrpSpPr>
          <p:grpSpPr>
            <a:xfrm rot="16200000">
              <a:off x="2515330" y="3432601"/>
              <a:ext cx="535256" cy="299556"/>
              <a:chOff x="5941744" y="4099263"/>
              <a:chExt cx="535256" cy="299556"/>
            </a:xfrm>
          </p:grpSpPr>
          <p:cxnSp>
            <p:nvCxnSpPr>
              <p:cNvPr id="28" name="Straight Arrow Connector 27"/>
              <p:cNvCxnSpPr/>
              <p:nvPr/>
            </p:nvCxnSpPr>
            <p:spPr>
              <a:xfrm flipV="1">
                <a:off x="5941744" y="4327863"/>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094144" y="4099263"/>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cxnSp>
            <p:nvCxnSpPr>
              <p:cNvPr id="30" name="Straight Arrow Connector 29"/>
              <p:cNvCxnSpPr/>
              <p:nvPr/>
            </p:nvCxnSpPr>
            <p:spPr>
              <a:xfrm flipV="1">
                <a:off x="5943600" y="4398817"/>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grpSp>
        <p:sp>
          <p:nvSpPr>
            <p:cNvPr id="32" name="Line 10"/>
            <p:cNvSpPr>
              <a:spLocks noChangeShapeType="1"/>
            </p:cNvSpPr>
            <p:nvPr/>
          </p:nvSpPr>
          <p:spPr bwMode="auto">
            <a:xfrm>
              <a:off x="2037866" y="3576320"/>
              <a:ext cx="595315" cy="6985"/>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grpSp>
        <p:nvGrpSpPr>
          <p:cNvPr id="43" name="Group 42"/>
          <p:cNvGrpSpPr/>
          <p:nvPr/>
        </p:nvGrpSpPr>
        <p:grpSpPr>
          <a:xfrm>
            <a:off x="5494643" y="4921180"/>
            <a:ext cx="3006032" cy="701040"/>
            <a:chOff x="5494643" y="4921180"/>
            <a:chExt cx="3006032" cy="701040"/>
          </a:xfrm>
        </p:grpSpPr>
        <p:grpSp>
          <p:nvGrpSpPr>
            <p:cNvPr id="27" name="Group 26"/>
            <p:cNvGrpSpPr/>
            <p:nvPr/>
          </p:nvGrpSpPr>
          <p:grpSpPr>
            <a:xfrm>
              <a:off x="6318849" y="4921180"/>
              <a:ext cx="2181826" cy="701040"/>
              <a:chOff x="5517907" y="4861560"/>
              <a:chExt cx="2864093" cy="701040"/>
            </a:xfrm>
          </p:grpSpPr>
          <p:sp>
            <p:nvSpPr>
              <p:cNvPr id="8" name="Line 10"/>
              <p:cNvSpPr>
                <a:spLocks noChangeShapeType="1"/>
              </p:cNvSpPr>
              <p:nvPr/>
            </p:nvSpPr>
            <p:spPr bwMode="auto">
              <a:xfrm>
                <a:off x="5517907" y="5205422"/>
                <a:ext cx="557840" cy="0"/>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nvGrpSpPr>
              <p:cNvPr id="25" name="Group 24"/>
              <p:cNvGrpSpPr/>
              <p:nvPr/>
            </p:nvGrpSpPr>
            <p:grpSpPr>
              <a:xfrm>
                <a:off x="5796827" y="4861560"/>
                <a:ext cx="2585173" cy="701040"/>
                <a:chOff x="5796827" y="4861560"/>
                <a:chExt cx="2585173" cy="701040"/>
              </a:xfrm>
            </p:grpSpPr>
            <p:sp>
              <p:nvSpPr>
                <p:cNvPr id="15" name="Rectangle 9"/>
                <p:cNvSpPr>
                  <a:spLocks noChangeArrowheads="1"/>
                </p:cNvSpPr>
                <p:nvPr/>
              </p:nvSpPr>
              <p:spPr bwMode="auto">
                <a:xfrm>
                  <a:off x="6075747" y="4861560"/>
                  <a:ext cx="2306253" cy="701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smtClean="0">
                      <a:solidFill>
                        <a:schemeClr val="tx1"/>
                      </a:solidFill>
                    </a:rPr>
                    <a:t>Senior</a:t>
                  </a:r>
                  <a:endParaRPr lang="en-US" dirty="0">
                    <a:solidFill>
                      <a:schemeClr val="tx1"/>
                    </a:solidFill>
                  </a:endParaRPr>
                </a:p>
              </p:txBody>
            </p:sp>
            <p:sp>
              <p:nvSpPr>
                <p:cNvPr id="23" name="TextBox 22"/>
                <p:cNvSpPr txBox="1"/>
                <p:nvPr/>
              </p:nvSpPr>
              <p:spPr>
                <a:xfrm>
                  <a:off x="5796827" y="5212080"/>
                  <a:ext cx="381000" cy="276999"/>
                </a:xfrm>
                <a:prstGeom prst="rect">
                  <a:avLst/>
                </a:prstGeom>
                <a:noFill/>
              </p:spPr>
              <p:txBody>
                <a:bodyPr wrap="square" rtlCol="0">
                  <a:spAutoFit/>
                </a:bodyPr>
                <a:lstStyle/>
                <a:p>
                  <a:r>
                    <a:rPr lang="en-US" sz="1200" dirty="0" smtClean="0"/>
                    <a:t>Z</a:t>
                  </a:r>
                  <a:endParaRPr lang="en-US" sz="1200" dirty="0"/>
                </a:p>
              </p:txBody>
            </p:sp>
          </p:grpSp>
        </p:grpSp>
        <p:grpSp>
          <p:nvGrpSpPr>
            <p:cNvPr id="37" name="Group 36"/>
            <p:cNvGrpSpPr/>
            <p:nvPr/>
          </p:nvGrpSpPr>
          <p:grpSpPr>
            <a:xfrm>
              <a:off x="6090247" y="4968501"/>
              <a:ext cx="228602" cy="533400"/>
              <a:chOff x="6318851" y="4048348"/>
              <a:chExt cx="228602" cy="533400"/>
            </a:xfrm>
          </p:grpSpPr>
          <p:cxnSp>
            <p:nvCxnSpPr>
              <p:cNvPr id="34" name="Straight Arrow Connector 33"/>
              <p:cNvCxnSpPr/>
              <p:nvPr/>
            </p:nvCxnSpPr>
            <p:spPr>
              <a:xfrm rot="16200000" flipV="1">
                <a:off x="6280752" y="4315047"/>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sp>
            <p:nvSpPr>
              <p:cNvPr id="35" name="Oval 34"/>
              <p:cNvSpPr/>
              <p:nvPr/>
            </p:nvSpPr>
            <p:spPr>
              <a:xfrm rot="16200000">
                <a:off x="6318851" y="4200748"/>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grpSp>
        <p:sp>
          <p:nvSpPr>
            <p:cNvPr id="38" name="Line 10"/>
            <p:cNvSpPr>
              <a:spLocks noChangeShapeType="1"/>
            </p:cNvSpPr>
            <p:nvPr/>
          </p:nvSpPr>
          <p:spPr bwMode="auto">
            <a:xfrm>
              <a:off x="5494643" y="5228216"/>
              <a:ext cx="595315" cy="6985"/>
            </a:xfrm>
            <a:prstGeom prst="line">
              <a:avLst/>
            </a:prstGeom>
            <a:ln>
              <a:headEnd type="none" w="med" len="med"/>
              <a:tailEnd type="none" w="lg" len="lg"/>
            </a:ln>
          </p:spPr>
          <p:style>
            <a:lnRef idx="2">
              <a:schemeClr val="accent1"/>
            </a:lnRef>
            <a:fillRef idx="1">
              <a:schemeClr val="lt1"/>
            </a:fillRef>
            <a:effectRef idx="0">
              <a:schemeClr val="accent1"/>
            </a:effectRef>
            <a:fontRef idx="minor">
              <a:schemeClr val="dk1"/>
            </a:fontRef>
          </p:style>
          <p:txBody>
            <a:bodyPr/>
            <a:lstStyle/>
            <a:p>
              <a:endParaRPr lang="en-US">
                <a:ln>
                  <a:solidFill>
                    <a:schemeClr val="tx1"/>
                  </a:solidFill>
                </a:ln>
              </a:endParaRPr>
            </a:p>
          </p:txBody>
        </p:sp>
      </p:grpSp>
      <p:grpSp>
        <p:nvGrpSpPr>
          <p:cNvPr id="39" name="Group 38"/>
          <p:cNvGrpSpPr/>
          <p:nvPr/>
        </p:nvGrpSpPr>
        <p:grpSpPr>
          <a:xfrm>
            <a:off x="340634" y="3852237"/>
            <a:ext cx="2043187" cy="2561324"/>
            <a:chOff x="3186673" y="4027050"/>
            <a:chExt cx="2043187" cy="2561324"/>
          </a:xfrm>
        </p:grpSpPr>
        <p:sp>
          <p:nvSpPr>
            <p:cNvPr id="40" name="Down Arrow 39"/>
            <p:cNvSpPr/>
            <p:nvPr/>
          </p:nvSpPr>
          <p:spPr>
            <a:xfrm rot="13143757">
              <a:off x="4783312" y="4027050"/>
              <a:ext cx="446548" cy="1432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186673" y="4557049"/>
              <a:ext cx="1994889"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Only one active subtype row, but may have previous rows tied to specific activity in earlier years</a:t>
              </a:r>
            </a:p>
          </p:txBody>
        </p:sp>
      </p:grpSp>
    </p:spTree>
    <p:extLst>
      <p:ext uri="{BB962C8B-B14F-4D97-AF65-F5344CB8AC3E}">
        <p14:creationId xmlns:p14="http://schemas.microsoft.com/office/powerpoint/2010/main" val="121749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Partial DDL For School DB</a:t>
            </a:r>
            <a:endParaRPr lang="en-US" dirty="0"/>
          </a:p>
        </p:txBody>
      </p:sp>
      <p:sp>
        <p:nvSpPr>
          <p:cNvPr id="3" name="Content Placeholder 2"/>
          <p:cNvSpPr>
            <a:spLocks noGrp="1"/>
          </p:cNvSpPr>
          <p:nvPr>
            <p:ph idx="1"/>
          </p:nvPr>
        </p:nvSpPr>
        <p:spPr>
          <a:xfrm>
            <a:off x="457200" y="1295400"/>
            <a:ext cx="8229600" cy="5410200"/>
          </a:xfrm>
        </p:spPr>
        <p:txBody>
          <a:bodyPr>
            <a:normAutofit fontScale="55000" lnSpcReduction="20000"/>
          </a:bodyPr>
          <a:lstStyle/>
          <a:p>
            <a:pPr marL="0" indent="0">
              <a:buNone/>
            </a:pPr>
            <a:r>
              <a:rPr lang="en-US" dirty="0" smtClean="0">
                <a:latin typeface="Lucida Console" pitchFamily="49" charset="0"/>
              </a:rPr>
              <a:t>CREATE TABLE Student</a:t>
            </a:r>
            <a:br>
              <a:rPr lang="en-US" dirty="0" smtClean="0">
                <a:latin typeface="Lucida Console" pitchFamily="49" charset="0"/>
              </a:rPr>
            </a:br>
            <a:r>
              <a:rPr lang="en-US" dirty="0" smtClean="0">
                <a:latin typeface="Lucida Console" pitchFamily="49" charset="0"/>
              </a:rPr>
              <a:t>(  </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 </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StudentType</a:t>
            </a:r>
            <a:r>
              <a:rPr lang="en-US" dirty="0" smtClean="0">
                <a:latin typeface="Lucida Console" pitchFamily="49" charset="0"/>
              </a:rPr>
              <a:t> </a:t>
            </a:r>
            <a:r>
              <a:rPr lang="en-US" dirty="0" err="1" smtClean="0">
                <a:latin typeface="Lucida Console" pitchFamily="49" charset="0"/>
              </a:rPr>
              <a:t>varchar</a:t>
            </a:r>
            <a:r>
              <a:rPr lang="en-US" dirty="0" smtClean="0">
                <a:latin typeface="Lucida Console" pitchFamily="49" charset="0"/>
              </a:rPr>
              <a:t>(30) CHECK…)</a:t>
            </a:r>
            <a:br>
              <a:rPr lang="en-US" dirty="0" smtClean="0">
                <a:latin typeface="Lucida Console" pitchFamily="49" charset="0"/>
              </a:rPr>
            </a:b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a:t>
            </a:r>
          </a:p>
          <a:p>
            <a:pPr marL="0" indent="0">
              <a:buNone/>
            </a:pPr>
            <a:r>
              <a:rPr lang="en-US" dirty="0" smtClean="0">
                <a:latin typeface="Lucida Console" pitchFamily="49" charset="0"/>
              </a:rPr>
              <a:t>CREATE TABLE </a:t>
            </a:r>
            <a:r>
              <a:rPr lang="en-US" dirty="0" err="1" smtClean="0">
                <a:latin typeface="Lucida Console" pitchFamily="49" charset="0"/>
              </a:rPr>
              <a:t>MiddleSchoolStudent</a:t>
            </a: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  </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 </a:t>
            </a:r>
            <a:br>
              <a:rPr lang="en-US" dirty="0" smtClean="0">
                <a:latin typeface="Lucida Console" pitchFamily="49" charset="0"/>
              </a:rPr>
            </a:br>
            <a:r>
              <a:rPr lang="en-US" dirty="0" smtClean="0">
                <a:latin typeface="Lucida Console" pitchFamily="49" charset="0"/>
              </a:rPr>
              <a:t>                 REFERENCES Student(</a:t>
            </a:r>
            <a:r>
              <a:rPr lang="en-US" dirty="0" err="1" smtClean="0">
                <a:latin typeface="Lucida Console" pitchFamily="49" charset="0"/>
              </a:rPr>
              <a:t>StudentId</a:t>
            </a:r>
            <a:r>
              <a:rPr lang="en-US" dirty="0" smtClean="0">
                <a:latin typeface="Lucida Console" pitchFamily="49" charset="0"/>
              </a:rPr>
              <a:t>),…)</a:t>
            </a:r>
          </a:p>
          <a:p>
            <a:pPr marL="0" indent="0">
              <a:buNone/>
            </a:pP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CREATE TABLE </a:t>
            </a:r>
            <a:r>
              <a:rPr lang="en-US" dirty="0" err="1" smtClean="0">
                <a:latin typeface="Lucida Console" pitchFamily="49" charset="0"/>
              </a:rPr>
              <a:t>HighSchoolStudent</a:t>
            </a: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  </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 </a:t>
            </a:r>
            <a:br>
              <a:rPr lang="en-US" dirty="0" smtClean="0">
                <a:latin typeface="Lucida Console" pitchFamily="49" charset="0"/>
              </a:rPr>
            </a:br>
            <a:r>
              <a:rPr lang="en-US" dirty="0" smtClean="0">
                <a:latin typeface="Lucida Console" pitchFamily="49" charset="0"/>
              </a:rPr>
              <a:t>                 REFERENCES Student(</a:t>
            </a:r>
            <a:r>
              <a:rPr lang="en-US" dirty="0" err="1" smtClean="0">
                <a:latin typeface="Lucida Console" pitchFamily="49" charset="0"/>
              </a:rPr>
              <a:t>StudentId</a:t>
            </a:r>
            <a:r>
              <a:rPr lang="en-US" dirty="0" smtClean="0">
                <a:latin typeface="Lucida Console" pitchFamily="49" charset="0"/>
              </a:rPr>
              <a:t>),</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StudentLevel</a:t>
            </a:r>
            <a:r>
              <a:rPr lang="en-US" dirty="0" smtClean="0">
                <a:latin typeface="Lucida Console" pitchFamily="49" charset="0"/>
              </a:rPr>
              <a:t> </a:t>
            </a:r>
            <a:r>
              <a:rPr lang="en-US" dirty="0" err="1" smtClean="0">
                <a:latin typeface="Lucida Console" pitchFamily="49" charset="0"/>
              </a:rPr>
              <a:t>varchar</a:t>
            </a:r>
            <a:r>
              <a:rPr lang="en-US" dirty="0" smtClean="0">
                <a:latin typeface="Lucida Console" pitchFamily="49" charset="0"/>
              </a:rPr>
              <a:t>(30) CHECK…)</a:t>
            </a:r>
            <a:br>
              <a:rPr lang="en-US" dirty="0" smtClean="0">
                <a:latin typeface="Lucida Console" pitchFamily="49" charset="0"/>
              </a:rPr>
            </a:b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CREATE TABLE </a:t>
            </a:r>
            <a:r>
              <a:rPr lang="en-US" dirty="0" err="1" smtClean="0">
                <a:latin typeface="Lucida Console" pitchFamily="49" charset="0"/>
              </a:rPr>
              <a:t>SeniorHighSchoolStudent</a:t>
            </a: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  </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StudentId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 </a:t>
            </a:r>
          </a:p>
          <a:p>
            <a:pPr marL="0" indent="0">
              <a:buNone/>
            </a:pPr>
            <a:r>
              <a:rPr lang="en-US" dirty="0" smtClean="0">
                <a:latin typeface="Lucida Console" pitchFamily="49" charset="0"/>
              </a:rPr>
              <a:t>                 REFERENCES </a:t>
            </a:r>
            <a:r>
              <a:rPr lang="en-US" dirty="0" err="1" smtClean="0">
                <a:latin typeface="Lucida Console" pitchFamily="49" charset="0"/>
              </a:rPr>
              <a:t>HighSchoolStudent</a:t>
            </a:r>
            <a:r>
              <a:rPr lang="en-US" dirty="0" smtClean="0">
                <a:latin typeface="Lucida Console" pitchFamily="49" charset="0"/>
              </a:rPr>
              <a:t>(</a:t>
            </a:r>
            <a:r>
              <a:rPr lang="en-US" dirty="0" err="1" smtClean="0">
                <a:latin typeface="Lucida Console" pitchFamily="49" charset="0"/>
              </a:rPr>
              <a:t>StudentId</a:t>
            </a:r>
            <a:r>
              <a:rPr lang="en-US" dirty="0" smtClean="0">
                <a:latin typeface="Lucida Console" pitchFamily="49" charset="0"/>
              </a:rPr>
              <a:t>)</a:t>
            </a:r>
            <a:r>
              <a:rPr lang="en-US" dirty="0" smtClean="0"/>
              <a:t/>
            </a:r>
            <a:br>
              <a:rPr lang="en-US" dirty="0" smtClean="0"/>
            </a:br>
            <a:endParaRPr lang="en-US" dirty="0"/>
          </a:p>
        </p:txBody>
      </p:sp>
      <p:sp>
        <p:nvSpPr>
          <p:cNvPr id="6" name="Date Placeholder 5"/>
          <p:cNvSpPr>
            <a:spLocks noGrp="1"/>
          </p:cNvSpPr>
          <p:nvPr>
            <p:ph type="dt" sz="half" idx="10"/>
          </p:nvPr>
        </p:nvSpPr>
        <p:spPr/>
        <p:txBody>
          <a:bodyPr/>
          <a:lstStyle/>
          <a:p>
            <a:fld id="{14890B9B-F96A-401B-B275-8144A308AD3D}"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35</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728882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Interfaces</a:t>
            </a:r>
            <a:endParaRPr lang="en-US" dirty="0"/>
          </a:p>
        </p:txBody>
      </p:sp>
      <p:sp>
        <p:nvSpPr>
          <p:cNvPr id="3" name="Content Placeholder 2"/>
          <p:cNvSpPr>
            <a:spLocks noGrp="1"/>
          </p:cNvSpPr>
          <p:nvPr>
            <p:ph sz="half" idx="1"/>
          </p:nvPr>
        </p:nvSpPr>
        <p:spPr/>
        <p:txBody>
          <a:bodyPr/>
          <a:lstStyle/>
          <a:p>
            <a:r>
              <a:rPr lang="en-US" dirty="0" smtClean="0">
                <a:latin typeface="+mj-lt"/>
              </a:rPr>
              <a:t>Use to allow objects to have common functionality</a:t>
            </a:r>
          </a:p>
          <a:p>
            <a:r>
              <a:rPr lang="en-US" dirty="0" smtClean="0">
                <a:latin typeface="+mj-lt"/>
              </a:rPr>
              <a:t>Use when commonality isn’t sufficient for </a:t>
            </a:r>
            <a:r>
              <a:rPr lang="en-US" dirty="0" err="1" smtClean="0">
                <a:latin typeface="+mj-lt"/>
              </a:rPr>
              <a:t>subclassing</a:t>
            </a:r>
            <a:endParaRPr lang="en-US" dirty="0" smtClean="0">
              <a:latin typeface="+mj-lt"/>
            </a:endParaRPr>
          </a:p>
          <a:p>
            <a:r>
              <a:rPr lang="en-US" dirty="0" smtClean="0">
                <a:latin typeface="+mj-lt"/>
              </a:rPr>
              <a:t>The related objects needn’t share any commonality</a:t>
            </a:r>
          </a:p>
          <a:p>
            <a:endParaRPr lang="en-US" dirty="0" smtClean="0">
              <a:latin typeface="+mj-lt"/>
            </a:endParaRPr>
          </a:p>
        </p:txBody>
      </p:sp>
      <p:sp>
        <p:nvSpPr>
          <p:cNvPr id="19" name="Content Placeholder 18"/>
          <p:cNvSpPr>
            <a:spLocks noGrp="1"/>
          </p:cNvSpPr>
          <p:nvPr>
            <p:ph sz="half" idx="2"/>
          </p:nvPr>
        </p:nvSpPr>
        <p:spPr/>
        <p:txBody>
          <a:bodyPr/>
          <a:lstStyle/>
          <a:p>
            <a:endParaRPr lang="en-US"/>
          </a:p>
        </p:txBody>
      </p:sp>
      <p:sp>
        <p:nvSpPr>
          <p:cNvPr id="14" name="Date Placeholder 13"/>
          <p:cNvSpPr>
            <a:spLocks noGrp="1"/>
          </p:cNvSpPr>
          <p:nvPr>
            <p:ph type="dt" sz="half" idx="10"/>
          </p:nvPr>
        </p:nvSpPr>
        <p:spPr/>
        <p:txBody>
          <a:bodyPr/>
          <a:lstStyle/>
          <a:p>
            <a:fld id="{0064B189-2689-4821-8BF8-6776F609CE56}" type="datetime1">
              <a:rPr lang="en-US" smtClean="0"/>
              <a:t>8/29/2012</a:t>
            </a:fld>
            <a:endParaRPr lang="en-US"/>
          </a:p>
        </p:txBody>
      </p:sp>
      <p:sp>
        <p:nvSpPr>
          <p:cNvPr id="13" name="Slide Number Placeholder 12"/>
          <p:cNvSpPr>
            <a:spLocks noGrp="1"/>
          </p:cNvSpPr>
          <p:nvPr>
            <p:ph type="sldNum" sz="quarter" idx="12"/>
          </p:nvPr>
        </p:nvSpPr>
        <p:spPr/>
        <p:txBody>
          <a:bodyPr/>
          <a:lstStyle/>
          <a:p>
            <a:fld id="{DFC92926-97E6-4BD2-831B-A87D8AA95496}" type="slidenum">
              <a:rPr lang="en-US" smtClean="0"/>
              <a:pPr/>
              <a:t>36</a:t>
            </a:fld>
            <a:endParaRPr lang="en-US"/>
          </a:p>
        </p:txBody>
      </p:sp>
      <p:sp>
        <p:nvSpPr>
          <p:cNvPr id="12" name="Footer Placeholder 11"/>
          <p:cNvSpPr>
            <a:spLocks noGrp="1"/>
          </p:cNvSpPr>
          <p:nvPr>
            <p:ph type="ftr" sz="quarter" idx="3"/>
          </p:nvPr>
        </p:nvSpPr>
        <p:spPr/>
        <p:txBody>
          <a:bodyPr/>
          <a:lstStyle/>
          <a:p>
            <a:r>
              <a:rPr lang="en-US" smtClean="0"/>
              <a:t>Designing for Common Problems in SQL Server</a:t>
            </a:r>
            <a:endParaRPr lang="en-US"/>
          </a:p>
        </p:txBody>
      </p:sp>
      <p:grpSp>
        <p:nvGrpSpPr>
          <p:cNvPr id="11" name="Group 10"/>
          <p:cNvGrpSpPr/>
          <p:nvPr/>
        </p:nvGrpSpPr>
        <p:grpSpPr>
          <a:xfrm>
            <a:off x="4343400" y="1371600"/>
            <a:ext cx="4374078" cy="4267200"/>
            <a:chOff x="4343400" y="1752600"/>
            <a:chExt cx="4374078" cy="4267200"/>
          </a:xfrm>
        </p:grpSpPr>
        <p:cxnSp>
          <p:nvCxnSpPr>
            <p:cNvPr id="10" name="Straight Arrow Connector 9"/>
            <p:cNvCxnSpPr/>
            <p:nvPr/>
          </p:nvCxnSpPr>
          <p:spPr>
            <a:xfrm rot="5400000">
              <a:off x="6134100" y="2095500"/>
              <a:ext cx="990600" cy="213360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5997039" y="2618095"/>
              <a:ext cx="914400" cy="137160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4648200" y="2743200"/>
              <a:ext cx="800100" cy="76200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315200" y="2971800"/>
              <a:ext cx="1066800" cy="45720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5464082" y="4267200"/>
              <a:ext cx="1927318" cy="860518"/>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7593981" y="4521819"/>
              <a:ext cx="814038" cy="15240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029200" y="1828800"/>
              <a:ext cx="13260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Contractor</a:t>
              </a:r>
              <a:endParaRPr lang="en-US" dirty="0">
                <a:solidFill>
                  <a:schemeClr val="tx1"/>
                </a:solidFill>
              </a:endParaRPr>
            </a:p>
          </p:txBody>
        </p:sp>
        <p:sp>
          <p:nvSpPr>
            <p:cNvPr id="5" name="Rectangle 4"/>
            <p:cNvSpPr/>
            <p:nvPr/>
          </p:nvSpPr>
          <p:spPr>
            <a:xfrm>
              <a:off x="4724400" y="5257800"/>
              <a:ext cx="13260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Office</a:t>
              </a:r>
              <a:endParaRPr lang="en-US" dirty="0">
                <a:solidFill>
                  <a:schemeClr val="tx1"/>
                </a:solidFill>
              </a:endParaRPr>
            </a:p>
          </p:txBody>
        </p:sp>
        <p:sp>
          <p:nvSpPr>
            <p:cNvPr id="6" name="Rectangle 5"/>
            <p:cNvSpPr/>
            <p:nvPr/>
          </p:nvSpPr>
          <p:spPr>
            <a:xfrm>
              <a:off x="7391400" y="5181600"/>
              <a:ext cx="13260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Employee</a:t>
              </a:r>
              <a:endParaRPr lang="en-US" dirty="0">
                <a:solidFill>
                  <a:schemeClr val="tx1"/>
                </a:solidFill>
              </a:endParaRPr>
            </a:p>
          </p:txBody>
        </p:sp>
        <p:sp>
          <p:nvSpPr>
            <p:cNvPr id="7" name="Rectangle 6"/>
            <p:cNvSpPr/>
            <p:nvPr/>
          </p:nvSpPr>
          <p:spPr>
            <a:xfrm>
              <a:off x="7239000" y="1752600"/>
              <a:ext cx="13260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Company</a:t>
              </a:r>
              <a:endParaRPr lang="en-US" dirty="0">
                <a:solidFill>
                  <a:schemeClr val="tx1"/>
                </a:solidFill>
              </a:endParaRPr>
            </a:p>
          </p:txBody>
        </p:sp>
        <p:sp>
          <p:nvSpPr>
            <p:cNvPr id="8" name="Rectangle 7"/>
            <p:cNvSpPr/>
            <p:nvPr/>
          </p:nvSpPr>
          <p:spPr>
            <a:xfrm>
              <a:off x="4343400" y="3577988"/>
              <a:ext cx="20118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solidFill>
                    <a:schemeClr val="tx1"/>
                  </a:solidFill>
                </a:rPr>
                <a:t>Payee</a:t>
              </a:r>
              <a:endParaRPr lang="en-US" sz="1600" b="1" dirty="0">
                <a:solidFill>
                  <a:schemeClr val="tx1"/>
                </a:solidFill>
              </a:endParaRPr>
            </a:p>
          </p:txBody>
        </p:sp>
        <p:sp>
          <p:nvSpPr>
            <p:cNvPr id="9" name="Rectangle 8"/>
            <p:cNvSpPr/>
            <p:nvPr/>
          </p:nvSpPr>
          <p:spPr>
            <a:xfrm>
              <a:off x="6858000" y="3581400"/>
              <a:ext cx="1395872"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solidFill>
                    <a:schemeClr val="tx1"/>
                  </a:solidFill>
                </a:rPr>
                <a:t>Address</a:t>
              </a:r>
              <a:endParaRPr lang="en-US" sz="1600" b="1" dirty="0">
                <a:solidFill>
                  <a:schemeClr val="tx1"/>
                </a:solidFill>
              </a:endParaRPr>
            </a:p>
          </p:txBody>
        </p:sp>
        <p:cxnSp>
          <p:nvCxnSpPr>
            <p:cNvPr id="38" name="Straight Arrow Connector 37"/>
            <p:cNvCxnSpPr>
              <a:endCxn id="8" idx="0"/>
            </p:cNvCxnSpPr>
            <p:nvPr/>
          </p:nvCxnSpPr>
          <p:spPr>
            <a:xfrm flipH="1">
              <a:off x="5349339" y="2590800"/>
              <a:ext cx="98961" cy="987188"/>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943600" y="2590800"/>
              <a:ext cx="1447800" cy="987188"/>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6248400" y="2510642"/>
              <a:ext cx="1388424" cy="1067346"/>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9" idx="0"/>
            </p:cNvCxnSpPr>
            <p:nvPr/>
          </p:nvCxnSpPr>
          <p:spPr>
            <a:xfrm flipH="1">
              <a:off x="7555936" y="2514600"/>
              <a:ext cx="521265" cy="1066800"/>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5" idx="0"/>
            </p:cNvCxnSpPr>
            <p:nvPr/>
          </p:nvCxnSpPr>
          <p:spPr>
            <a:xfrm flipV="1">
              <a:off x="5387439" y="4343400"/>
              <a:ext cx="2003961" cy="914400"/>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6" idx="0"/>
              <a:endCxn id="9" idx="2"/>
            </p:cNvCxnSpPr>
            <p:nvPr/>
          </p:nvCxnSpPr>
          <p:spPr>
            <a:xfrm flipH="1" flipV="1">
              <a:off x="7555936" y="4343400"/>
              <a:ext cx="498503" cy="838200"/>
            </a:xfrm>
            <a:prstGeom prst="straightConnector1">
              <a:avLst/>
            </a:prstGeom>
            <a:ln>
              <a:headEnd type="oval" w="lg" len="lg"/>
              <a:tailEnd type="non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364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Partial DDL for Interface Example</a:t>
            </a:r>
            <a:endParaRPr lang="en-US" dirty="0"/>
          </a:p>
        </p:txBody>
      </p:sp>
      <p:sp>
        <p:nvSpPr>
          <p:cNvPr id="6" name="Date Placeholder 5"/>
          <p:cNvSpPr>
            <a:spLocks noGrp="1"/>
          </p:cNvSpPr>
          <p:nvPr>
            <p:ph type="dt" sz="half" idx="10"/>
          </p:nvPr>
        </p:nvSpPr>
        <p:spPr/>
        <p:txBody>
          <a:bodyPr/>
          <a:lstStyle/>
          <a:p>
            <a:fld id="{0BA11DAF-E287-4067-ACD9-C64BD1504426}"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37</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
        <p:nvSpPr>
          <p:cNvPr id="3" name="Content Placeholder 2"/>
          <p:cNvSpPr>
            <a:spLocks noGrp="1"/>
          </p:cNvSpPr>
          <p:nvPr>
            <p:ph idx="4294967295"/>
          </p:nvPr>
        </p:nvSpPr>
        <p:spPr>
          <a:xfrm>
            <a:off x="533400" y="1295400"/>
            <a:ext cx="8610600" cy="5105400"/>
          </a:xfrm>
        </p:spPr>
        <p:txBody>
          <a:bodyPr>
            <a:normAutofit fontScale="70000" lnSpcReduction="20000"/>
          </a:bodyPr>
          <a:lstStyle/>
          <a:p>
            <a:pPr marL="0" indent="0">
              <a:buNone/>
            </a:pPr>
            <a:r>
              <a:rPr lang="en-US" dirty="0" smtClean="0">
                <a:latin typeface="Lucida Console" pitchFamily="49" charset="0"/>
              </a:rPr>
              <a:t>CREATE TABLE Address</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AddressId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InterfaceType</a:t>
            </a:r>
            <a:r>
              <a:rPr lang="en-US" dirty="0" smtClean="0">
                <a:latin typeface="Lucida Console" pitchFamily="49" charset="0"/>
              </a:rPr>
              <a:t> </a:t>
            </a:r>
            <a:r>
              <a:rPr lang="en-US" dirty="0" err="1" smtClean="0">
                <a:latin typeface="Lucida Console" pitchFamily="49" charset="0"/>
              </a:rPr>
              <a:t>Varchar</a:t>
            </a:r>
            <a:r>
              <a:rPr lang="en-US" dirty="0" smtClean="0">
                <a:latin typeface="Lucida Console" pitchFamily="49" charset="0"/>
              </a:rPr>
              <a:t>(30) </a:t>
            </a:r>
            <a:br>
              <a:rPr lang="en-US" dirty="0" smtClean="0">
                <a:latin typeface="Lucida Console" pitchFamily="49" charset="0"/>
              </a:rPr>
            </a:br>
            <a:r>
              <a:rPr lang="en-US" dirty="0" smtClean="0">
                <a:latin typeface="Lucida Console" pitchFamily="49" charset="0"/>
              </a:rPr>
              <a:t>         CHECK (</a:t>
            </a:r>
            <a:r>
              <a:rPr lang="en-US" dirty="0" err="1" smtClean="0">
                <a:latin typeface="Lucida Console" pitchFamily="49" charset="0"/>
              </a:rPr>
              <a:t>InterfaceType</a:t>
            </a:r>
            <a:r>
              <a:rPr lang="en-US" dirty="0" smtClean="0">
                <a:latin typeface="Lucida Console" pitchFamily="49" charset="0"/>
              </a:rPr>
              <a:t> in …)</a:t>
            </a:r>
          </a:p>
          <a:p>
            <a:pPr marL="0" indent="0">
              <a:buNone/>
            </a:pPr>
            <a:r>
              <a:rPr lang="en-US" dirty="0" smtClean="0">
                <a:latin typeface="Lucida Console" pitchFamily="49" charset="0"/>
              </a:rPr>
              <a:t>…</a:t>
            </a:r>
          </a:p>
          <a:p>
            <a:pPr marL="0" indent="0">
              <a:buNone/>
            </a:pPr>
            <a:r>
              <a:rPr lang="en-US" dirty="0" smtClean="0">
                <a:latin typeface="Lucida Console" pitchFamily="49" charset="0"/>
              </a:rPr>
              <a:t>CREATE TABLE Contractor</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ContractorId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AddressId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UNIQUE /*Optional*/ </a:t>
            </a:r>
            <a:br>
              <a:rPr lang="en-US" dirty="0" smtClean="0">
                <a:latin typeface="Lucida Console" pitchFamily="49" charset="0"/>
              </a:rPr>
            </a:br>
            <a:r>
              <a:rPr lang="en-US" dirty="0" smtClean="0">
                <a:latin typeface="Lucida Console" pitchFamily="49" charset="0"/>
              </a:rPr>
              <a:t>         REFERENCES Address(</a:t>
            </a:r>
            <a:r>
              <a:rPr lang="en-US" dirty="0" err="1" smtClean="0">
                <a:latin typeface="Lucida Console" pitchFamily="49" charset="0"/>
              </a:rPr>
              <a:t>AddressId</a:t>
            </a:r>
            <a:r>
              <a:rPr lang="en-US" dirty="0" smtClean="0">
                <a:latin typeface="Lucida Console" pitchFamily="49" charset="0"/>
              </a:rPr>
              <a:t>),…)</a:t>
            </a:r>
            <a:br>
              <a:rPr lang="en-US" dirty="0" smtClean="0">
                <a:latin typeface="Lucida Console" pitchFamily="49" charset="0"/>
              </a:rPr>
            </a:br>
            <a:endParaRPr lang="en-US" dirty="0" smtClean="0">
              <a:latin typeface="Lucida Console" pitchFamily="49" charset="0"/>
            </a:endParaRPr>
          </a:p>
          <a:p>
            <a:pPr marL="0" indent="0">
              <a:buNone/>
            </a:pPr>
            <a:r>
              <a:rPr lang="en-US" dirty="0" smtClean="0">
                <a:latin typeface="Lucida Console" pitchFamily="49" charset="0"/>
              </a:rPr>
              <a:t>CREATE TABLE Office</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OfficeId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PRIMARY KEY,</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AddressId</a:t>
            </a:r>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UNIQUE /*Likely for location*/ </a:t>
            </a:r>
            <a:br>
              <a:rPr lang="en-US" dirty="0" smtClean="0">
                <a:latin typeface="Lucida Console" pitchFamily="49" charset="0"/>
              </a:rPr>
            </a:br>
            <a:r>
              <a:rPr lang="en-US" dirty="0" smtClean="0">
                <a:latin typeface="Lucida Console" pitchFamily="49" charset="0"/>
              </a:rPr>
              <a:t>        REFERENCES Address(</a:t>
            </a:r>
            <a:r>
              <a:rPr lang="en-US" dirty="0" err="1" smtClean="0">
                <a:latin typeface="Lucida Console" pitchFamily="49" charset="0"/>
              </a:rPr>
              <a:t>AddressId</a:t>
            </a:r>
            <a:r>
              <a:rPr lang="en-US" dirty="0" smtClean="0">
                <a:latin typeface="Lucida Console" pitchFamily="49" charset="0"/>
              </a:rPr>
              <a:t>),…)</a:t>
            </a:r>
            <a:endParaRPr lang="en-US" dirty="0"/>
          </a:p>
        </p:txBody>
      </p:sp>
    </p:spTree>
    <p:extLst>
      <p:ext uri="{BB962C8B-B14F-4D97-AF65-F5344CB8AC3E}">
        <p14:creationId xmlns:p14="http://schemas.microsoft.com/office/powerpoint/2010/main" val="2502461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Generalize, Subclass, Or Both?</a:t>
            </a:r>
            <a:endParaRPr lang="en-US" dirty="0"/>
          </a:p>
        </p:txBody>
      </p:sp>
      <p:sp>
        <p:nvSpPr>
          <p:cNvPr id="7" name="Date Placeholder 6"/>
          <p:cNvSpPr>
            <a:spLocks noGrp="1"/>
          </p:cNvSpPr>
          <p:nvPr>
            <p:ph type="dt" sz="half" idx="10"/>
          </p:nvPr>
        </p:nvSpPr>
        <p:spPr/>
        <p:txBody>
          <a:bodyPr/>
          <a:lstStyle/>
          <a:p>
            <a:fld id="{2BF7A0A3-D341-4EC4-B029-6B7959F2C868}"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38</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
        <p:nvSpPr>
          <p:cNvPr id="8" name="Rectangle 7"/>
          <p:cNvSpPr/>
          <p:nvPr/>
        </p:nvSpPr>
        <p:spPr>
          <a:xfrm>
            <a:off x="4040455" y="1602971"/>
            <a:ext cx="1326078"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Animal</a:t>
            </a:r>
            <a:endParaRPr lang="en-US" dirty="0">
              <a:solidFill>
                <a:srgbClr val="002060"/>
              </a:solidFill>
            </a:endParaRPr>
          </a:p>
        </p:txBody>
      </p:sp>
      <p:sp>
        <p:nvSpPr>
          <p:cNvPr id="9" name="Rectangle 8"/>
          <p:cNvSpPr/>
          <p:nvPr/>
        </p:nvSpPr>
        <p:spPr>
          <a:xfrm>
            <a:off x="2848099" y="7439891"/>
            <a:ext cx="1330036" cy="4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SignUp</a:t>
            </a:r>
            <a:endParaRPr lang="en-US" dirty="0"/>
          </a:p>
        </p:txBody>
      </p:sp>
      <p:grpSp>
        <p:nvGrpSpPr>
          <p:cNvPr id="51" name="Group 50"/>
          <p:cNvGrpSpPr/>
          <p:nvPr/>
        </p:nvGrpSpPr>
        <p:grpSpPr>
          <a:xfrm>
            <a:off x="3865294" y="1260071"/>
            <a:ext cx="1676400" cy="1447800"/>
            <a:chOff x="3811855" y="1526215"/>
            <a:chExt cx="1905000" cy="1676400"/>
          </a:xfrm>
          <a:noFill/>
        </p:grpSpPr>
        <p:sp>
          <p:nvSpPr>
            <p:cNvPr id="67" name="Oval 66"/>
            <p:cNvSpPr/>
            <p:nvPr/>
          </p:nvSpPr>
          <p:spPr>
            <a:xfrm>
              <a:off x="3811855" y="1526215"/>
              <a:ext cx="1905000" cy="1676400"/>
            </a:xfrm>
            <a:prstGeom prst="ellipse">
              <a:avLst/>
            </a:prstGeom>
            <a:grpFill/>
            <a:ln w="41275">
              <a:solidFill>
                <a:schemeClr val="accent1">
                  <a:alpha val="58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a:stCxn id="67" idx="1"/>
              <a:endCxn id="67" idx="5"/>
            </p:cNvCxnSpPr>
            <p:nvPr/>
          </p:nvCxnSpPr>
          <p:spPr>
            <a:xfrm rot="16200000" flipH="1">
              <a:off x="4171658" y="1690896"/>
              <a:ext cx="1185395" cy="1347038"/>
            </a:xfrm>
            <a:prstGeom prst="line">
              <a:avLst/>
            </a:prstGeom>
            <a:grpFill/>
            <a:ln w="41275">
              <a:solidFill>
                <a:schemeClr val="accent1">
                  <a:alpha val="58000"/>
                </a:schemeClr>
              </a:solidFill>
            </a:ln>
          </p:spPr>
          <p:style>
            <a:lnRef idx="2">
              <a:schemeClr val="accent1"/>
            </a:lnRef>
            <a:fillRef idx="1">
              <a:schemeClr val="lt1"/>
            </a:fillRef>
            <a:effectRef idx="0">
              <a:schemeClr val="accent1"/>
            </a:effectRef>
            <a:fontRef idx="minor">
              <a:schemeClr val="dk1"/>
            </a:fontRef>
          </p:style>
        </p:cxnSp>
      </p:grpSp>
      <p:sp>
        <p:nvSpPr>
          <p:cNvPr id="3" name="TextBox 2"/>
          <p:cNvSpPr txBox="1"/>
          <p:nvPr/>
        </p:nvSpPr>
        <p:spPr>
          <a:xfrm>
            <a:off x="337350" y="1474844"/>
            <a:ext cx="2101050" cy="4031873"/>
          </a:xfrm>
          <a:prstGeom prst="rect">
            <a:avLst/>
          </a:prstGeom>
          <a:noFill/>
        </p:spPr>
        <p:txBody>
          <a:bodyPr wrap="square" rtlCol="0">
            <a:spAutoFit/>
          </a:bodyPr>
          <a:lstStyle/>
          <a:p>
            <a:r>
              <a:rPr lang="en-US" sz="2800" u="sng" dirty="0"/>
              <a:t>Pet </a:t>
            </a:r>
            <a:r>
              <a:rPr lang="en-US" sz="2800" u="sng" dirty="0" smtClean="0"/>
              <a:t>Store Objects</a:t>
            </a:r>
            <a:endParaRPr lang="en-US" sz="2800" u="sng" dirty="0"/>
          </a:p>
          <a:p>
            <a:r>
              <a:rPr lang="en-US" sz="2000" dirty="0"/>
              <a:t>Clerk</a:t>
            </a:r>
          </a:p>
          <a:p>
            <a:r>
              <a:rPr lang="en-US" sz="2000" dirty="0"/>
              <a:t>Dog</a:t>
            </a:r>
          </a:p>
          <a:p>
            <a:r>
              <a:rPr lang="en-US" sz="2000" dirty="0"/>
              <a:t>Cat</a:t>
            </a:r>
          </a:p>
          <a:p>
            <a:r>
              <a:rPr lang="en-US" sz="2000" dirty="0"/>
              <a:t>Hamster</a:t>
            </a:r>
          </a:p>
          <a:p>
            <a:r>
              <a:rPr lang="en-US" sz="2000" dirty="0"/>
              <a:t>Ferret</a:t>
            </a:r>
          </a:p>
          <a:p>
            <a:r>
              <a:rPr lang="en-US" sz="2000" dirty="0"/>
              <a:t>Customer</a:t>
            </a:r>
          </a:p>
          <a:p>
            <a:r>
              <a:rPr lang="en-US" sz="2000" dirty="0"/>
              <a:t>Manager</a:t>
            </a:r>
          </a:p>
          <a:p>
            <a:r>
              <a:rPr lang="en-US" sz="2000" dirty="0"/>
              <a:t>Weasel</a:t>
            </a:r>
          </a:p>
          <a:p>
            <a:r>
              <a:rPr lang="en-US" sz="2000" dirty="0" smtClean="0"/>
              <a:t>Iguana</a:t>
            </a:r>
          </a:p>
          <a:p>
            <a:endParaRPr lang="en-US" sz="2000" dirty="0"/>
          </a:p>
        </p:txBody>
      </p:sp>
      <p:grpSp>
        <p:nvGrpSpPr>
          <p:cNvPr id="14" name="Group 13"/>
          <p:cNvGrpSpPr/>
          <p:nvPr/>
        </p:nvGrpSpPr>
        <p:grpSpPr>
          <a:xfrm>
            <a:off x="4035417" y="1867196"/>
            <a:ext cx="2598954" cy="1719449"/>
            <a:chOff x="4035417" y="1635825"/>
            <a:chExt cx="2598954" cy="1719449"/>
          </a:xfrm>
        </p:grpSpPr>
        <p:sp>
          <p:nvSpPr>
            <p:cNvPr id="40" name="Rectangle 39"/>
            <p:cNvSpPr/>
            <p:nvPr/>
          </p:nvSpPr>
          <p:spPr>
            <a:xfrm>
              <a:off x="4370861" y="2593274"/>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solidFill>
                    <a:srgbClr val="002060"/>
                  </a:solidFill>
                </a:rPr>
                <a:t>OwnedPets</a:t>
              </a:r>
              <a:endParaRPr lang="en-US" sz="1600" dirty="0">
                <a:solidFill>
                  <a:srgbClr val="002060"/>
                </a:solidFill>
              </a:endParaRPr>
            </a:p>
          </p:txBody>
        </p:sp>
        <p:cxnSp>
          <p:nvCxnSpPr>
            <p:cNvPr id="41" name="Straight Arrow Connector 40"/>
            <p:cNvCxnSpPr/>
            <p:nvPr/>
          </p:nvCxnSpPr>
          <p:spPr>
            <a:xfrm flipH="1">
              <a:off x="5541694" y="1635825"/>
              <a:ext cx="1092677" cy="957449"/>
            </a:xfrm>
            <a:prstGeom prst="straightConnector1">
              <a:avLst/>
            </a:prstGeom>
            <a:ln>
              <a:tailEnd type="oval" w="lg" len="lg"/>
            </a:ln>
          </p:spPr>
          <p:style>
            <a:lnRef idx="2">
              <a:schemeClr val="accent1"/>
            </a:lnRef>
            <a:fillRef idx="1">
              <a:schemeClr val="lt1"/>
            </a:fillRef>
            <a:effectRef idx="0">
              <a:schemeClr val="accent1"/>
            </a:effectRef>
            <a:fontRef idx="minor">
              <a:schemeClr val="dk1"/>
            </a:fontRef>
          </p:style>
        </p:cxnSp>
        <p:cxnSp>
          <p:nvCxnSpPr>
            <p:cNvPr id="42" name="Straight Arrow Connector 41"/>
            <p:cNvCxnSpPr>
              <a:endCxn id="40" idx="1"/>
            </p:cNvCxnSpPr>
            <p:nvPr/>
          </p:nvCxnSpPr>
          <p:spPr>
            <a:xfrm flipV="1">
              <a:off x="4035417" y="2974274"/>
              <a:ext cx="335444" cy="190500"/>
            </a:xfrm>
            <a:prstGeom prst="straightConnector1">
              <a:avLst/>
            </a:prstGeom>
            <a:ln>
              <a:tailEnd type="oval" w="lg" len="lg"/>
            </a:ln>
          </p:spPr>
          <p:style>
            <a:lnRef idx="2">
              <a:schemeClr val="accent1"/>
            </a:lnRef>
            <a:fillRef idx="1">
              <a:schemeClr val="lt1"/>
            </a:fillRef>
            <a:effectRef idx="0">
              <a:schemeClr val="accent1"/>
            </a:effectRef>
            <a:fontRef idx="minor">
              <a:schemeClr val="dk1"/>
            </a:fontRef>
          </p:style>
        </p:cxnSp>
      </p:grpSp>
      <p:grpSp>
        <p:nvGrpSpPr>
          <p:cNvPr id="16" name="Group 15"/>
          <p:cNvGrpSpPr/>
          <p:nvPr/>
        </p:nvGrpSpPr>
        <p:grpSpPr>
          <a:xfrm>
            <a:off x="1947339" y="3815245"/>
            <a:ext cx="2903517" cy="2176846"/>
            <a:chOff x="1947339" y="3583874"/>
            <a:chExt cx="2903517" cy="2176846"/>
          </a:xfrm>
        </p:grpSpPr>
        <p:grpSp>
          <p:nvGrpSpPr>
            <p:cNvPr id="46" name="Group 45"/>
            <p:cNvGrpSpPr/>
            <p:nvPr/>
          </p:nvGrpSpPr>
          <p:grpSpPr>
            <a:xfrm>
              <a:off x="1947339" y="3583874"/>
              <a:ext cx="2903517" cy="2176846"/>
              <a:chOff x="1947339" y="4467794"/>
              <a:chExt cx="2903517" cy="2176846"/>
            </a:xfrm>
          </p:grpSpPr>
          <p:sp>
            <p:nvSpPr>
              <p:cNvPr id="20" name="Rectangle 19"/>
              <p:cNvSpPr/>
              <p:nvPr/>
            </p:nvSpPr>
            <p:spPr>
              <a:xfrm>
                <a:off x="1947339" y="5882640"/>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Dog</a:t>
                </a:r>
                <a:endParaRPr lang="en-US" dirty="0">
                  <a:solidFill>
                    <a:srgbClr val="002060"/>
                  </a:solidFill>
                </a:endParaRPr>
              </a:p>
            </p:txBody>
          </p:sp>
          <p:sp>
            <p:nvSpPr>
              <p:cNvPr id="21" name="Rectangle 20"/>
              <p:cNvSpPr/>
              <p:nvPr/>
            </p:nvSpPr>
            <p:spPr>
              <a:xfrm>
                <a:off x="3524778" y="5882640"/>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Cat</a:t>
                </a:r>
                <a:endParaRPr lang="en-US" dirty="0">
                  <a:solidFill>
                    <a:srgbClr val="002060"/>
                  </a:solidFill>
                </a:endParaRPr>
              </a:p>
            </p:txBody>
          </p:sp>
          <p:cxnSp>
            <p:nvCxnSpPr>
              <p:cNvPr id="22" name="Straight Arrow Connector 21"/>
              <p:cNvCxnSpPr/>
              <p:nvPr/>
            </p:nvCxnSpPr>
            <p:spPr>
              <a:xfrm flipV="1">
                <a:off x="2991378" y="5501640"/>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sp>
            <p:nvSpPr>
              <p:cNvPr id="24" name="Oval 23"/>
              <p:cNvSpPr/>
              <p:nvPr/>
            </p:nvSpPr>
            <p:spPr>
              <a:xfrm>
                <a:off x="3143778" y="527304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cxnSp>
            <p:nvCxnSpPr>
              <p:cNvPr id="26" name="Straight Arrow Connector 25"/>
              <p:cNvCxnSpPr/>
              <p:nvPr/>
            </p:nvCxnSpPr>
            <p:spPr>
              <a:xfrm flipH="1">
                <a:off x="3252672" y="4467794"/>
                <a:ext cx="109276" cy="813460"/>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cxnSp>
            <p:nvCxnSpPr>
              <p:cNvPr id="28" name="Straight Arrow Connector 27"/>
              <p:cNvCxnSpPr>
                <a:stCxn id="24" idx="4"/>
                <a:endCxn id="20" idx="0"/>
              </p:cNvCxnSpPr>
              <p:nvPr/>
            </p:nvCxnSpPr>
            <p:spPr>
              <a:xfrm flipH="1">
                <a:off x="2610378" y="5501640"/>
                <a:ext cx="647700" cy="381000"/>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29" name="Straight Arrow Connector 28"/>
              <p:cNvCxnSpPr>
                <a:endCxn id="21" idx="0"/>
              </p:cNvCxnSpPr>
              <p:nvPr/>
            </p:nvCxnSpPr>
            <p:spPr>
              <a:xfrm>
                <a:off x="3372378" y="5501640"/>
                <a:ext cx="815439" cy="381000"/>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grpSp>
        <p:sp>
          <p:nvSpPr>
            <p:cNvPr id="53" name="TextBox 52"/>
            <p:cNvSpPr txBox="1"/>
            <p:nvPr/>
          </p:nvSpPr>
          <p:spPr>
            <a:xfrm>
              <a:off x="4136650" y="4714299"/>
              <a:ext cx="381000" cy="276999"/>
            </a:xfrm>
            <a:prstGeom prst="rect">
              <a:avLst/>
            </a:prstGeom>
            <a:noFill/>
          </p:spPr>
          <p:txBody>
            <a:bodyPr wrap="square" rtlCol="0">
              <a:spAutoFit/>
            </a:bodyPr>
            <a:lstStyle/>
            <a:p>
              <a:r>
                <a:rPr lang="en-US" sz="1200" dirty="0" smtClean="0"/>
                <a:t>Z</a:t>
              </a:r>
              <a:endParaRPr lang="en-US" sz="1200" dirty="0"/>
            </a:p>
          </p:txBody>
        </p:sp>
        <p:sp>
          <p:nvSpPr>
            <p:cNvPr id="54" name="TextBox 53"/>
            <p:cNvSpPr txBox="1"/>
            <p:nvPr/>
          </p:nvSpPr>
          <p:spPr>
            <a:xfrm>
              <a:off x="2946064" y="4710291"/>
              <a:ext cx="381000" cy="276999"/>
            </a:xfrm>
            <a:prstGeom prst="rect">
              <a:avLst/>
            </a:prstGeom>
            <a:noFill/>
          </p:spPr>
          <p:txBody>
            <a:bodyPr wrap="square" rtlCol="0">
              <a:spAutoFit/>
            </a:bodyPr>
            <a:lstStyle/>
            <a:p>
              <a:r>
                <a:rPr lang="en-US" sz="1200" dirty="0" smtClean="0"/>
                <a:t>Z</a:t>
              </a:r>
              <a:endParaRPr lang="en-US" sz="1200" dirty="0"/>
            </a:p>
          </p:txBody>
        </p:sp>
      </p:grpSp>
      <p:grpSp>
        <p:nvGrpSpPr>
          <p:cNvPr id="15" name="Group 14"/>
          <p:cNvGrpSpPr/>
          <p:nvPr/>
        </p:nvGrpSpPr>
        <p:grpSpPr>
          <a:xfrm>
            <a:off x="2714377" y="3008118"/>
            <a:ext cx="6155501" cy="3011682"/>
            <a:chOff x="2714377" y="2776747"/>
            <a:chExt cx="6155501" cy="3011682"/>
          </a:xfrm>
        </p:grpSpPr>
        <p:grpSp>
          <p:nvGrpSpPr>
            <p:cNvPr id="49" name="Group 48"/>
            <p:cNvGrpSpPr/>
            <p:nvPr/>
          </p:nvGrpSpPr>
          <p:grpSpPr>
            <a:xfrm>
              <a:off x="2714377" y="2776747"/>
              <a:ext cx="6155501" cy="3011682"/>
              <a:chOff x="2714377" y="3663438"/>
              <a:chExt cx="6155501" cy="3011682"/>
            </a:xfrm>
          </p:grpSpPr>
          <p:sp>
            <p:nvSpPr>
              <p:cNvPr id="30" name="Rectangle 29"/>
              <p:cNvSpPr/>
              <p:nvPr/>
            </p:nvSpPr>
            <p:spPr>
              <a:xfrm>
                <a:off x="7543800" y="3675314"/>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Customer</a:t>
                </a:r>
                <a:endParaRPr lang="en-US" dirty="0">
                  <a:solidFill>
                    <a:srgbClr val="002060"/>
                  </a:solidFill>
                </a:endParaRPr>
              </a:p>
            </p:txBody>
          </p:sp>
          <p:grpSp>
            <p:nvGrpSpPr>
              <p:cNvPr id="44" name="Group 43"/>
              <p:cNvGrpSpPr/>
              <p:nvPr/>
            </p:nvGrpSpPr>
            <p:grpSpPr>
              <a:xfrm>
                <a:off x="2714377" y="3663438"/>
                <a:ext cx="5086845" cy="3011682"/>
                <a:chOff x="2714377" y="3663438"/>
                <a:chExt cx="5086845" cy="3011682"/>
              </a:xfrm>
            </p:grpSpPr>
            <p:sp>
              <p:nvSpPr>
                <p:cNvPr id="33" name="Rectangle 32"/>
                <p:cNvSpPr/>
                <p:nvPr/>
              </p:nvSpPr>
              <p:spPr>
                <a:xfrm>
                  <a:off x="2714377" y="3705794"/>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Pets</a:t>
                  </a:r>
                  <a:endParaRPr lang="en-US" dirty="0">
                    <a:solidFill>
                      <a:srgbClr val="002060"/>
                    </a:solidFill>
                  </a:endParaRPr>
                </a:p>
              </p:txBody>
            </p:sp>
            <p:sp>
              <p:nvSpPr>
                <p:cNvPr id="34" name="Rectangle 33"/>
                <p:cNvSpPr/>
                <p:nvPr/>
              </p:nvSpPr>
              <p:spPr>
                <a:xfrm>
                  <a:off x="4992955" y="5913120"/>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Manager</a:t>
                  </a:r>
                  <a:endParaRPr lang="en-US" dirty="0">
                    <a:solidFill>
                      <a:srgbClr val="002060"/>
                    </a:solidFill>
                  </a:endParaRPr>
                </a:p>
              </p:txBody>
            </p:sp>
            <p:sp>
              <p:nvSpPr>
                <p:cNvPr id="35" name="Rectangle 34"/>
                <p:cNvSpPr/>
                <p:nvPr/>
              </p:nvSpPr>
              <p:spPr>
                <a:xfrm>
                  <a:off x="6475144" y="5910349"/>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Clerk</a:t>
                  </a:r>
                  <a:endParaRPr lang="en-US" dirty="0">
                    <a:solidFill>
                      <a:srgbClr val="002060"/>
                    </a:solidFill>
                  </a:endParaRPr>
                </a:p>
              </p:txBody>
            </p:sp>
            <p:sp>
              <p:nvSpPr>
                <p:cNvPr id="36" name="Rectangle 35"/>
                <p:cNvSpPr/>
                <p:nvPr/>
              </p:nvSpPr>
              <p:spPr>
                <a:xfrm>
                  <a:off x="5822001" y="3663438"/>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Employee</a:t>
                  </a:r>
                  <a:endParaRPr lang="en-US" dirty="0">
                    <a:solidFill>
                      <a:srgbClr val="002060"/>
                    </a:solidFill>
                  </a:endParaRPr>
                </a:p>
              </p:txBody>
            </p:sp>
            <p:cxnSp>
              <p:nvCxnSpPr>
                <p:cNvPr id="45" name="Straight Arrow Connector 44"/>
                <p:cNvCxnSpPr/>
                <p:nvPr/>
              </p:nvCxnSpPr>
              <p:spPr>
                <a:xfrm flipV="1">
                  <a:off x="5941744" y="5214554"/>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sp>
              <p:nvSpPr>
                <p:cNvPr id="47" name="Oval 46"/>
                <p:cNvSpPr/>
                <p:nvPr/>
              </p:nvSpPr>
              <p:spPr>
                <a:xfrm>
                  <a:off x="6094144" y="4985954"/>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cxnSp>
              <p:nvCxnSpPr>
                <p:cNvPr id="5" name="Straight Arrow Connector 4"/>
                <p:cNvCxnSpPr/>
                <p:nvPr/>
              </p:nvCxnSpPr>
              <p:spPr>
                <a:xfrm>
                  <a:off x="7389544" y="4604954"/>
                  <a:ext cx="0"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3" name="Straight Arrow Connector 22"/>
                <p:cNvCxnSpPr>
                  <a:stCxn id="36" idx="2"/>
                  <a:endCxn id="47" idx="0"/>
                </p:cNvCxnSpPr>
                <p:nvPr/>
              </p:nvCxnSpPr>
              <p:spPr>
                <a:xfrm flipH="1">
                  <a:off x="6208444" y="4425438"/>
                  <a:ext cx="276596" cy="560516"/>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cxnSp>
              <p:nvCxnSpPr>
                <p:cNvPr id="25" name="Straight Arrow Connector 24"/>
                <p:cNvCxnSpPr>
                  <a:endCxn id="34" idx="0"/>
                </p:cNvCxnSpPr>
                <p:nvPr/>
              </p:nvCxnSpPr>
              <p:spPr>
                <a:xfrm flipH="1">
                  <a:off x="5655994" y="5281254"/>
                  <a:ext cx="539660" cy="631866"/>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27" name="Straight Arrow Connector 26"/>
                <p:cNvCxnSpPr>
                  <a:endCxn id="35" idx="0"/>
                </p:cNvCxnSpPr>
                <p:nvPr/>
              </p:nvCxnSpPr>
              <p:spPr>
                <a:xfrm>
                  <a:off x="6195654" y="5285510"/>
                  <a:ext cx="942529" cy="624839"/>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39" name="Straight Arrow Connector 38"/>
                <p:cNvCxnSpPr/>
                <p:nvPr/>
              </p:nvCxnSpPr>
              <p:spPr>
                <a:xfrm flipV="1">
                  <a:off x="5943600" y="5285508"/>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grpSp>
        </p:grpSp>
        <p:sp>
          <p:nvSpPr>
            <p:cNvPr id="48" name="TextBox 47"/>
            <p:cNvSpPr txBox="1"/>
            <p:nvPr/>
          </p:nvSpPr>
          <p:spPr>
            <a:xfrm>
              <a:off x="6966609" y="4714299"/>
              <a:ext cx="381000" cy="276999"/>
            </a:xfrm>
            <a:prstGeom prst="rect">
              <a:avLst/>
            </a:prstGeom>
            <a:noFill/>
          </p:spPr>
          <p:txBody>
            <a:bodyPr wrap="square" rtlCol="0">
              <a:spAutoFit/>
            </a:bodyPr>
            <a:lstStyle/>
            <a:p>
              <a:r>
                <a:rPr lang="en-US" sz="1200" dirty="0" smtClean="0"/>
                <a:t>Z</a:t>
              </a:r>
              <a:endParaRPr lang="en-US" sz="1200" dirty="0"/>
            </a:p>
          </p:txBody>
        </p:sp>
        <p:sp>
          <p:nvSpPr>
            <p:cNvPr id="52" name="TextBox 51"/>
            <p:cNvSpPr txBox="1"/>
            <p:nvPr/>
          </p:nvSpPr>
          <p:spPr>
            <a:xfrm>
              <a:off x="5814654" y="4714299"/>
              <a:ext cx="381000" cy="276999"/>
            </a:xfrm>
            <a:prstGeom prst="rect">
              <a:avLst/>
            </a:prstGeom>
            <a:noFill/>
          </p:spPr>
          <p:txBody>
            <a:bodyPr wrap="square" rtlCol="0">
              <a:spAutoFit/>
            </a:bodyPr>
            <a:lstStyle/>
            <a:p>
              <a:r>
                <a:rPr lang="en-US" sz="1200" dirty="0" smtClean="0"/>
                <a:t>Z</a:t>
              </a:r>
              <a:endParaRPr lang="en-US" sz="1200" dirty="0"/>
            </a:p>
          </p:txBody>
        </p:sp>
      </p:grpSp>
      <p:sp>
        <p:nvSpPr>
          <p:cNvPr id="43" name="Oval Callout 42"/>
          <p:cNvSpPr/>
          <p:nvPr/>
        </p:nvSpPr>
        <p:spPr>
          <a:xfrm>
            <a:off x="1641538" y="2239191"/>
            <a:ext cx="4228517" cy="1932908"/>
          </a:xfrm>
          <a:prstGeom prst="wedgeEllipseCallout">
            <a:avLst>
              <a:gd name="adj1" fmla="val 54432"/>
              <a:gd name="adj2" fmla="val 540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What’s all this Weasel bashing? Stop bashing managers, the popular opinion says they are our friends.</a:t>
            </a:r>
          </a:p>
        </p:txBody>
      </p:sp>
      <p:pic>
        <p:nvPicPr>
          <p:cNvPr id="1026" name="Picture 2" descr="http://insurancewriter.com/blog/wp-content/uploads/2010/08/Weasel.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83224" y="2476500"/>
            <a:ext cx="5715000" cy="5800725"/>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p:cNvGrpSpPr/>
          <p:nvPr/>
        </p:nvGrpSpPr>
        <p:grpSpPr>
          <a:xfrm>
            <a:off x="6496917" y="1214380"/>
            <a:ext cx="1852505" cy="1793738"/>
            <a:chOff x="6496917" y="983009"/>
            <a:chExt cx="1852505" cy="1793738"/>
          </a:xfrm>
        </p:grpSpPr>
        <p:sp>
          <p:nvSpPr>
            <p:cNvPr id="32" name="Rectangle 31"/>
            <p:cNvSpPr/>
            <p:nvPr/>
          </p:nvSpPr>
          <p:spPr>
            <a:xfrm>
              <a:off x="6634371" y="983009"/>
              <a:ext cx="1326078"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rPr>
                <a:t>Person</a:t>
              </a:r>
              <a:endParaRPr lang="en-US" dirty="0">
                <a:solidFill>
                  <a:srgbClr val="002060"/>
                </a:solidFill>
              </a:endParaRPr>
            </a:p>
          </p:txBody>
        </p:sp>
        <p:cxnSp>
          <p:nvCxnSpPr>
            <p:cNvPr id="56" name="Straight Arrow Connector 55"/>
            <p:cNvCxnSpPr/>
            <p:nvPr/>
          </p:nvCxnSpPr>
          <p:spPr>
            <a:xfrm>
              <a:off x="7433890" y="2373075"/>
              <a:ext cx="915532" cy="403672"/>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cxnSp>
          <p:nvCxnSpPr>
            <p:cNvPr id="55" name="Straight Arrow Connector 54"/>
            <p:cNvCxnSpPr/>
            <p:nvPr/>
          </p:nvCxnSpPr>
          <p:spPr>
            <a:xfrm flipH="1">
              <a:off x="6496917" y="2373075"/>
              <a:ext cx="785555" cy="386981"/>
            </a:xfrm>
            <a:prstGeom prst="straightConnector1">
              <a:avLst/>
            </a:prstGeom>
            <a:ln>
              <a:tailEnd type="none" w="lg" len="lg"/>
            </a:ln>
          </p:spPr>
          <p:style>
            <a:lnRef idx="2">
              <a:schemeClr val="accent1"/>
            </a:lnRef>
            <a:fillRef idx="1">
              <a:schemeClr val="lt1"/>
            </a:fillRef>
            <a:effectRef idx="0">
              <a:schemeClr val="accent1"/>
            </a:effectRef>
            <a:fontRef idx="minor">
              <a:schemeClr val="dk1"/>
            </a:fontRef>
          </p:style>
        </p:cxnSp>
        <p:grpSp>
          <p:nvGrpSpPr>
            <p:cNvPr id="59" name="Group 58"/>
            <p:cNvGrpSpPr/>
            <p:nvPr/>
          </p:nvGrpSpPr>
          <p:grpSpPr>
            <a:xfrm>
              <a:off x="7098022" y="2078131"/>
              <a:ext cx="535256" cy="299556"/>
              <a:chOff x="8197022" y="381000"/>
              <a:chExt cx="535256" cy="299556"/>
            </a:xfrm>
          </p:grpSpPr>
          <p:cxnSp>
            <p:nvCxnSpPr>
              <p:cNvPr id="60" name="Straight Arrow Connector 59"/>
              <p:cNvCxnSpPr/>
              <p:nvPr/>
            </p:nvCxnSpPr>
            <p:spPr>
              <a:xfrm flipV="1">
                <a:off x="8197022" y="609600"/>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sp>
            <p:nvSpPr>
              <p:cNvPr id="61" name="Oval 60"/>
              <p:cNvSpPr/>
              <p:nvPr/>
            </p:nvSpPr>
            <p:spPr>
              <a:xfrm>
                <a:off x="8349422" y="381000"/>
                <a:ext cx="228600" cy="2286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002060"/>
                  </a:solidFill>
                  <a:effectLst>
                    <a:outerShdw blurRad="63500" dir="3600000" algn="tl" rotWithShape="0">
                      <a:srgbClr val="000000">
                        <a:alpha val="70000"/>
                      </a:srgbClr>
                    </a:outerShdw>
                  </a:effectLst>
                </a:endParaRPr>
              </a:p>
            </p:txBody>
          </p:sp>
          <p:cxnSp>
            <p:nvCxnSpPr>
              <p:cNvPr id="62" name="Straight Arrow Connector 61"/>
              <p:cNvCxnSpPr/>
              <p:nvPr/>
            </p:nvCxnSpPr>
            <p:spPr>
              <a:xfrm flipV="1">
                <a:off x="8198878" y="680554"/>
                <a:ext cx="533400" cy="2"/>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grpSp>
        <p:cxnSp>
          <p:nvCxnSpPr>
            <p:cNvPr id="68" name="Straight Arrow Connector 67"/>
            <p:cNvCxnSpPr/>
            <p:nvPr/>
          </p:nvCxnSpPr>
          <p:spPr>
            <a:xfrm flipH="1">
              <a:off x="7340724" y="1752600"/>
              <a:ext cx="6885" cy="337258"/>
            </a:xfrm>
            <a:prstGeom prst="straightConnector1">
              <a:avLst/>
            </a:prstGeom>
            <a:ln>
              <a:tailEnd type="none"/>
            </a:ln>
          </p:spPr>
          <p:style>
            <a:lnRef idx="2">
              <a:schemeClr val="accent1"/>
            </a:lnRef>
            <a:fillRef idx="1">
              <a:schemeClr val="lt1"/>
            </a:fillRef>
            <a:effectRef idx="0">
              <a:schemeClr val="accent1"/>
            </a:effectRef>
            <a:fontRef idx="minor">
              <a:schemeClr val="dk1"/>
            </a:fontRef>
          </p:style>
        </p:cxnSp>
      </p:grpSp>
    </p:spTree>
    <p:extLst>
      <p:ext uri="{BB962C8B-B14F-4D97-AF65-F5344CB8AC3E}">
        <p14:creationId xmlns:p14="http://schemas.microsoft.com/office/powerpoint/2010/main" val="304225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LEB National Bank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At the Large Evil Bank (LEB), they have 6 types of accounts including mortgages, credit card, checking, saving, etc. Each account type shares many of the same characteristics, customer, balances, etc, but obviously each type of account has characteristics that are different.</a:t>
            </a:r>
          </a:p>
          <a:p>
            <a:r>
              <a:rPr lang="en-US" smtClean="0"/>
              <a:t>Assume that each account type has 5 or 6 columns that are specific for each type of account. For example, a mortgage account has assets that secure the loan, while a credit card has limits (both by day and total)</a:t>
            </a:r>
          </a:p>
          <a:p>
            <a:r>
              <a:rPr lang="en-US" smtClean="0"/>
              <a:t>Larger Number of Attributes Would your design change if there were multiple order of magnitude more specific attributes for the specific types of accounts?</a:t>
            </a:r>
            <a:endParaRPr lang="en-US" dirty="0"/>
          </a:p>
        </p:txBody>
      </p:sp>
      <p:sp>
        <p:nvSpPr>
          <p:cNvPr id="9" name="Date Placeholder 8"/>
          <p:cNvSpPr>
            <a:spLocks noGrp="1"/>
          </p:cNvSpPr>
          <p:nvPr>
            <p:ph type="dt" sz="half" idx="10"/>
          </p:nvPr>
        </p:nvSpPr>
        <p:spPr/>
        <p:txBody>
          <a:bodyPr/>
          <a:lstStyle/>
          <a:p>
            <a:fld id="{468F6785-A9AB-48BD-8BA9-BA46F7354DC2}"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39</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
        <p:nvSpPr>
          <p:cNvPr id="7" name="Oval Callout 6"/>
          <p:cNvSpPr/>
          <p:nvPr/>
        </p:nvSpPr>
        <p:spPr>
          <a:xfrm>
            <a:off x="1447800" y="1828800"/>
            <a:ext cx="5219117" cy="1889464"/>
          </a:xfrm>
          <a:prstGeom prst="wedgeEllipseCallout">
            <a:avLst>
              <a:gd name="adj1" fmla="val 55216"/>
              <a:gd name="adj2" fmla="val 4030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You were warned. No more bashing my friends. People are completely satisfied with the dynamic experience their bank provides.</a:t>
            </a:r>
            <a:endParaRPr lang="en-US" dirty="0"/>
          </a:p>
        </p:txBody>
      </p:sp>
      <p:grpSp>
        <p:nvGrpSpPr>
          <p:cNvPr id="8" name="Group 7"/>
          <p:cNvGrpSpPr/>
          <p:nvPr/>
        </p:nvGrpSpPr>
        <p:grpSpPr>
          <a:xfrm>
            <a:off x="5181600" y="1901872"/>
            <a:ext cx="5715000" cy="6374433"/>
            <a:chOff x="5181600" y="1901872"/>
            <a:chExt cx="5715000" cy="6374433"/>
          </a:xfrm>
        </p:grpSpPr>
        <p:pic>
          <p:nvPicPr>
            <p:cNvPr id="6" name="Picture 2" descr="http://insurancewriter.com/blog/wp-content/uploads/2010/08/Weasel.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81600" y="2475580"/>
              <a:ext cx="5715000" cy="58007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ts3.mm.bing.net/images/thumbnail.aspx?q=4507594525704530&amp;id=c7888a72466015eedfc5951ae0912957&amp;url=http%3a%2f%2fandrewsandpygott.files.wordpress.com%2f2011%2f01%2fsdc13244.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667" b="90000" l="4889" r="96000"/>
                      </a14:imgEffect>
                    </a14:imgLayer>
                  </a14:imgProps>
                </a:ext>
                <a:ext uri="{28A0092B-C50C-407E-A947-70E740481C1C}">
                  <a14:useLocalDpi xmlns:a14="http://schemas.microsoft.com/office/drawing/2010/main" val="0"/>
                </a:ext>
              </a:extLst>
            </a:blip>
            <a:srcRect/>
            <a:stretch>
              <a:fillRect/>
            </a:stretch>
          </p:blipFill>
          <p:spPr bwMode="auto">
            <a:xfrm>
              <a:off x="6938535" y="1901872"/>
              <a:ext cx="2143125" cy="285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2441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ahead or change direction</a:t>
            </a:r>
            <a:endParaRPr lang="en-US" dirty="0"/>
          </a:p>
        </p:txBody>
      </p:sp>
      <p:sp>
        <p:nvSpPr>
          <p:cNvPr id="3" name="Content Placeholder 2"/>
          <p:cNvSpPr>
            <a:spLocks noGrp="1"/>
          </p:cNvSpPr>
          <p:nvPr>
            <p:ph idx="1"/>
          </p:nvPr>
        </p:nvSpPr>
        <p:spPr/>
        <p:txBody>
          <a:bodyPr/>
          <a:lstStyle/>
          <a:p>
            <a:r>
              <a:rPr lang="en-US" dirty="0" smtClean="0"/>
              <a:t>Great design demands you plan ahead</a:t>
            </a:r>
          </a:p>
          <a:p>
            <a:r>
              <a:rPr lang="en-US" dirty="0" smtClean="0"/>
              <a:t>You don’t have to implement the entire hotel to build the stairs well</a:t>
            </a:r>
          </a:p>
          <a:p>
            <a:pPr lvl="1"/>
            <a:r>
              <a:rPr lang="en-US" dirty="0" smtClean="0"/>
              <a:t>But you do have to know what the hotel is probably going to look like…</a:t>
            </a:r>
          </a:p>
          <a:p>
            <a:r>
              <a:rPr lang="en-US" dirty="0" smtClean="0"/>
              <a:t>Without planning, many implementations look like a Rube Goldberg Comic strip</a:t>
            </a:r>
          </a:p>
          <a:p>
            <a:pPr marL="0" indent="0">
              <a:buNone/>
            </a:pPr>
            <a:endParaRPr lang="en-US" dirty="0"/>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4</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smtClean="0"/>
              <a:t>Designing for Common Problems in SQL Server</a:t>
            </a:r>
            <a:endParaRPr lang="en-US" dirty="0"/>
          </a:p>
        </p:txBody>
      </p:sp>
    </p:spTree>
    <p:extLst>
      <p:ext uri="{BB962C8B-B14F-4D97-AF65-F5344CB8AC3E}">
        <p14:creationId xmlns:p14="http://schemas.microsoft.com/office/powerpoint/2010/main" val="1628839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For more explanation about the weasel</a:t>
            </a:r>
            <a:endParaRPr lang="en-US" sz="3600" dirty="0"/>
          </a:p>
        </p:txBody>
      </p:sp>
      <p:sp>
        <p:nvSpPr>
          <p:cNvPr id="3" name="Content Placeholder 2"/>
          <p:cNvSpPr>
            <a:spLocks noGrp="1"/>
          </p:cNvSpPr>
          <p:nvPr>
            <p:ph idx="1"/>
          </p:nvPr>
        </p:nvSpPr>
        <p:spPr/>
        <p:txBody>
          <a:bodyPr/>
          <a:lstStyle/>
          <a:p>
            <a:r>
              <a:rPr lang="en-US" smtClean="0">
                <a:hlinkClick r:id="rId2"/>
              </a:rPr>
              <a:t>http://insurancewriter.com/blog/2010/08/27/weasel-words-weaken-your-message/</a:t>
            </a:r>
            <a:r>
              <a:rPr lang="en-US" smtClean="0"/>
              <a:t> </a:t>
            </a:r>
            <a:endParaRPr lang="en-US" dirty="0"/>
          </a:p>
        </p:txBody>
      </p:sp>
      <p:sp>
        <p:nvSpPr>
          <p:cNvPr id="6" name="Date Placeholder 5"/>
          <p:cNvSpPr>
            <a:spLocks noGrp="1"/>
          </p:cNvSpPr>
          <p:nvPr>
            <p:ph type="dt" sz="half" idx="10"/>
          </p:nvPr>
        </p:nvSpPr>
        <p:spPr/>
        <p:txBody>
          <a:bodyPr/>
          <a:lstStyle/>
          <a:p>
            <a:fld id="{36DAE418-E0EA-42C4-AD38-7A61383844AC}"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40</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875389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0574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62ECC8BB-E61F-4D66-AF61-0FDFFC5C4EDE}" type="datetime1">
              <a:rPr lang="en-US" smtClean="0"/>
              <a:t>8/29/2012</a:t>
            </a:fld>
            <a:endParaRPr lang="en-US"/>
          </a:p>
        </p:txBody>
      </p:sp>
      <p:sp>
        <p:nvSpPr>
          <p:cNvPr id="3" name="Slide Number Placeholder 2"/>
          <p:cNvSpPr>
            <a:spLocks noGrp="1"/>
          </p:cNvSpPr>
          <p:nvPr>
            <p:ph type="sldNum" sz="quarter" idx="12"/>
          </p:nvPr>
        </p:nvSpPr>
        <p:spPr/>
        <p:txBody>
          <a:bodyPr/>
          <a:lstStyle/>
          <a:p>
            <a:fld id="{DFC92926-97E6-4BD2-831B-A87D8AA95496}" type="slidenum">
              <a:rPr lang="en-US" smtClean="0"/>
              <a:pPr/>
              <a:t>41</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4187386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Specified Schema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Try as we might, we cannot predict every user need for the rest of eternity</a:t>
            </a:r>
          </a:p>
          <a:p>
            <a:r>
              <a:rPr lang="en-US" dirty="0" smtClean="0"/>
              <a:t>User needs mutate over time</a:t>
            </a:r>
          </a:p>
          <a:p>
            <a:r>
              <a:rPr lang="en-US" dirty="0" smtClean="0"/>
              <a:t>Hence, we need to come up with a plan for how to accommodate user needs that were not known (or possible to implement) at design time</a:t>
            </a:r>
          </a:p>
          <a:p>
            <a:r>
              <a:rPr lang="en-US" dirty="0" smtClean="0"/>
              <a:t>Patterns:</a:t>
            </a:r>
          </a:p>
          <a:p>
            <a:pPr lvl="1"/>
            <a:r>
              <a:rPr lang="en-US" dirty="0" smtClean="0"/>
              <a:t>Big ‘ole list of generic columns</a:t>
            </a:r>
          </a:p>
          <a:p>
            <a:pPr lvl="1"/>
            <a:r>
              <a:rPr lang="en-US" dirty="0" smtClean="0"/>
              <a:t>EAV – Entity Attribute Value</a:t>
            </a:r>
          </a:p>
          <a:p>
            <a:pPr lvl="1"/>
            <a:r>
              <a:rPr lang="en-US" dirty="0" smtClean="0"/>
              <a:t>Allowing client to add extra columns to table</a:t>
            </a:r>
          </a:p>
          <a:p>
            <a:r>
              <a:rPr lang="en-US" dirty="0" smtClean="0"/>
              <a:t>Solution can be greatly affected by type of </a:t>
            </a:r>
            <a:r>
              <a:rPr lang="en-US" dirty="0" err="1" smtClean="0"/>
              <a:t>dev</a:t>
            </a:r>
            <a:r>
              <a:rPr lang="en-US" dirty="0" smtClean="0"/>
              <a:t> (Software Vendor, Corporate) </a:t>
            </a:r>
            <a:endParaRPr lang="en-US" dirty="0"/>
          </a:p>
        </p:txBody>
      </p:sp>
      <p:sp>
        <p:nvSpPr>
          <p:cNvPr id="6" name="Date Placeholder 5"/>
          <p:cNvSpPr>
            <a:spLocks noGrp="1"/>
          </p:cNvSpPr>
          <p:nvPr>
            <p:ph type="dt" sz="half" idx="10"/>
          </p:nvPr>
        </p:nvSpPr>
        <p:spPr/>
        <p:txBody>
          <a:bodyPr/>
          <a:lstStyle/>
          <a:p>
            <a:fld id="{BD298948-ECD4-4D75-97FD-1A7E7D795DB6}"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42</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738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Specified – Big Old List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Basically, pre-building extra columns with no initial purpose</a:t>
            </a:r>
          </a:p>
          <a:p>
            <a:r>
              <a:rPr lang="en-US" dirty="0" smtClean="0"/>
              <a:t>CREATE TABLE Customer</a:t>
            </a:r>
            <a:br>
              <a:rPr lang="en-US" dirty="0" smtClean="0"/>
            </a:br>
            <a:r>
              <a:rPr lang="en-US" dirty="0" smtClean="0"/>
              <a:t>(</a:t>
            </a:r>
            <a:br>
              <a:rPr lang="en-US" dirty="0" smtClean="0"/>
            </a:br>
            <a:r>
              <a:rPr lang="en-US" dirty="0" smtClean="0"/>
              <a:t>       </a:t>
            </a:r>
            <a:r>
              <a:rPr lang="en-US" dirty="0" err="1" smtClean="0"/>
              <a:t>CustomerNumber</a:t>
            </a:r>
            <a:r>
              <a:rPr lang="en-US" dirty="0" smtClean="0"/>
              <a:t>  char(10) PRIMARY KEY,</a:t>
            </a:r>
            <a:br>
              <a:rPr lang="en-US" dirty="0" smtClean="0"/>
            </a:br>
            <a:r>
              <a:rPr lang="en-US" dirty="0" smtClean="0"/>
              <a:t>       </a:t>
            </a:r>
            <a:r>
              <a:rPr lang="en-US" dirty="0" err="1" smtClean="0"/>
              <a:t>CustomerFixedAttributes</a:t>
            </a:r>
            <a:r>
              <a:rPr lang="en-US" dirty="0" smtClean="0"/>
              <a:t> various,</a:t>
            </a:r>
            <a:br>
              <a:rPr lang="en-US" dirty="0" smtClean="0"/>
            </a:br>
            <a:r>
              <a:rPr lang="en-US" dirty="0" smtClean="0"/>
              <a:t>       UserAttribute1 </a:t>
            </a:r>
            <a:r>
              <a:rPr lang="en-US" dirty="0" err="1" smtClean="0"/>
              <a:t>varchar</a:t>
            </a:r>
            <a:r>
              <a:rPr lang="en-US" dirty="0" smtClean="0"/>
              <a:t>(200) NULL,</a:t>
            </a:r>
            <a:br>
              <a:rPr lang="en-US" dirty="0" smtClean="0"/>
            </a:br>
            <a:r>
              <a:rPr lang="en-US" dirty="0" smtClean="0"/>
              <a:t>       UserAttribute2 </a:t>
            </a:r>
            <a:r>
              <a:rPr lang="en-US" dirty="0" err="1" smtClean="0"/>
              <a:t>varchar</a:t>
            </a:r>
            <a:r>
              <a:rPr lang="en-US" dirty="0" smtClean="0"/>
              <a:t>(200</a:t>
            </a:r>
            <a:r>
              <a:rPr lang="en-US" dirty="0"/>
              <a:t>) NULL,</a:t>
            </a:r>
            <a:r>
              <a:rPr lang="en-US" dirty="0" smtClean="0"/>
              <a:t/>
            </a:r>
            <a:br>
              <a:rPr lang="en-US" dirty="0" smtClean="0"/>
            </a:br>
            <a:r>
              <a:rPr lang="en-US" dirty="0" smtClean="0"/>
              <a:t>       …</a:t>
            </a:r>
            <a:br>
              <a:rPr lang="en-US" dirty="0" smtClean="0"/>
            </a:br>
            <a:r>
              <a:rPr lang="en-US" dirty="0" smtClean="0"/>
              <a:t>       </a:t>
            </a:r>
            <a:r>
              <a:rPr lang="en-US" dirty="0" err="1" smtClean="0"/>
              <a:t>UserAttributeN</a:t>
            </a:r>
            <a:r>
              <a:rPr lang="en-US" dirty="0" smtClean="0"/>
              <a:t> </a:t>
            </a:r>
            <a:r>
              <a:rPr lang="en-US" dirty="0" err="1" smtClean="0"/>
              <a:t>varchar</a:t>
            </a:r>
            <a:r>
              <a:rPr lang="en-US" dirty="0" smtClean="0"/>
              <a:t>(200</a:t>
            </a:r>
            <a:r>
              <a:rPr lang="en-US" dirty="0"/>
              <a:t>) NULL</a:t>
            </a:r>
            <a:r>
              <a:rPr lang="en-US" dirty="0" smtClean="0"/>
              <a:t/>
            </a:r>
            <a:br>
              <a:rPr lang="en-US" dirty="0" smtClean="0"/>
            </a:br>
            <a:r>
              <a:rPr lang="en-US" dirty="0" smtClean="0"/>
              <a:t>)</a:t>
            </a:r>
          </a:p>
          <a:p>
            <a:r>
              <a:rPr lang="en-US" dirty="0" err="1" smtClean="0"/>
              <a:t>Datatype</a:t>
            </a:r>
            <a:r>
              <a:rPr lang="en-US" dirty="0" smtClean="0"/>
              <a:t> of string is a reasonable choice</a:t>
            </a:r>
          </a:p>
        </p:txBody>
      </p:sp>
      <p:sp>
        <p:nvSpPr>
          <p:cNvPr id="6" name="Date Placeholder 5"/>
          <p:cNvSpPr>
            <a:spLocks noGrp="1"/>
          </p:cNvSpPr>
          <p:nvPr>
            <p:ph type="dt" sz="half" idx="10"/>
          </p:nvPr>
        </p:nvSpPr>
        <p:spPr/>
        <p:txBody>
          <a:bodyPr/>
          <a:lstStyle/>
          <a:p>
            <a:fld id="{8728F17A-976E-4549-B6B8-EC642AF00221}"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43</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30206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Specified – Big Old 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Positives – Easy for designers/coders</a:t>
            </a:r>
          </a:p>
          <a:p>
            <a:r>
              <a:rPr lang="en-US" dirty="0" smtClean="0"/>
              <a:t>Negatives - Everything else</a:t>
            </a:r>
          </a:p>
          <a:p>
            <a:pPr lvl="1"/>
            <a:r>
              <a:rPr lang="en-US" dirty="0" smtClean="0"/>
              <a:t>Difficult for </a:t>
            </a:r>
            <a:r>
              <a:rPr lang="en-US" dirty="0" err="1" smtClean="0"/>
              <a:t>queriers</a:t>
            </a:r>
            <a:endParaRPr lang="en-US" dirty="0" smtClean="0"/>
          </a:p>
          <a:p>
            <a:pPr lvl="1"/>
            <a:r>
              <a:rPr lang="en-US" dirty="0" smtClean="0"/>
              <a:t>Inconsistent Usage – One row may have nickname, the next total sales</a:t>
            </a:r>
          </a:p>
          <a:p>
            <a:pPr lvl="1"/>
            <a:r>
              <a:rPr lang="en-US" dirty="0" smtClean="0"/>
              <a:t>Domain Control –Difficult to constrain values users may use</a:t>
            </a:r>
          </a:p>
          <a:p>
            <a:pPr lvl="1"/>
            <a:r>
              <a:rPr lang="en-US" dirty="0" smtClean="0"/>
              <a:t>Metadata – Not easy to manage meaning of </a:t>
            </a:r>
            <a:r>
              <a:rPr lang="en-US" dirty="0" err="1" smtClean="0"/>
              <a:t>UserAttribute</a:t>
            </a:r>
            <a:r>
              <a:rPr lang="en-US" dirty="0" smtClean="0"/>
              <a:t> columns</a:t>
            </a:r>
          </a:p>
          <a:p>
            <a:pPr lvl="1"/>
            <a:r>
              <a:rPr lang="en-US" dirty="0" smtClean="0"/>
              <a:t>Possible </a:t>
            </a:r>
            <a:r>
              <a:rPr lang="en-US" dirty="0" err="1" smtClean="0"/>
              <a:t>perf</a:t>
            </a:r>
            <a:r>
              <a:rPr lang="en-US" dirty="0" smtClean="0"/>
              <a:t> hit if large values are used in many user defined attributes</a:t>
            </a:r>
          </a:p>
        </p:txBody>
      </p:sp>
      <p:sp>
        <p:nvSpPr>
          <p:cNvPr id="6" name="Date Placeholder 5"/>
          <p:cNvSpPr>
            <a:spLocks noGrp="1"/>
          </p:cNvSpPr>
          <p:nvPr>
            <p:ph type="dt" sz="half" idx="10"/>
          </p:nvPr>
        </p:nvSpPr>
        <p:spPr/>
        <p:txBody>
          <a:bodyPr/>
          <a:lstStyle/>
          <a:p>
            <a:fld id="{694C3469-71EE-4836-A179-3325262AE4B5}"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44</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58860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381000"/>
            <a:ext cx="8229600" cy="762000"/>
          </a:xfrm>
        </p:spPr>
        <p:txBody>
          <a:bodyPr/>
          <a:lstStyle/>
          <a:p>
            <a:r>
              <a:rPr lang="en-US" dirty="0" smtClean="0"/>
              <a:t>User Specified - EAV</a:t>
            </a:r>
          </a:p>
        </p:txBody>
      </p:sp>
      <p:sp>
        <p:nvSpPr>
          <p:cNvPr id="9" name="Date Placeholder 8"/>
          <p:cNvSpPr>
            <a:spLocks noGrp="1"/>
          </p:cNvSpPr>
          <p:nvPr>
            <p:ph type="dt" sz="half" idx="10"/>
          </p:nvPr>
        </p:nvSpPr>
        <p:spPr/>
        <p:txBody>
          <a:bodyPr/>
          <a:lstStyle/>
          <a:p>
            <a:fld id="{BB53B509-8A4C-4F5F-B0A4-8173FA9F0A62}" type="datetime1">
              <a:rPr lang="en-US" smtClean="0"/>
              <a:t>8/29/2012</a:t>
            </a:fld>
            <a:endParaRPr lang="en-US"/>
          </a:p>
        </p:txBody>
      </p:sp>
      <p:sp>
        <p:nvSpPr>
          <p:cNvPr id="8" name="Slide Number Placeholder 7"/>
          <p:cNvSpPr>
            <a:spLocks noGrp="1"/>
          </p:cNvSpPr>
          <p:nvPr>
            <p:ph type="sldNum" sz="quarter" idx="12"/>
          </p:nvPr>
        </p:nvSpPr>
        <p:spPr/>
        <p:txBody>
          <a:bodyPr/>
          <a:lstStyle/>
          <a:p>
            <a:fld id="{DFC92926-97E6-4BD2-831B-A87D8AA95496}" type="slidenum">
              <a:rPr lang="en-US" smtClean="0"/>
              <a:pPr/>
              <a:t>45</a:t>
            </a:fld>
            <a:endParaRPr lang="en-US"/>
          </a:p>
        </p:txBody>
      </p:sp>
      <p:sp>
        <p:nvSpPr>
          <p:cNvPr id="7" name="Footer Placeholder 6"/>
          <p:cNvSpPr>
            <a:spLocks noGrp="1"/>
          </p:cNvSpPr>
          <p:nvPr>
            <p:ph type="ftr" sz="quarter" idx="3"/>
          </p:nvPr>
        </p:nvSpPr>
        <p:spPr/>
        <p:txBody>
          <a:bodyPr/>
          <a:lstStyle/>
          <a:p>
            <a:r>
              <a:rPr lang="en-US" smtClean="0"/>
              <a:t>Designing for Common Problems in SQL Server</a:t>
            </a:r>
            <a:endParaRPr lang="en-US"/>
          </a:p>
        </p:txBody>
      </p:sp>
      <p:sp>
        <p:nvSpPr>
          <p:cNvPr id="14" name="Content Placeholder 13"/>
          <p:cNvSpPr>
            <a:spLocks noGrp="1"/>
          </p:cNvSpPr>
          <p:nvPr>
            <p:ph idx="4294967295"/>
          </p:nvPr>
        </p:nvSpPr>
        <p:spPr>
          <a:xfrm>
            <a:off x="5410200" y="1295400"/>
            <a:ext cx="3733800" cy="5105400"/>
          </a:xfrm>
        </p:spPr>
        <p:txBody>
          <a:bodyPr>
            <a:normAutofit fontScale="62500" lnSpcReduction="20000"/>
          </a:bodyPr>
          <a:lstStyle/>
          <a:p>
            <a:r>
              <a:rPr lang="en-US" dirty="0" smtClean="0">
                <a:latin typeface="+mj-lt"/>
              </a:rPr>
              <a:t>Pros</a:t>
            </a:r>
          </a:p>
          <a:p>
            <a:pPr lvl="1"/>
            <a:r>
              <a:rPr lang="en-US" dirty="0" smtClean="0">
                <a:latin typeface="+mj-lt"/>
              </a:rPr>
              <a:t>Very easy to use in a singleton manner, difficult to use relationally</a:t>
            </a:r>
          </a:p>
          <a:p>
            <a:pPr lvl="1"/>
            <a:r>
              <a:rPr lang="en-US" dirty="0" smtClean="0">
                <a:latin typeface="+mj-lt"/>
              </a:rPr>
              <a:t>Flexible</a:t>
            </a:r>
          </a:p>
          <a:p>
            <a:pPr lvl="1"/>
            <a:r>
              <a:rPr lang="en-US" dirty="0" smtClean="0">
                <a:latin typeface="+mj-lt"/>
              </a:rPr>
              <a:t>No schema change to add value</a:t>
            </a:r>
          </a:p>
          <a:p>
            <a:pPr lvl="1"/>
            <a:r>
              <a:rPr lang="en-US" dirty="0" smtClean="0">
                <a:latin typeface="+mj-lt"/>
              </a:rPr>
              <a:t>Fixed schema makes UI coding easier</a:t>
            </a:r>
          </a:p>
          <a:p>
            <a:r>
              <a:rPr lang="en-US" dirty="0" smtClean="0">
                <a:latin typeface="+mj-lt"/>
              </a:rPr>
              <a:t>Cons</a:t>
            </a:r>
          </a:p>
          <a:p>
            <a:pPr lvl="1"/>
            <a:r>
              <a:rPr lang="en-US" dirty="0" smtClean="0">
                <a:latin typeface="+mj-lt"/>
              </a:rPr>
              <a:t>Difficult to retrieve </a:t>
            </a:r>
            <a:br>
              <a:rPr lang="en-US" dirty="0" smtClean="0">
                <a:latin typeface="+mj-lt"/>
              </a:rPr>
            </a:br>
            <a:r>
              <a:rPr lang="en-US" dirty="0" smtClean="0">
                <a:latin typeface="+mj-lt"/>
              </a:rPr>
              <a:t>a natural tabular data stream  </a:t>
            </a:r>
          </a:p>
          <a:p>
            <a:pPr lvl="1"/>
            <a:r>
              <a:rPr lang="en-US" dirty="0" smtClean="0">
                <a:latin typeface="+mj-lt"/>
              </a:rPr>
              <a:t>Insert/Update a roundtrip nightmare</a:t>
            </a:r>
          </a:p>
          <a:p>
            <a:pPr lvl="1"/>
            <a:r>
              <a:rPr lang="en-US" dirty="0" smtClean="0">
                <a:latin typeface="+mj-lt"/>
              </a:rPr>
              <a:t>Data Typing/Integrity</a:t>
            </a:r>
          </a:p>
          <a:p>
            <a:pPr lvl="1"/>
            <a:endParaRPr lang="en-US" dirty="0" smtClean="0">
              <a:latin typeface="+mj-lt"/>
            </a:endParaRPr>
          </a:p>
          <a:p>
            <a:endParaRPr lang="en-US" dirty="0" smtClean="0">
              <a:latin typeface="+mj-lt"/>
            </a:endParaRPr>
          </a:p>
          <a:p>
            <a:endParaRPr lang="en-US" dirty="0">
              <a:latin typeface="+mj-lt"/>
            </a:endParaRPr>
          </a:p>
        </p:txBody>
      </p:sp>
      <p:grpSp>
        <p:nvGrpSpPr>
          <p:cNvPr id="5" name="Group 4"/>
          <p:cNvGrpSpPr/>
          <p:nvPr/>
        </p:nvGrpSpPr>
        <p:grpSpPr>
          <a:xfrm>
            <a:off x="457199" y="1293674"/>
            <a:ext cx="4648201" cy="2743200"/>
            <a:chOff x="228599" y="1676400"/>
            <a:chExt cx="4648201" cy="2327849"/>
          </a:xfrm>
        </p:grpSpPr>
        <p:sp>
          <p:nvSpPr>
            <p:cNvPr id="15" name="TextBox 14"/>
            <p:cNvSpPr txBox="1"/>
            <p:nvPr/>
          </p:nvSpPr>
          <p:spPr>
            <a:xfrm>
              <a:off x="228599" y="2249923"/>
              <a:ext cx="4648201" cy="1754326"/>
            </a:xfrm>
            <a:prstGeom prst="rect">
              <a:avLst/>
            </a:prstGeom>
            <a:noFill/>
          </p:spPr>
          <p:txBody>
            <a:bodyPr wrap="square" rtlCol="0">
              <a:spAutoFit/>
            </a:bodyPr>
            <a:lstStyle/>
            <a:p>
              <a:r>
                <a:rPr lang="en-US" dirty="0" err="1" smtClean="0"/>
                <a:t>StudentId</a:t>
              </a:r>
              <a:r>
                <a:rPr lang="en-US" dirty="0" smtClean="0"/>
                <a:t>   Attribute          Value</a:t>
              </a:r>
            </a:p>
            <a:p>
              <a:r>
                <a:rPr lang="en-US" dirty="0" smtClean="0"/>
                <a:t>-------------  ------------------- -------------</a:t>
              </a:r>
            </a:p>
            <a:p>
              <a:r>
                <a:rPr lang="en-US" dirty="0" smtClean="0"/>
                <a:t>1                Seat Assign      A4</a:t>
              </a:r>
            </a:p>
            <a:p>
              <a:r>
                <a:rPr lang="en-US" dirty="0" smtClean="0"/>
                <a:t>2                Seat Assign      B2</a:t>
              </a:r>
            </a:p>
            <a:p>
              <a:r>
                <a:rPr lang="en-US" dirty="0" smtClean="0"/>
                <a:t>1                </a:t>
              </a:r>
              <a:r>
                <a:rPr lang="en-US" dirty="0" err="1" smtClean="0"/>
                <a:t>PassNumber</a:t>
              </a:r>
              <a:r>
                <a:rPr lang="en-US" dirty="0" smtClean="0"/>
                <a:t>    33</a:t>
              </a:r>
            </a:p>
            <a:p>
              <a:r>
                <a:rPr lang="en-US" dirty="0" smtClean="0"/>
                <a:t>1                </a:t>
              </a:r>
              <a:r>
                <a:rPr lang="en-US" dirty="0" err="1" smtClean="0"/>
                <a:t>PlayCharacter</a:t>
              </a:r>
              <a:r>
                <a:rPr lang="en-US" dirty="0" smtClean="0"/>
                <a:t>  Red Riding Hood</a:t>
              </a:r>
              <a:endParaRPr lang="en-US" dirty="0"/>
            </a:p>
          </p:txBody>
        </p:sp>
        <p:sp>
          <p:nvSpPr>
            <p:cNvPr id="3" name="TextBox 2"/>
            <p:cNvSpPr txBox="1"/>
            <p:nvPr/>
          </p:nvSpPr>
          <p:spPr>
            <a:xfrm>
              <a:off x="228599" y="1676400"/>
              <a:ext cx="4648201" cy="548469"/>
            </a:xfrm>
            <a:prstGeom prst="rect">
              <a:avLst/>
            </a:prstGeom>
            <a:noFill/>
          </p:spPr>
          <p:txBody>
            <a:bodyPr wrap="square" rtlCol="0">
              <a:spAutoFit/>
            </a:bodyPr>
            <a:lstStyle/>
            <a:p>
              <a:r>
                <a:rPr lang="en-US" b="1" dirty="0" smtClean="0"/>
                <a:t>Common – </a:t>
              </a:r>
              <a:r>
                <a:rPr lang="en-US" dirty="0" smtClean="0"/>
                <a:t>Extend a Student table, </a:t>
              </a:r>
            </a:p>
            <a:p>
              <a:r>
                <a:rPr lang="en-US" dirty="0"/>
                <a:t> </a:t>
              </a:r>
              <a:r>
                <a:rPr lang="en-US" dirty="0" smtClean="0"/>
                <a:t>                  Key( </a:t>
              </a:r>
              <a:r>
                <a:rPr lang="en-US" dirty="0" err="1" smtClean="0"/>
                <a:t>StudentId</a:t>
              </a:r>
              <a:r>
                <a:rPr lang="en-US" dirty="0" smtClean="0"/>
                <a:t>, Attribute)</a:t>
              </a:r>
              <a:endParaRPr lang="en-US" dirty="0"/>
            </a:p>
          </p:txBody>
        </p:sp>
      </p:grpSp>
      <p:grpSp>
        <p:nvGrpSpPr>
          <p:cNvPr id="6" name="Group 5"/>
          <p:cNvGrpSpPr/>
          <p:nvPr/>
        </p:nvGrpSpPr>
        <p:grpSpPr>
          <a:xfrm>
            <a:off x="457200" y="4048496"/>
            <a:ext cx="4419600" cy="2123704"/>
            <a:chOff x="228600" y="4050222"/>
            <a:chExt cx="4419600" cy="2123704"/>
          </a:xfrm>
        </p:grpSpPr>
        <p:sp>
          <p:nvSpPr>
            <p:cNvPr id="2" name="TextBox 1"/>
            <p:cNvSpPr txBox="1"/>
            <p:nvPr/>
          </p:nvSpPr>
          <p:spPr>
            <a:xfrm>
              <a:off x="228600" y="4419600"/>
              <a:ext cx="4419600" cy="1754326"/>
            </a:xfrm>
            <a:prstGeom prst="rect">
              <a:avLst/>
            </a:prstGeom>
            <a:noFill/>
          </p:spPr>
          <p:txBody>
            <a:bodyPr wrap="square" rtlCol="0">
              <a:spAutoFit/>
            </a:bodyPr>
            <a:lstStyle/>
            <a:p>
              <a:r>
                <a:rPr lang="en-US" dirty="0" smtClean="0"/>
                <a:t>Entity      Instance  Attribute         Value</a:t>
              </a:r>
            </a:p>
            <a:p>
              <a:r>
                <a:rPr lang="en-US" dirty="0" smtClean="0"/>
                <a:t>-----------  -----------  ------------------- ----------</a:t>
              </a:r>
            </a:p>
            <a:p>
              <a:r>
                <a:rPr lang="en-US" dirty="0"/>
                <a:t>Student </a:t>
              </a:r>
              <a:r>
                <a:rPr lang="en-US" dirty="0" smtClean="0"/>
                <a:t> 1               </a:t>
              </a:r>
              <a:r>
                <a:rPr lang="en-US" dirty="0"/>
                <a:t>Seat Assign   </a:t>
              </a:r>
              <a:r>
                <a:rPr lang="en-US" dirty="0" smtClean="0"/>
                <a:t>  A4</a:t>
              </a:r>
              <a:endParaRPr lang="en-US" dirty="0"/>
            </a:p>
            <a:p>
              <a:r>
                <a:rPr lang="en-US" dirty="0"/>
                <a:t>Student </a:t>
              </a:r>
              <a:r>
                <a:rPr lang="en-US" dirty="0" smtClean="0"/>
                <a:t> 2               Seat </a:t>
              </a:r>
              <a:r>
                <a:rPr lang="en-US" dirty="0"/>
                <a:t>Assign   </a:t>
              </a:r>
              <a:r>
                <a:rPr lang="en-US" dirty="0" smtClean="0"/>
                <a:t>  </a:t>
              </a:r>
              <a:r>
                <a:rPr lang="en-US" dirty="0"/>
                <a:t>B2</a:t>
              </a:r>
            </a:p>
            <a:p>
              <a:r>
                <a:rPr lang="en-US" dirty="0" smtClean="0"/>
                <a:t>Student  1               </a:t>
              </a:r>
              <a:r>
                <a:rPr lang="en-US" dirty="0" err="1" smtClean="0"/>
                <a:t>PassNumber</a:t>
              </a:r>
              <a:r>
                <a:rPr lang="en-US" dirty="0" smtClean="0"/>
                <a:t>   33</a:t>
              </a:r>
              <a:endParaRPr lang="en-US" dirty="0"/>
            </a:p>
            <a:p>
              <a:r>
                <a:rPr lang="en-US" dirty="0" smtClean="0"/>
                <a:t>Admin    1               </a:t>
              </a:r>
              <a:r>
                <a:rPr lang="en-US" dirty="0" err="1" smtClean="0"/>
                <a:t>ParkingPlace</a:t>
              </a:r>
              <a:r>
                <a:rPr lang="en-US" dirty="0" smtClean="0"/>
                <a:t>   A-32</a:t>
              </a:r>
              <a:endParaRPr lang="en-US" dirty="0"/>
            </a:p>
          </p:txBody>
        </p:sp>
        <p:sp>
          <p:nvSpPr>
            <p:cNvPr id="4" name="TextBox 3"/>
            <p:cNvSpPr txBox="1"/>
            <p:nvPr/>
          </p:nvSpPr>
          <p:spPr>
            <a:xfrm>
              <a:off x="252350" y="4050222"/>
              <a:ext cx="4091049" cy="369332"/>
            </a:xfrm>
            <a:prstGeom prst="rect">
              <a:avLst/>
            </a:prstGeom>
            <a:noFill/>
          </p:spPr>
          <p:txBody>
            <a:bodyPr wrap="square" rtlCol="0">
              <a:spAutoFit/>
            </a:bodyPr>
            <a:lstStyle/>
            <a:p>
              <a:r>
                <a:rPr lang="en-US" b="1" dirty="0" smtClean="0"/>
                <a:t>Extreme – </a:t>
              </a:r>
              <a:r>
                <a:rPr lang="en-US" dirty="0" smtClean="0"/>
                <a:t>Standalone database</a:t>
              </a:r>
              <a:endParaRPr lang="en-US" dirty="0"/>
            </a:p>
          </p:txBody>
        </p:sp>
      </p:grpSp>
    </p:spTree>
    <p:extLst>
      <p:ext uri="{BB962C8B-B14F-4D97-AF65-F5344CB8AC3E}">
        <p14:creationId xmlns:p14="http://schemas.microsoft.com/office/powerpoint/2010/main" val="1537422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fade">
                                      <p:cBhvr>
                                        <p:cTn id="18" dur="500"/>
                                        <p:tgtEl>
                                          <p:spTgt spid="1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500"/>
                                        <p:tgtEl>
                                          <p:spTgt spid="14">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500"/>
                                        <p:tgtEl>
                                          <p:spTgt spid="1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Effect transition="in" filter="fade">
                                      <p:cBhvr>
                                        <p:cTn id="29" dur="500"/>
                                        <p:tgtEl>
                                          <p:spTgt spid="14">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fade">
                                      <p:cBhvr>
                                        <p:cTn id="32" dur="500"/>
                                        <p:tgtEl>
                                          <p:spTgt spid="14">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Effect transition="in" filter="fade">
                                      <p:cBhvr>
                                        <p:cTn id="35" dur="500"/>
                                        <p:tgtEl>
                                          <p:spTgt spid="14">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animEffect transition="in" filter="fade">
                                      <p:cBhvr>
                                        <p:cTn id="38" dur="500"/>
                                        <p:tgtEl>
                                          <p:spTgt spid="1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Specified – Adding a column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Basically, allowing users to add columns as needed</a:t>
            </a:r>
          </a:p>
          <a:p>
            <a:r>
              <a:rPr lang="en-US" dirty="0" smtClean="0"/>
              <a:t>Starting with</a:t>
            </a:r>
          </a:p>
          <a:p>
            <a:pPr marL="274320" lvl="1" indent="0">
              <a:buNone/>
            </a:pPr>
            <a:r>
              <a:rPr lang="en-US" dirty="0" smtClean="0">
                <a:latin typeface="Lucida Console" pitchFamily="49" charset="0"/>
              </a:rPr>
              <a:t>CREATE TABLE Customer</a:t>
            </a:r>
            <a:br>
              <a:rPr lang="en-US" dirty="0" smtClean="0">
                <a:latin typeface="Lucida Console" pitchFamily="49" charset="0"/>
              </a:rPr>
            </a:br>
            <a:r>
              <a:rPr lang="en-US" dirty="0" smtClean="0">
                <a:latin typeface="Lucida Console" pitchFamily="49" charset="0"/>
              </a:rPr>
              <a:t>(</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CustomerNumber</a:t>
            </a:r>
            <a:r>
              <a:rPr lang="en-US" dirty="0" smtClean="0">
                <a:latin typeface="Lucida Console" pitchFamily="49" charset="0"/>
              </a:rPr>
              <a:t>  char(10) PRIMARY KEY,</a:t>
            </a:r>
            <a:br>
              <a:rPr lang="en-US" dirty="0" smtClean="0">
                <a:latin typeface="Lucida Console" pitchFamily="49" charset="0"/>
              </a:rPr>
            </a:br>
            <a:r>
              <a:rPr lang="en-US" dirty="0" smtClean="0">
                <a:latin typeface="Lucida Console" pitchFamily="49" charset="0"/>
              </a:rPr>
              <a:t>       </a:t>
            </a:r>
            <a:r>
              <a:rPr lang="en-US" dirty="0" err="1" smtClean="0">
                <a:latin typeface="Lucida Console" pitchFamily="49" charset="0"/>
              </a:rPr>
              <a:t>CustomerAttributes</a:t>
            </a:r>
            <a:r>
              <a:rPr lang="en-US" dirty="0" smtClean="0">
                <a:latin typeface="Lucida Console" pitchFamily="49" charset="0"/>
              </a:rPr>
              <a:t> various</a:t>
            </a:r>
            <a:br>
              <a:rPr lang="en-US" dirty="0" smtClean="0">
                <a:latin typeface="Lucida Console" pitchFamily="49" charset="0"/>
              </a:rPr>
            </a:br>
            <a:r>
              <a:rPr lang="en-US" dirty="0" smtClean="0">
                <a:latin typeface="Lucida Console" pitchFamily="49" charset="0"/>
              </a:rPr>
              <a:t>)</a:t>
            </a:r>
          </a:p>
          <a:p>
            <a:r>
              <a:rPr lang="en-US" dirty="0" smtClean="0"/>
              <a:t>If the user needs to add nickname column, just add it (possibly using sparse column)</a:t>
            </a:r>
          </a:p>
          <a:p>
            <a:pPr marL="274320" lvl="1" indent="0">
              <a:buNone/>
            </a:pPr>
            <a:r>
              <a:rPr lang="en-US" dirty="0" smtClean="0">
                <a:latin typeface="Lucida Console" pitchFamily="49" charset="0"/>
              </a:rPr>
              <a:t>ALTER TABLE </a:t>
            </a:r>
            <a:r>
              <a:rPr lang="en-US" dirty="0" err="1" smtClean="0">
                <a:latin typeface="Lucida Console" pitchFamily="49" charset="0"/>
              </a:rPr>
              <a:t>Hardware.Equipment</a:t>
            </a:r>
            <a:r>
              <a:rPr lang="en-US" dirty="0" smtClean="0">
                <a:latin typeface="Lucida Console" pitchFamily="49" charset="0"/>
              </a:rPr>
              <a:t/>
            </a:r>
            <a:br>
              <a:rPr lang="en-US" dirty="0" smtClean="0">
                <a:latin typeface="Lucida Console" pitchFamily="49" charset="0"/>
              </a:rPr>
            </a:br>
            <a:r>
              <a:rPr lang="en-US" dirty="0" smtClean="0">
                <a:latin typeface="Lucida Console" pitchFamily="49" charset="0"/>
              </a:rPr>
              <a:t>    ADD Length numeric(10,2) SPARSE NULL;</a:t>
            </a:r>
          </a:p>
          <a:p>
            <a:r>
              <a:rPr lang="en-US" dirty="0" smtClean="0"/>
              <a:t>Consider using stored procedure to manage column add</a:t>
            </a:r>
          </a:p>
          <a:p>
            <a:endParaRPr lang="en-US" dirty="0" smtClean="0"/>
          </a:p>
          <a:p>
            <a:endParaRPr lang="en-US" dirty="0" smtClean="0"/>
          </a:p>
          <a:p>
            <a:endParaRPr lang="en-US" dirty="0" smtClean="0"/>
          </a:p>
          <a:p>
            <a:endParaRPr lang="en-US" dirty="0"/>
          </a:p>
        </p:txBody>
      </p:sp>
      <p:sp>
        <p:nvSpPr>
          <p:cNvPr id="6" name="Date Placeholder 5"/>
          <p:cNvSpPr>
            <a:spLocks noGrp="1"/>
          </p:cNvSpPr>
          <p:nvPr>
            <p:ph type="dt" sz="half" idx="10"/>
          </p:nvPr>
        </p:nvSpPr>
        <p:spPr/>
        <p:txBody>
          <a:bodyPr/>
          <a:lstStyle/>
          <a:p>
            <a:fld id="{3CCC55A6-EF71-4D95-A1CA-EE8320370A8B}"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46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20073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Specified – Adding a column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Pros</a:t>
            </a:r>
          </a:p>
          <a:p>
            <a:pPr lvl="1"/>
            <a:r>
              <a:rPr lang="en-US" dirty="0" smtClean="0"/>
              <a:t>Solution ends up looking like a typical database</a:t>
            </a:r>
          </a:p>
          <a:p>
            <a:pPr lvl="1"/>
            <a:r>
              <a:rPr lang="en-US" dirty="0" smtClean="0"/>
              <a:t>Usage for </a:t>
            </a:r>
            <a:r>
              <a:rPr lang="en-US" dirty="0" err="1" smtClean="0"/>
              <a:t>queriers</a:t>
            </a:r>
            <a:r>
              <a:rPr lang="en-US" dirty="0" smtClean="0"/>
              <a:t> is extremely natural </a:t>
            </a:r>
          </a:p>
          <a:p>
            <a:pPr lvl="1"/>
            <a:r>
              <a:rPr lang="en-US" dirty="0" smtClean="0"/>
              <a:t>Columns will have proper data types</a:t>
            </a:r>
          </a:p>
          <a:p>
            <a:pPr lvl="1"/>
            <a:r>
              <a:rPr lang="en-US" dirty="0" smtClean="0"/>
              <a:t>Easy to index, search</a:t>
            </a:r>
          </a:p>
          <a:p>
            <a:pPr lvl="1"/>
            <a:r>
              <a:rPr lang="en-US" dirty="0" smtClean="0"/>
              <a:t>Can use T-SQL objects with them (CHECK, DEFAULT , UNIQUE constraints, Filtered indexes (including unique indexes) </a:t>
            </a:r>
          </a:p>
          <a:p>
            <a:r>
              <a:rPr lang="en-US" dirty="0" smtClean="0"/>
              <a:t>Cons:</a:t>
            </a:r>
          </a:p>
          <a:p>
            <a:pPr lvl="1"/>
            <a:r>
              <a:rPr lang="en-US" dirty="0" smtClean="0"/>
              <a:t>UI needs to morph to new schema</a:t>
            </a:r>
          </a:p>
          <a:p>
            <a:pPr lvl="1"/>
            <a:r>
              <a:rPr lang="en-US" dirty="0" smtClean="0"/>
              <a:t>Upgrade path must deal with new columns that may not be distinguishable from other columns (can use extended properties)</a:t>
            </a:r>
          </a:p>
          <a:p>
            <a:pPr lvl="1"/>
            <a:r>
              <a:rPr lang="en-US" dirty="0" smtClean="0"/>
              <a:t>Performance could be hit if user adds very large sparse types (could even grow to need overflow pages!)</a:t>
            </a:r>
          </a:p>
        </p:txBody>
      </p:sp>
      <p:sp>
        <p:nvSpPr>
          <p:cNvPr id="6" name="Date Placeholder 5"/>
          <p:cNvSpPr>
            <a:spLocks noGrp="1"/>
          </p:cNvSpPr>
          <p:nvPr>
            <p:ph type="dt" sz="half" idx="10"/>
          </p:nvPr>
        </p:nvSpPr>
        <p:spPr/>
        <p:txBody>
          <a:bodyPr/>
          <a:lstStyle/>
          <a:p>
            <a:fld id="{A9BE788C-67EA-4B96-944A-323E16E06468}"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47</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6536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0574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6B434F41-1318-4C69-BFCB-FF9B417ED5D2}"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48</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579611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Hierarchies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Trees - Single Parent Hierarchies</a:t>
            </a:r>
          </a:p>
          <a:p>
            <a:endParaRPr lang="en-US" dirty="0" smtClean="0"/>
          </a:p>
          <a:p>
            <a:endParaRPr lang="en-US" dirty="0" smtClean="0"/>
          </a:p>
          <a:p>
            <a:endParaRPr lang="en-US" dirty="0" smtClean="0"/>
          </a:p>
          <a:p>
            <a:endParaRPr lang="en-US" dirty="0" smtClean="0"/>
          </a:p>
          <a:p>
            <a:r>
              <a:rPr lang="en-US" dirty="0" smtClean="0"/>
              <a:t>Graphs – Multi Parent Hierarchies</a:t>
            </a:r>
          </a:p>
          <a:p>
            <a:endParaRPr lang="en-US" dirty="0" smtClean="0"/>
          </a:p>
          <a:p>
            <a:endParaRPr lang="en-US" dirty="0" smtClean="0"/>
          </a:p>
          <a:p>
            <a:endParaRPr lang="en-US" dirty="0" smtClean="0"/>
          </a:p>
          <a:p>
            <a:endParaRPr lang="en-US" dirty="0" smtClean="0"/>
          </a:p>
          <a:p>
            <a:pPr lvl="1"/>
            <a:r>
              <a:rPr lang="en-US" dirty="0" smtClean="0"/>
              <a:t>Note: Graphs are quite complex to deal with as a whole, but often you can deal with them as a set of trees</a:t>
            </a:r>
          </a:p>
          <a:p>
            <a:endParaRPr lang="en-US" dirty="0" smtClean="0"/>
          </a:p>
          <a:p>
            <a:endParaRPr lang="en-US" dirty="0" smtClean="0"/>
          </a:p>
          <a:p>
            <a:endParaRPr lang="en-US" dirty="0" smtClean="0"/>
          </a:p>
          <a:p>
            <a:pPr lvl="1"/>
            <a:endParaRPr lang="en-US" dirty="0"/>
          </a:p>
        </p:txBody>
      </p:sp>
      <p:sp>
        <p:nvSpPr>
          <p:cNvPr id="11" name="Date Placeholder 10"/>
          <p:cNvSpPr>
            <a:spLocks noGrp="1"/>
          </p:cNvSpPr>
          <p:nvPr>
            <p:ph type="dt" sz="half" idx="10"/>
          </p:nvPr>
        </p:nvSpPr>
        <p:spPr/>
        <p:txBody>
          <a:bodyPr/>
          <a:lstStyle/>
          <a:p>
            <a:fld id="{B2273071-78E7-4716-A2B0-6EC356EE3807}" type="datetime1">
              <a:rPr lang="en-US" smtClean="0"/>
              <a:t>8/29/2012</a:t>
            </a:fld>
            <a:endParaRPr lang="en-US"/>
          </a:p>
        </p:txBody>
      </p:sp>
      <p:sp>
        <p:nvSpPr>
          <p:cNvPr id="10" name="Slide Number Placeholder 9"/>
          <p:cNvSpPr>
            <a:spLocks noGrp="1"/>
          </p:cNvSpPr>
          <p:nvPr>
            <p:ph type="sldNum" sz="quarter" idx="12"/>
          </p:nvPr>
        </p:nvSpPr>
        <p:spPr/>
        <p:txBody>
          <a:bodyPr/>
          <a:lstStyle/>
          <a:p>
            <a:fld id="{DFC92926-97E6-4BD2-831B-A87D8AA95496}" type="slidenum">
              <a:rPr lang="en-US" smtClean="0"/>
              <a:pPr/>
              <a:t>49</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pic>
        <p:nvPicPr>
          <p:cNvPr id="1026" name="Picture 2" descr="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67058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flipH="1">
            <a:off x="2667000" y="4145280"/>
            <a:ext cx="610733" cy="80772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829933" y="3992880"/>
            <a:ext cx="5694817" cy="1112520"/>
            <a:chOff x="1829933" y="4526280"/>
            <a:chExt cx="5694817" cy="1112520"/>
          </a:xfrm>
        </p:grpSpPr>
        <p:cxnSp>
          <p:nvCxnSpPr>
            <p:cNvPr id="12" name="Straight Connector 11"/>
            <p:cNvCxnSpPr/>
            <p:nvPr/>
          </p:nvCxnSpPr>
          <p:spPr>
            <a:xfrm>
              <a:off x="3733800" y="4678680"/>
              <a:ext cx="838200" cy="655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572000" y="4678680"/>
              <a:ext cx="1504950" cy="792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72200" y="4678680"/>
              <a:ext cx="800100" cy="807720"/>
            </a:xfrm>
            <a:prstGeom prst="line">
              <a:avLst/>
            </a:prstGeom>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76950" y="5318760"/>
              <a:ext cx="1447800"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Screw</a:t>
              </a:r>
              <a:endParaRPr lang="en-US" sz="1400" dirty="0"/>
            </a:p>
          </p:txBody>
        </p:sp>
        <p:sp>
          <p:nvSpPr>
            <p:cNvPr id="6" name="Rounded Rectangle 5"/>
            <p:cNvSpPr/>
            <p:nvPr/>
          </p:nvSpPr>
          <p:spPr>
            <a:xfrm>
              <a:off x="1829933" y="5334000"/>
              <a:ext cx="1447800"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Piece of Wood</a:t>
              </a:r>
              <a:endParaRPr lang="en-US" sz="1400" dirty="0"/>
            </a:p>
          </p:txBody>
        </p:sp>
        <p:sp>
          <p:nvSpPr>
            <p:cNvPr id="7" name="Rounded Rectangle 6"/>
            <p:cNvSpPr/>
            <p:nvPr/>
          </p:nvSpPr>
          <p:spPr>
            <a:xfrm>
              <a:off x="2476498" y="4526280"/>
              <a:ext cx="1770111"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Wood with Tape</a:t>
              </a:r>
              <a:endParaRPr lang="en-US" sz="1400" dirty="0"/>
            </a:p>
          </p:txBody>
        </p:sp>
        <p:sp>
          <p:nvSpPr>
            <p:cNvPr id="8" name="Rounded Rectangle 7"/>
            <p:cNvSpPr/>
            <p:nvPr/>
          </p:nvSpPr>
          <p:spPr>
            <a:xfrm>
              <a:off x="5181600" y="4526280"/>
              <a:ext cx="1790700"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Screw and Tape</a:t>
              </a:r>
              <a:endParaRPr lang="en-US" sz="1400" dirty="0"/>
            </a:p>
          </p:txBody>
        </p:sp>
        <p:sp>
          <p:nvSpPr>
            <p:cNvPr id="9" name="Rounded Rectangle 8"/>
            <p:cNvSpPr/>
            <p:nvPr/>
          </p:nvSpPr>
          <p:spPr>
            <a:xfrm>
              <a:off x="3848100" y="5334000"/>
              <a:ext cx="1447800"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Tape</a:t>
              </a:r>
              <a:endParaRPr lang="en-US" sz="1400" dirty="0"/>
            </a:p>
          </p:txBody>
        </p:sp>
      </p:grpSp>
    </p:spTree>
    <p:extLst>
      <p:ext uri="{BB962C8B-B14F-4D97-AF65-F5344CB8AC3E}">
        <p14:creationId xmlns:p14="http://schemas.microsoft.com/office/powerpoint/2010/main" val="337777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Rube Goldberg Comic</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5</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smtClean="0"/>
              <a:t>Designing for Common Problems in SQL Server</a:t>
            </a:r>
            <a:endParaRPr lang="en-US" dirty="0"/>
          </a:p>
        </p:txBody>
      </p:sp>
    </p:spTree>
    <p:extLst>
      <p:ext uri="{BB962C8B-B14F-4D97-AF65-F5344CB8AC3E}">
        <p14:creationId xmlns:p14="http://schemas.microsoft.com/office/powerpoint/2010/main" val="4073741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 in Hierarchies</a:t>
            </a:r>
            <a:endParaRPr lang="en-US" dirty="0"/>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50</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smtClean="0"/>
              <a:t>Designing for Common Problems in SQL Server</a:t>
            </a:r>
            <a:endParaRPr lang="en-US" dirty="0"/>
          </a:p>
        </p:txBody>
      </p:sp>
      <p:sp>
        <p:nvSpPr>
          <p:cNvPr id="7" name="Rectangle 6"/>
          <p:cNvSpPr/>
          <p:nvPr/>
        </p:nvSpPr>
        <p:spPr>
          <a:xfrm>
            <a:off x="3200400" y="1943100"/>
            <a:ext cx="16774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Grandparent</a:t>
            </a:r>
            <a:endParaRPr lang="en-US" dirty="0"/>
          </a:p>
        </p:txBody>
      </p:sp>
      <p:sp>
        <p:nvSpPr>
          <p:cNvPr id="8" name="Rectangle 7"/>
          <p:cNvSpPr/>
          <p:nvPr/>
        </p:nvSpPr>
        <p:spPr>
          <a:xfrm>
            <a:off x="2209800" y="3048000"/>
            <a:ext cx="182933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a:t>
            </a:r>
            <a:endParaRPr lang="en-US" dirty="0"/>
          </a:p>
        </p:txBody>
      </p:sp>
      <p:sp>
        <p:nvSpPr>
          <p:cNvPr id="9" name="Rectangle 8"/>
          <p:cNvSpPr/>
          <p:nvPr/>
        </p:nvSpPr>
        <p:spPr>
          <a:xfrm>
            <a:off x="3200400" y="4114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a:t>
            </a:r>
            <a:endParaRPr lang="en-US" dirty="0"/>
          </a:p>
        </p:txBody>
      </p:sp>
      <p:cxnSp>
        <p:nvCxnSpPr>
          <p:cNvPr id="11" name="Straight Arrow Connector 10"/>
          <p:cNvCxnSpPr>
            <a:stCxn id="8" idx="0"/>
            <a:endCxn id="7" idx="2"/>
          </p:cNvCxnSpPr>
          <p:nvPr/>
        </p:nvCxnSpPr>
        <p:spPr>
          <a:xfrm flipV="1">
            <a:off x="3124468" y="2476500"/>
            <a:ext cx="914669"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9" idx="0"/>
            <a:endCxn id="8" idx="2"/>
          </p:cNvCxnSpPr>
          <p:nvPr/>
        </p:nvCxnSpPr>
        <p:spPr>
          <a:xfrm flipH="1" flipV="1">
            <a:off x="3124468" y="3581400"/>
            <a:ext cx="990332"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flipV="1">
            <a:off x="4724401" y="1524000"/>
            <a:ext cx="1219199" cy="68580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4190464" y="2209800"/>
            <a:ext cx="1753136" cy="190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1067337" y="5105400"/>
            <a:ext cx="5943600" cy="923330"/>
          </a:xfrm>
          <a:prstGeom prst="rect">
            <a:avLst/>
          </a:prstGeom>
          <a:noFill/>
        </p:spPr>
        <p:txBody>
          <a:bodyPr wrap="square" rtlCol="0">
            <a:spAutoFit/>
          </a:bodyPr>
          <a:lstStyle/>
          <a:p>
            <a:pPr marL="285750" indent="-285750">
              <a:buFont typeface="Arial" pitchFamily="34" charset="0"/>
              <a:buChar char="•"/>
            </a:pPr>
            <a:r>
              <a:rPr lang="en-US" dirty="0" smtClean="0"/>
              <a:t>AKA: “I’m my own grandpa” syndrome</a:t>
            </a:r>
          </a:p>
          <a:p>
            <a:pPr marL="285750" indent="-285750">
              <a:buFont typeface="Arial" pitchFamily="34" charset="0"/>
              <a:buChar char="•"/>
            </a:pPr>
            <a:endParaRPr lang="en-US" dirty="0" smtClean="0"/>
          </a:p>
          <a:p>
            <a:pPr marL="285750" indent="-285750">
              <a:buFont typeface="Arial" pitchFamily="34" charset="0"/>
              <a:buChar char="•"/>
            </a:pPr>
            <a:r>
              <a:rPr lang="en-US" dirty="0" smtClean="0"/>
              <a:t>Will generally cause infinite loop in processing</a:t>
            </a:r>
            <a:endParaRPr lang="en-US" dirty="0"/>
          </a:p>
        </p:txBody>
      </p:sp>
      <p:cxnSp>
        <p:nvCxnSpPr>
          <p:cNvPr id="26" name="Straight Connector 25"/>
          <p:cNvCxnSpPr>
            <a:stCxn id="7" idx="0"/>
          </p:cNvCxnSpPr>
          <p:nvPr/>
        </p:nvCxnSpPr>
        <p:spPr>
          <a:xfrm flipV="1">
            <a:off x="4039137" y="1524000"/>
            <a:ext cx="685263" cy="4191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615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Hierarchy Uses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Trees</a:t>
            </a:r>
          </a:p>
          <a:p>
            <a:pPr lvl="1"/>
            <a:r>
              <a:rPr lang="en-US" dirty="0" smtClean="0"/>
              <a:t>Species</a:t>
            </a:r>
          </a:p>
          <a:p>
            <a:pPr lvl="1"/>
            <a:r>
              <a:rPr lang="en-US" dirty="0" smtClean="0"/>
              <a:t>Jurisdictions </a:t>
            </a:r>
          </a:p>
          <a:p>
            <a:pPr lvl="1"/>
            <a:r>
              <a:rPr lang="en-US" dirty="0" smtClean="0"/>
              <a:t>“Simple” Organizational Charts (Or at least the base manager-employee part of the organization)</a:t>
            </a:r>
          </a:p>
          <a:p>
            <a:pPr lvl="1"/>
            <a:r>
              <a:rPr lang="en-US" dirty="0" smtClean="0"/>
              <a:t>Directory folders</a:t>
            </a:r>
          </a:p>
          <a:p>
            <a:r>
              <a:rPr lang="en-US" dirty="0" smtClean="0"/>
              <a:t>Graph</a:t>
            </a:r>
          </a:p>
          <a:p>
            <a:pPr lvl="1"/>
            <a:r>
              <a:rPr lang="en-US" dirty="0" smtClean="0"/>
              <a:t>Bills of materials</a:t>
            </a:r>
          </a:p>
          <a:p>
            <a:pPr lvl="1"/>
            <a:r>
              <a:rPr lang="en-US" dirty="0" smtClean="0"/>
              <a:t>Complex Organization Chart (all those dotted lines!)</a:t>
            </a:r>
          </a:p>
          <a:p>
            <a:pPr lvl="1"/>
            <a:r>
              <a:rPr lang="en-US" dirty="0" smtClean="0"/>
              <a:t>Genealogies</a:t>
            </a:r>
          </a:p>
          <a:p>
            <a:endParaRPr lang="en-US" dirty="0" smtClean="0"/>
          </a:p>
          <a:p>
            <a:endParaRPr lang="en-US" dirty="0"/>
          </a:p>
        </p:txBody>
      </p:sp>
      <p:sp>
        <p:nvSpPr>
          <p:cNvPr id="6" name="Date Placeholder 5"/>
          <p:cNvSpPr>
            <a:spLocks noGrp="1"/>
          </p:cNvSpPr>
          <p:nvPr>
            <p:ph type="dt" sz="half" idx="10"/>
          </p:nvPr>
        </p:nvSpPr>
        <p:spPr/>
        <p:txBody>
          <a:bodyPr/>
          <a:lstStyle/>
          <a:p>
            <a:fld id="{8F1776D4-EE52-41A3-946B-2A1F3D2AD65C}"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51</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795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Processing a Tree</a:t>
            </a:r>
            <a:endParaRPr lang="en-US" dirty="0"/>
          </a:p>
        </p:txBody>
      </p:sp>
      <p:sp>
        <p:nvSpPr>
          <p:cNvPr id="3" name="Content Placeholder 2"/>
          <p:cNvSpPr>
            <a:spLocks noGrp="1"/>
          </p:cNvSpPr>
          <p:nvPr>
            <p:ph idx="1"/>
          </p:nvPr>
        </p:nvSpPr>
        <p:spPr/>
        <p:txBody>
          <a:bodyPr/>
          <a:lstStyle/>
          <a:p>
            <a:r>
              <a:rPr lang="en-US" dirty="0" smtClean="0"/>
              <a:t>The natural way</a:t>
            </a:r>
          </a:p>
          <a:p>
            <a:endParaRPr lang="en-US" dirty="0" smtClean="0"/>
          </a:p>
          <a:p>
            <a:endParaRPr lang="en-US" dirty="0" smtClean="0"/>
          </a:p>
          <a:p>
            <a:endParaRPr lang="en-US" dirty="0" smtClean="0"/>
          </a:p>
          <a:p>
            <a:r>
              <a:rPr lang="en-US" dirty="0" smtClean="0"/>
              <a:t>The relational way</a:t>
            </a:r>
          </a:p>
          <a:p>
            <a:endParaRPr lang="en-US" dirty="0"/>
          </a:p>
        </p:txBody>
      </p:sp>
      <p:sp>
        <p:nvSpPr>
          <p:cNvPr id="6" name="Date Placeholder 5"/>
          <p:cNvSpPr>
            <a:spLocks noGrp="1"/>
          </p:cNvSpPr>
          <p:nvPr>
            <p:ph type="dt" sz="half" idx="10"/>
          </p:nvPr>
        </p:nvSpPr>
        <p:spPr/>
        <p:txBody>
          <a:bodyPr/>
          <a:lstStyle/>
          <a:p>
            <a:fld id="{D3665913-27B6-45CB-9587-2722A6477877}"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52</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pic>
        <p:nvPicPr>
          <p:cNvPr id="2050" name="Picture 2" descr="Tree-depth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28007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Tree-breadth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72000"/>
            <a:ext cx="74155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31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fade">
                                      <p:cBhvr>
                                        <p:cTn id="2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86200"/>
            <a:ext cx="4807042" cy="206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67058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Changing Parent Row (Reparenting)</a:t>
            </a:r>
            <a:endParaRPr lang="en-US" dirty="0"/>
          </a:p>
        </p:txBody>
      </p:sp>
      <p:sp>
        <p:nvSpPr>
          <p:cNvPr id="3" name="Content Placeholder 2"/>
          <p:cNvSpPr>
            <a:spLocks noGrp="1"/>
          </p:cNvSpPr>
          <p:nvPr>
            <p:ph idx="1"/>
          </p:nvPr>
        </p:nvSpPr>
        <p:spPr/>
        <p:txBody>
          <a:bodyPr/>
          <a:lstStyle/>
          <a:p>
            <a:r>
              <a:rPr lang="en-US" smtClean="0"/>
              <a:t>Starting with:</a:t>
            </a:r>
          </a:p>
          <a:p>
            <a:endParaRPr lang="en-US" smtClean="0"/>
          </a:p>
          <a:p>
            <a:endParaRPr lang="en-US" smtClean="0"/>
          </a:p>
          <a:p>
            <a:endParaRPr lang="en-US" smtClean="0"/>
          </a:p>
          <a:p>
            <a:r>
              <a:rPr lang="en-US" smtClean="0"/>
              <a:t>Perhaps ending with:</a:t>
            </a:r>
            <a:endParaRPr lang="en-US" dirty="0" smtClean="0"/>
          </a:p>
        </p:txBody>
      </p:sp>
      <p:sp>
        <p:nvSpPr>
          <p:cNvPr id="7" name="Date Placeholder 6"/>
          <p:cNvSpPr>
            <a:spLocks noGrp="1"/>
          </p:cNvSpPr>
          <p:nvPr>
            <p:ph type="dt" sz="half" idx="10"/>
          </p:nvPr>
        </p:nvSpPr>
        <p:spPr/>
        <p:txBody>
          <a:bodyPr/>
          <a:lstStyle/>
          <a:p>
            <a:fld id="{B66F2365-86BB-484E-A369-7521DD92352B}"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53</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9043932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Implementing a tree – Fixed Levels</a:t>
            </a:r>
            <a:endParaRPr lang="en-US" dirty="0"/>
          </a:p>
        </p:txBody>
      </p:sp>
      <p:sp>
        <p:nvSpPr>
          <p:cNvPr id="3" name="Content Placeholder 2"/>
          <p:cNvSpPr>
            <a:spLocks noGrp="1"/>
          </p:cNvSpPr>
          <p:nvPr>
            <p:ph idx="1"/>
          </p:nvPr>
        </p:nvSpPr>
        <p:spPr>
          <a:xfrm>
            <a:off x="457200" y="3352800"/>
            <a:ext cx="8229600" cy="3048000"/>
          </a:xfrm>
        </p:spPr>
        <p:txBody>
          <a:bodyPr>
            <a:normAutofit fontScale="85000" lnSpcReduction="20000"/>
          </a:bodyPr>
          <a:lstStyle/>
          <a:p>
            <a:r>
              <a:rPr lang="en-US" dirty="0" smtClean="0"/>
              <a:t>CREATE TABLE </a:t>
            </a:r>
            <a:r>
              <a:rPr lang="en-US" dirty="0" err="1" smtClean="0"/>
              <a:t>CompanyHierarchy</a:t>
            </a:r>
            <a:r>
              <a:rPr lang="en-US" dirty="0" smtClean="0"/>
              <a:t/>
            </a:r>
            <a:br>
              <a:rPr lang="en-US" dirty="0" smtClean="0"/>
            </a:br>
            <a:r>
              <a:rPr lang="en-US" dirty="0" smtClean="0"/>
              <a:t>(</a:t>
            </a:r>
            <a:br>
              <a:rPr lang="en-US" dirty="0" smtClean="0"/>
            </a:br>
            <a:r>
              <a:rPr lang="en-US" dirty="0" smtClean="0"/>
              <a:t>    Company       </a:t>
            </a:r>
            <a:r>
              <a:rPr lang="en-US" dirty="0" err="1" smtClean="0"/>
              <a:t>varchar</a:t>
            </a:r>
            <a:r>
              <a:rPr lang="en-US" dirty="0" smtClean="0"/>
              <a:t>(100) NULL,</a:t>
            </a:r>
            <a:br>
              <a:rPr lang="en-US" dirty="0" smtClean="0"/>
            </a:br>
            <a:r>
              <a:rPr lang="en-US" dirty="0" smtClean="0"/>
              <a:t>    Headquarters  </a:t>
            </a:r>
            <a:r>
              <a:rPr lang="en-US" dirty="0" err="1" smtClean="0"/>
              <a:t>varchar</a:t>
            </a:r>
            <a:r>
              <a:rPr lang="en-US" dirty="0" smtClean="0"/>
              <a:t>(100) NULL,</a:t>
            </a:r>
            <a:br>
              <a:rPr lang="en-US" dirty="0" smtClean="0"/>
            </a:br>
            <a:r>
              <a:rPr lang="en-US" dirty="0" smtClean="0"/>
              <a:t>    Branch        </a:t>
            </a:r>
            <a:r>
              <a:rPr lang="en-US" dirty="0" err="1" smtClean="0"/>
              <a:t>varchar</a:t>
            </a:r>
            <a:r>
              <a:rPr lang="en-US" dirty="0" smtClean="0"/>
              <a:t>(100) NULL</a:t>
            </a:r>
            <a:br>
              <a:rPr lang="en-US" dirty="0" smtClean="0"/>
            </a:br>
            <a:r>
              <a:rPr lang="en-US" dirty="0" smtClean="0"/>
              <a:t>)</a:t>
            </a:r>
            <a:br>
              <a:rPr lang="en-US" dirty="0" smtClean="0"/>
            </a:br>
            <a:endParaRPr lang="en-US" dirty="0" smtClean="0"/>
          </a:p>
          <a:p>
            <a:r>
              <a:rPr lang="en-US" dirty="0" smtClean="0"/>
              <a:t>Very limited, but very fast and easy to work with.</a:t>
            </a:r>
          </a:p>
        </p:txBody>
      </p:sp>
      <p:sp>
        <p:nvSpPr>
          <p:cNvPr id="7" name="Date Placeholder 6"/>
          <p:cNvSpPr>
            <a:spLocks noGrp="1"/>
          </p:cNvSpPr>
          <p:nvPr>
            <p:ph type="dt" sz="half" idx="10"/>
          </p:nvPr>
        </p:nvSpPr>
        <p:spPr/>
        <p:txBody>
          <a:bodyPr/>
          <a:lstStyle/>
          <a:p>
            <a:fld id="{4BB577D6-5708-4EB3-98E3-711892419DDC}" type="datetime1">
              <a:rPr lang="en-US" smtClean="0"/>
              <a:t>8/29/2012</a:t>
            </a:fld>
            <a:endParaRPr lang="en-US"/>
          </a:p>
        </p:txBody>
      </p:sp>
      <p:sp>
        <p:nvSpPr>
          <p:cNvPr id="6" name="Slide Number Placeholder 5"/>
          <p:cNvSpPr>
            <a:spLocks noGrp="1"/>
          </p:cNvSpPr>
          <p:nvPr>
            <p:ph type="sldNum" sz="quarter" idx="12"/>
          </p:nvPr>
        </p:nvSpPr>
        <p:spPr/>
        <p:txBody>
          <a:bodyPr/>
          <a:lstStyle/>
          <a:p>
            <a:fld id="{DFC92926-97E6-4BD2-831B-A87D8AA95496}" type="slidenum">
              <a:rPr lang="en-US" smtClean="0"/>
              <a:pPr/>
              <a:t>54</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pic>
        <p:nvPicPr>
          <p:cNvPr id="4" name="Picture 2" descr="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67058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216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Implementing a tree – Adjacency List</a:t>
            </a:r>
            <a:endParaRPr lang="en-US" dirty="0"/>
          </a:p>
        </p:txBody>
      </p:sp>
      <p:sp>
        <p:nvSpPr>
          <p:cNvPr id="3" name="Content Placeholder 2"/>
          <p:cNvSpPr>
            <a:spLocks noGrp="1"/>
          </p:cNvSpPr>
          <p:nvPr>
            <p:ph idx="1"/>
          </p:nvPr>
        </p:nvSpPr>
        <p:spPr>
          <a:xfrm>
            <a:off x="457200" y="3657600"/>
            <a:ext cx="8229600" cy="2743200"/>
          </a:xfrm>
        </p:spPr>
        <p:txBody>
          <a:bodyPr>
            <a:normAutofit fontScale="55000" lnSpcReduction="20000"/>
          </a:bodyPr>
          <a:lstStyle/>
          <a:p>
            <a:r>
              <a:rPr lang="en-US" dirty="0" smtClean="0"/>
              <a:t>Every row includes the key value of the parent in the row</a:t>
            </a:r>
          </a:p>
          <a:p>
            <a:r>
              <a:rPr lang="en-US" dirty="0" smtClean="0"/>
              <a:t>Parent-less rows have no parent value</a:t>
            </a:r>
          </a:p>
          <a:p>
            <a:endParaRPr lang="en-US" dirty="0" smtClean="0"/>
          </a:p>
          <a:p>
            <a:r>
              <a:rPr lang="en-US" dirty="0" smtClean="0"/>
              <a:t>CREATE TABLE </a:t>
            </a:r>
            <a:r>
              <a:rPr lang="en-US" dirty="0" err="1" smtClean="0"/>
              <a:t>CompanyHierarchy</a:t>
            </a:r>
            <a:r>
              <a:rPr lang="en-US" dirty="0" smtClean="0"/>
              <a:t/>
            </a:r>
            <a:br>
              <a:rPr lang="en-US" dirty="0" smtClean="0"/>
            </a:br>
            <a:r>
              <a:rPr lang="en-US" dirty="0" smtClean="0"/>
              <a:t>(</a:t>
            </a:r>
            <a:br>
              <a:rPr lang="en-US" dirty="0" smtClean="0"/>
            </a:br>
            <a:r>
              <a:rPr lang="en-US" dirty="0" smtClean="0"/>
              <a:t>    Organization       </a:t>
            </a:r>
            <a:r>
              <a:rPr lang="en-US" dirty="0" err="1" smtClean="0"/>
              <a:t>varchar</a:t>
            </a:r>
            <a:r>
              <a:rPr lang="en-US" dirty="0" smtClean="0"/>
              <a:t>(100) NOT NULL,</a:t>
            </a:r>
            <a:br>
              <a:rPr lang="en-US" dirty="0" smtClean="0"/>
            </a:br>
            <a:r>
              <a:rPr lang="en-US" dirty="0" smtClean="0"/>
              <a:t>    </a:t>
            </a:r>
            <a:r>
              <a:rPr lang="en-US" dirty="0" err="1" smtClean="0"/>
              <a:t>ParentOrganization</a:t>
            </a:r>
            <a:r>
              <a:rPr lang="en-US" dirty="0" smtClean="0"/>
              <a:t> </a:t>
            </a:r>
            <a:r>
              <a:rPr lang="en-US" dirty="0" err="1" smtClean="0"/>
              <a:t>varchar</a:t>
            </a:r>
            <a:r>
              <a:rPr lang="en-US" dirty="0" smtClean="0"/>
              <a:t>(100) NULL</a:t>
            </a:r>
            <a:br>
              <a:rPr lang="en-US" dirty="0" smtClean="0"/>
            </a:br>
            <a:r>
              <a:rPr lang="en-US" dirty="0" smtClean="0"/>
              <a:t>)</a:t>
            </a:r>
            <a:br>
              <a:rPr lang="en-US" dirty="0" smtClean="0"/>
            </a:br>
            <a:endParaRPr lang="en-US" dirty="0" smtClean="0"/>
          </a:p>
          <a:p>
            <a:endParaRPr lang="en-US" dirty="0" smtClean="0"/>
          </a:p>
          <a:p>
            <a:endParaRPr lang="en-US" dirty="0"/>
          </a:p>
        </p:txBody>
      </p:sp>
      <p:sp>
        <p:nvSpPr>
          <p:cNvPr id="6" name="Date Placeholder 5"/>
          <p:cNvSpPr>
            <a:spLocks noGrp="1"/>
          </p:cNvSpPr>
          <p:nvPr>
            <p:ph type="dt" sz="half" idx="10"/>
          </p:nvPr>
        </p:nvSpPr>
        <p:spPr/>
        <p:txBody>
          <a:bodyPr/>
          <a:lstStyle/>
          <a:p>
            <a:fld id="{FED8DD7D-23AC-4E38-83FE-25095019FA45}"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55</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pic>
        <p:nvPicPr>
          <p:cNvPr id="3074" name="Picture 2" descr="Adjacency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8019026"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2384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th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912" y="2057400"/>
            <a:ext cx="6324601" cy="180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nested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711" y="4267200"/>
            <a:ext cx="6477002" cy="183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Implementing a tree - Alternatives</a:t>
            </a:r>
            <a:endParaRPr lang="en-US" dirty="0"/>
          </a:p>
        </p:txBody>
      </p:sp>
      <p:sp>
        <p:nvSpPr>
          <p:cNvPr id="3" name="Content Placeholder 2"/>
          <p:cNvSpPr>
            <a:spLocks noGrp="1"/>
          </p:cNvSpPr>
          <p:nvPr>
            <p:ph idx="1"/>
          </p:nvPr>
        </p:nvSpPr>
        <p:spPr/>
        <p:txBody>
          <a:bodyPr>
            <a:normAutofit/>
          </a:bodyPr>
          <a:lstStyle/>
          <a:p>
            <a:r>
              <a:rPr lang="en-US" sz="2800" dirty="0" smtClean="0"/>
              <a:t>Using Path Technique (can be done using </a:t>
            </a:r>
            <a:r>
              <a:rPr lang="en-US" sz="2800" dirty="0" err="1" smtClean="0"/>
              <a:t>hierarchyId</a:t>
            </a:r>
            <a:r>
              <a:rPr lang="en-US" sz="2800" dirty="0" smtClean="0"/>
              <a:t>)</a:t>
            </a:r>
          </a:p>
          <a:p>
            <a:endParaRPr lang="en-US" sz="2800" dirty="0" smtClean="0"/>
          </a:p>
          <a:p>
            <a:endParaRPr lang="en-US" sz="2800" dirty="0" smtClean="0"/>
          </a:p>
          <a:p>
            <a:endParaRPr lang="en-US" sz="2800" dirty="0" smtClean="0"/>
          </a:p>
          <a:p>
            <a:r>
              <a:rPr lang="en-US" sz="2800" dirty="0" smtClean="0"/>
              <a:t>Nested Sets</a:t>
            </a:r>
            <a:endParaRPr lang="en-US" sz="2800" dirty="0"/>
          </a:p>
        </p:txBody>
      </p:sp>
      <p:sp>
        <p:nvSpPr>
          <p:cNvPr id="6" name="Date Placeholder 5"/>
          <p:cNvSpPr>
            <a:spLocks noGrp="1"/>
          </p:cNvSpPr>
          <p:nvPr>
            <p:ph type="dt" sz="half" idx="10"/>
          </p:nvPr>
        </p:nvSpPr>
        <p:spPr/>
        <p:txBody>
          <a:bodyPr/>
          <a:lstStyle/>
          <a:p>
            <a:fld id="{85A3F711-980C-46BA-8362-519CF5007902}"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56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773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fade">
                                      <p:cBhvr>
                                        <p:cTn id="19"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Implementing a tree - Alternatives</a:t>
            </a:r>
            <a:endParaRPr lang="en-US" dirty="0"/>
          </a:p>
        </p:txBody>
      </p:sp>
      <p:sp>
        <p:nvSpPr>
          <p:cNvPr id="3" name="Content Placeholder 2"/>
          <p:cNvSpPr>
            <a:spLocks noGrp="1"/>
          </p:cNvSpPr>
          <p:nvPr>
            <p:ph idx="1"/>
          </p:nvPr>
        </p:nvSpPr>
        <p:spPr/>
        <p:txBody>
          <a:bodyPr>
            <a:normAutofit/>
          </a:bodyPr>
          <a:lstStyle/>
          <a:p>
            <a:r>
              <a:rPr lang="en-US" sz="2800" dirty="0" smtClean="0"/>
              <a:t>Kimball Helper Table (Expansion of structure)</a:t>
            </a:r>
            <a:endParaRPr lang="en-US" sz="2800" dirty="0"/>
          </a:p>
        </p:txBody>
      </p:sp>
      <p:sp>
        <p:nvSpPr>
          <p:cNvPr id="12" name="Date Placeholder 11"/>
          <p:cNvSpPr>
            <a:spLocks noGrp="1"/>
          </p:cNvSpPr>
          <p:nvPr>
            <p:ph type="dt" sz="half" idx="10"/>
          </p:nvPr>
        </p:nvSpPr>
        <p:spPr/>
        <p:txBody>
          <a:bodyPr/>
          <a:lstStyle/>
          <a:p>
            <a:fld id="{AD2C4936-973C-4C62-A7CB-8BD55FBE7945}" type="datetime1">
              <a:rPr lang="en-US" smtClean="0"/>
              <a:t>8/29/2012</a:t>
            </a:fld>
            <a:endParaRPr lang="en-US"/>
          </a:p>
        </p:txBody>
      </p:sp>
      <p:sp>
        <p:nvSpPr>
          <p:cNvPr id="11" name="Slide Number Placeholder 10"/>
          <p:cNvSpPr>
            <a:spLocks noGrp="1"/>
          </p:cNvSpPr>
          <p:nvPr>
            <p:ph type="sldNum" sz="quarter" idx="12"/>
          </p:nvPr>
        </p:nvSpPr>
        <p:spPr/>
        <p:txBody>
          <a:bodyPr/>
          <a:lstStyle/>
          <a:p>
            <a:fld id="{DFC92926-97E6-4BD2-831B-A87D8AA95496}" type="slidenum">
              <a:rPr lang="en-US" smtClean="0"/>
              <a:pPr/>
              <a:t>57</a:t>
            </a:fld>
            <a:endParaRPr lang="en-US"/>
          </a:p>
        </p:txBody>
      </p:sp>
      <p:sp>
        <p:nvSpPr>
          <p:cNvPr id="5" name="Footer Placeholder 4"/>
          <p:cNvSpPr>
            <a:spLocks noGrp="1"/>
          </p:cNvSpPr>
          <p:nvPr>
            <p:ph type="ftr" sz="quarter" idx="3"/>
          </p:nvPr>
        </p:nvSpPr>
        <p:spPr/>
        <p:txBody>
          <a:bodyPr/>
          <a:lstStyle/>
          <a:p>
            <a:r>
              <a:rPr lang="en-US" smtClean="0"/>
              <a:t>Designing for Common Problems in SQL Server</a:t>
            </a:r>
            <a:endParaRPr lang="en-US"/>
          </a:p>
        </p:txBody>
      </p:sp>
      <p:pic>
        <p:nvPicPr>
          <p:cNvPr id="5122" name="Picture 2" descr="Adjacency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22536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104206438"/>
              </p:ext>
            </p:extLst>
          </p:nvPr>
        </p:nvGraphicFramePr>
        <p:xfrm>
          <a:off x="990600" y="4114799"/>
          <a:ext cx="7225364" cy="1676401"/>
        </p:xfrm>
        <a:graphic>
          <a:graphicData uri="http://schemas.openxmlformats.org/drawingml/2006/table">
            <a:tbl>
              <a:tblPr firstRow="1" firstCol="1" bandRow="1">
                <a:tableStyleId>{5C22544A-7EE6-4342-B048-85BDC9FD1C3A}</a:tableStyleId>
              </a:tblPr>
              <a:tblGrid>
                <a:gridCol w="1378791"/>
                <a:gridCol w="1369743"/>
                <a:gridCol w="1378791"/>
                <a:gridCol w="1571075"/>
                <a:gridCol w="1526964"/>
              </a:tblGrid>
              <a:tr h="478971">
                <a:tc>
                  <a:txBody>
                    <a:bodyPr/>
                    <a:lstStyle/>
                    <a:p>
                      <a:pPr marL="0" marR="0" indent="0">
                        <a:spcBef>
                          <a:spcPts val="0"/>
                        </a:spcBef>
                        <a:spcAft>
                          <a:spcPts val="0"/>
                        </a:spcAft>
                      </a:pPr>
                      <a:r>
                        <a:rPr lang="en-US" sz="900" dirty="0" err="1">
                          <a:effectLst/>
                        </a:rPr>
                        <a:t>ParentId</a:t>
                      </a:r>
                      <a:endParaRPr lang="en-US" sz="900" dirty="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ChildId</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Distance</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ParentRootNodeFlag</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ChildLeafNodeFlag</a:t>
                      </a:r>
                      <a:endParaRPr lang="en-US" sz="900">
                        <a:effectLst/>
                        <a:latin typeface="Utopia"/>
                        <a:ea typeface="Arial"/>
                        <a:cs typeface="Times New Roman"/>
                      </a:endParaRPr>
                    </a:p>
                  </a:txBody>
                  <a:tcPr marL="68580" marR="68580" marT="0" marB="0"/>
                </a:tc>
              </a:tr>
              <a:tr h="239486">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2</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0</a:t>
                      </a:r>
                      <a:endParaRPr lang="en-US" sz="900">
                        <a:effectLst/>
                        <a:latin typeface="Utopia"/>
                        <a:ea typeface="Arial"/>
                        <a:cs typeface="Times New Roman"/>
                      </a:endParaRPr>
                    </a:p>
                  </a:txBody>
                  <a:tcPr marL="68580" marR="68580" marT="0" marB="0"/>
                </a:tc>
              </a:tr>
              <a:tr h="239486">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4</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2</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r>
              <a:tr h="239486">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5</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2</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dirty="0">
                          <a:effectLst/>
                        </a:rPr>
                        <a:t>1</a:t>
                      </a:r>
                      <a:endParaRPr lang="en-US" sz="900" dirty="0">
                        <a:effectLst/>
                        <a:latin typeface="Utopia"/>
                        <a:ea typeface="Arial"/>
                        <a:cs typeface="Times New Roman"/>
                      </a:endParaRPr>
                    </a:p>
                  </a:txBody>
                  <a:tcPr marL="68580" marR="68580" marT="0" marB="0"/>
                </a:tc>
              </a:tr>
              <a:tr h="239486">
                <a:tc>
                  <a:txBody>
                    <a:bodyPr/>
                    <a:lstStyle/>
                    <a:p>
                      <a:pPr marL="0" marR="0" indent="0">
                        <a:spcBef>
                          <a:spcPts val="0"/>
                        </a:spcBef>
                        <a:spcAft>
                          <a:spcPts val="0"/>
                        </a:spcAft>
                      </a:pPr>
                      <a:r>
                        <a:rPr lang="en-US" sz="900">
                          <a:effectLst/>
                        </a:rPr>
                        <a:t>2</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4</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0</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1</a:t>
                      </a:r>
                      <a:endParaRPr lang="en-US" sz="900">
                        <a:effectLst/>
                        <a:latin typeface="Utopia"/>
                        <a:ea typeface="Arial"/>
                        <a:cs typeface="Times New Roman"/>
                      </a:endParaRPr>
                    </a:p>
                  </a:txBody>
                  <a:tcPr marL="68580" marR="68580" marT="0" marB="0"/>
                </a:tc>
              </a:tr>
              <a:tr h="239486">
                <a:tc>
                  <a:txBody>
                    <a:bodyPr/>
                    <a:lstStyle/>
                    <a:p>
                      <a:pPr marL="0" marR="0" indent="0">
                        <a:spcBef>
                          <a:spcPts val="0"/>
                        </a:spcBef>
                        <a:spcAft>
                          <a:spcPts val="0"/>
                        </a:spcAft>
                      </a:pPr>
                      <a:r>
                        <a:rPr lang="en-US" sz="900">
                          <a:effectLst/>
                        </a:rPr>
                        <a:t>2</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5</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dirty="0">
                          <a:effectLst/>
                        </a:rPr>
                        <a:t>1</a:t>
                      </a:r>
                      <a:endParaRPr lang="en-US" sz="900" dirty="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a:effectLst/>
                        </a:rPr>
                        <a:t>0</a:t>
                      </a:r>
                      <a:endParaRPr lang="en-US" sz="900">
                        <a:effectLst/>
                        <a:latin typeface="Utopia"/>
                        <a:ea typeface="Arial"/>
                        <a:cs typeface="Times New Roman"/>
                      </a:endParaRPr>
                    </a:p>
                  </a:txBody>
                  <a:tcPr marL="68580" marR="68580" marT="0" marB="0"/>
                </a:tc>
                <a:tc>
                  <a:txBody>
                    <a:bodyPr/>
                    <a:lstStyle/>
                    <a:p>
                      <a:pPr marL="0" marR="0" indent="0">
                        <a:spcBef>
                          <a:spcPts val="0"/>
                        </a:spcBef>
                        <a:spcAft>
                          <a:spcPts val="0"/>
                        </a:spcAft>
                      </a:pPr>
                      <a:r>
                        <a:rPr lang="en-US" sz="900" dirty="0">
                          <a:effectLst/>
                        </a:rPr>
                        <a:t>1</a:t>
                      </a:r>
                      <a:endParaRPr lang="en-US" sz="900" dirty="0">
                        <a:effectLst/>
                        <a:latin typeface="Utopia"/>
                        <a:ea typeface="Arial"/>
                        <a:cs typeface="Times New Roman"/>
                      </a:endParaRPr>
                    </a:p>
                  </a:txBody>
                  <a:tcPr marL="68580" marR="68580" marT="0" marB="0"/>
                </a:tc>
              </a:tr>
            </a:tbl>
          </a:graphicData>
        </a:graphic>
      </p:graphicFrame>
      <p:grpSp>
        <p:nvGrpSpPr>
          <p:cNvPr id="7" name="Group 6"/>
          <p:cNvGrpSpPr/>
          <p:nvPr/>
        </p:nvGrpSpPr>
        <p:grpSpPr>
          <a:xfrm>
            <a:off x="1142047" y="1890879"/>
            <a:ext cx="4053322" cy="1838158"/>
            <a:chOff x="1357311" y="2348079"/>
            <a:chExt cx="4053322" cy="1838158"/>
          </a:xfrm>
        </p:grpSpPr>
        <p:sp>
          <p:nvSpPr>
            <p:cNvPr id="6" name="Rectangle 5"/>
            <p:cNvSpPr/>
            <p:nvPr/>
          </p:nvSpPr>
          <p:spPr>
            <a:xfrm>
              <a:off x="4054851" y="2348079"/>
              <a:ext cx="1355782" cy="46639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62501" y="2989015"/>
              <a:ext cx="1355782" cy="478512"/>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57311" y="3729037"/>
              <a:ext cx="1358264" cy="45720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55895" y="3714756"/>
              <a:ext cx="1349691" cy="45720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536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0574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a:xfrm>
            <a:off x="457200" y="5562600"/>
            <a:ext cx="8229600" cy="838200"/>
          </a:xfrm>
        </p:spPr>
        <p:txBody>
          <a:bodyPr>
            <a:normAutofit fontScale="92500" lnSpcReduction="20000"/>
          </a:bodyPr>
          <a:lstStyle/>
          <a:p>
            <a:r>
              <a:rPr lang="en-US" dirty="0" smtClean="0"/>
              <a:t>Example code for each type available in download</a:t>
            </a:r>
            <a:endParaRPr lang="en-US" dirty="0"/>
          </a:p>
        </p:txBody>
      </p:sp>
      <p:sp>
        <p:nvSpPr>
          <p:cNvPr id="5" name="Date Placeholder 4"/>
          <p:cNvSpPr>
            <a:spLocks noGrp="1"/>
          </p:cNvSpPr>
          <p:nvPr>
            <p:ph type="dt" sz="half" idx="10"/>
          </p:nvPr>
        </p:nvSpPr>
        <p:spPr/>
        <p:txBody>
          <a:bodyPr/>
          <a:lstStyle/>
          <a:p>
            <a:fld id="{C2619921-7D53-4A17-BAB6-A1C54A1F255D}" type="datetime1">
              <a:rPr lang="en-US" smtClean="0"/>
              <a:t>8/29/2012</a:t>
            </a:fld>
            <a:endParaRPr lang="en-US"/>
          </a:p>
        </p:txBody>
      </p:sp>
      <p:sp>
        <p:nvSpPr>
          <p:cNvPr id="4" name="Slide Number Placeholder 3"/>
          <p:cNvSpPr>
            <a:spLocks noGrp="1"/>
          </p:cNvSpPr>
          <p:nvPr>
            <p:ph type="sldNum" sz="quarter" idx="12"/>
          </p:nvPr>
        </p:nvSpPr>
        <p:spPr/>
        <p:txBody>
          <a:bodyPr/>
          <a:lstStyle/>
          <a:p>
            <a:fld id="{DFC92926-97E6-4BD2-831B-A87D8AA95496}" type="slidenum">
              <a:rPr lang="en-US" smtClean="0"/>
              <a:pPr/>
              <a:t>58</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448219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vs. Dimensional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Relational</a:t>
            </a:r>
          </a:p>
          <a:p>
            <a:pPr lvl="1"/>
            <a:r>
              <a:rPr lang="en-US" dirty="0" smtClean="0"/>
              <a:t>Focus is on recording state: actions, properties, settings, </a:t>
            </a:r>
            <a:r>
              <a:rPr lang="en-US" dirty="0" err="1" smtClean="0"/>
              <a:t>etc</a:t>
            </a:r>
            <a:endParaRPr lang="en-US" dirty="0" smtClean="0"/>
          </a:p>
          <a:p>
            <a:pPr lvl="1"/>
            <a:r>
              <a:rPr lang="en-US" dirty="0" smtClean="0"/>
              <a:t>Based on the concept of tables, formatted using rules of “normalization”</a:t>
            </a:r>
          </a:p>
          <a:p>
            <a:r>
              <a:rPr lang="en-US" dirty="0" smtClean="0"/>
              <a:t>Dimensional</a:t>
            </a:r>
          </a:p>
          <a:p>
            <a:pPr lvl="1"/>
            <a:r>
              <a:rPr lang="en-US" dirty="0" smtClean="0"/>
              <a:t>Focus is on reporting the value of actions</a:t>
            </a:r>
          </a:p>
          <a:p>
            <a:pPr lvl="1"/>
            <a:r>
              <a:rPr lang="en-US" dirty="0" smtClean="0"/>
              <a:t>Goal is to enhance reporting by allowing super fast categorization of actions</a:t>
            </a:r>
          </a:p>
          <a:p>
            <a:pPr lvl="1"/>
            <a:r>
              <a:rPr lang="en-US" dirty="0" smtClean="0"/>
              <a:t>Based on a similar, but essentially different paradigm (and often toolset) than relational</a:t>
            </a:r>
          </a:p>
        </p:txBody>
      </p:sp>
      <p:sp>
        <p:nvSpPr>
          <p:cNvPr id="6" name="Date Placeholder 5"/>
          <p:cNvSpPr>
            <a:spLocks noGrp="1"/>
          </p:cNvSpPr>
          <p:nvPr>
            <p:ph type="dt" sz="half" idx="10"/>
          </p:nvPr>
        </p:nvSpPr>
        <p:spPr/>
        <p:txBody>
          <a:bodyPr/>
          <a:lstStyle/>
          <a:p>
            <a:fld id="{BCA36E85-F73C-413D-8052-588909217F28}"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59</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320674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Design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Patterns we follow over and over again to build new and “exciting” stuff</a:t>
            </a:r>
          </a:p>
          <a:p>
            <a:r>
              <a:rPr lang="en-US" dirty="0" smtClean="0"/>
              <a:t>Done right, makes it easy to identify what the schema represents because you (and the users!) have seen it all before.</a:t>
            </a:r>
          </a:p>
          <a:p>
            <a:r>
              <a:rPr lang="en-US" dirty="0" smtClean="0"/>
              <a:t>Two major patterns are common with SQL Server</a:t>
            </a:r>
          </a:p>
          <a:p>
            <a:pPr lvl="1"/>
            <a:r>
              <a:rPr lang="en-US" dirty="0" smtClean="0"/>
              <a:t>Relational – For OLTP, read/write usage pattern</a:t>
            </a:r>
          </a:p>
          <a:p>
            <a:pPr lvl="1"/>
            <a:r>
              <a:rPr lang="en-US" dirty="0" smtClean="0"/>
              <a:t>Dimensional – For reporting/read operations</a:t>
            </a:r>
          </a:p>
          <a:p>
            <a:r>
              <a:rPr lang="en-US" dirty="0" smtClean="0"/>
              <a:t>Each of these has sub patterns for solving specific problems</a:t>
            </a:r>
          </a:p>
        </p:txBody>
      </p:sp>
      <p:sp>
        <p:nvSpPr>
          <p:cNvPr id="6" name="Date Placeholder 5"/>
          <p:cNvSpPr>
            <a:spLocks noGrp="1"/>
          </p:cNvSpPr>
          <p:nvPr>
            <p:ph type="dt" sz="half" idx="10"/>
          </p:nvPr>
        </p:nvSpPr>
        <p:spPr/>
        <p:txBody>
          <a:bodyPr/>
          <a:lstStyle/>
          <a:p>
            <a:fld id="{FD83EFA3-8020-46E4-B56A-BDBCDF6297A7}"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dirty="0"/>
          </a:p>
        </p:txBody>
      </p:sp>
    </p:spTree>
    <p:extLst>
      <p:ext uri="{BB962C8B-B14F-4D97-AF65-F5344CB8AC3E}">
        <p14:creationId xmlns:p14="http://schemas.microsoft.com/office/powerpoint/2010/main" val="5706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Dimensional Design</a:t>
            </a:r>
            <a:endParaRPr lang="en-US" dirty="0"/>
          </a:p>
        </p:txBody>
      </p:sp>
      <p:sp>
        <p:nvSpPr>
          <p:cNvPr id="3" name="Content Placeholder 2"/>
          <p:cNvSpPr>
            <a:spLocks noGrp="1"/>
          </p:cNvSpPr>
          <p:nvPr>
            <p:ph idx="1"/>
          </p:nvPr>
        </p:nvSpPr>
        <p:spPr/>
        <p:txBody>
          <a:bodyPr>
            <a:normAutofit/>
          </a:bodyPr>
          <a:lstStyle/>
          <a:p>
            <a:r>
              <a:rPr lang="en-US" smtClean="0"/>
              <a:t>Fact tables represent some action/business process</a:t>
            </a:r>
          </a:p>
          <a:p>
            <a:r>
              <a:rPr lang="en-US" smtClean="0"/>
              <a:t>Dimension tables represent characteristics of an object involved in the process represented in the fact</a:t>
            </a:r>
          </a:p>
          <a:p>
            <a:r>
              <a:rPr lang="en-US" smtClean="0"/>
              <a:t>Reading dimensional database is very fast</a:t>
            </a:r>
          </a:p>
          <a:p>
            <a:pPr lvl="1"/>
            <a:r>
              <a:rPr lang="en-US" smtClean="0"/>
              <a:t>Queries ideally radiate from fact tables</a:t>
            </a:r>
          </a:p>
          <a:p>
            <a:pPr lvl="1"/>
            <a:r>
              <a:rPr lang="en-US" smtClean="0"/>
              <a:t>Allows point in time/temporal queries in a very natural way</a:t>
            </a:r>
          </a:p>
          <a:p>
            <a:pPr lvl="1"/>
            <a:endParaRPr lang="en-US" dirty="0"/>
          </a:p>
        </p:txBody>
      </p:sp>
      <p:sp>
        <p:nvSpPr>
          <p:cNvPr id="6" name="Date Placeholder 5"/>
          <p:cNvSpPr>
            <a:spLocks noGrp="1"/>
          </p:cNvSpPr>
          <p:nvPr>
            <p:ph type="dt" sz="half" idx="10"/>
          </p:nvPr>
        </p:nvSpPr>
        <p:spPr/>
        <p:txBody>
          <a:bodyPr/>
          <a:lstStyle/>
          <a:p>
            <a:fld id="{2934ACC2-F3FE-403D-A7A5-2B2EC439EFF6}"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60</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6783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Dimensional Design</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Writing to dimensional database is a specialized process because of</a:t>
            </a:r>
          </a:p>
          <a:p>
            <a:pPr lvl="1"/>
            <a:r>
              <a:rPr lang="en-US" smtClean="0"/>
              <a:t>Duplication of values, eliminating codes and unreadable values. Goal is a flat structure with only single relationships radiating from fact</a:t>
            </a:r>
          </a:p>
          <a:p>
            <a:pPr lvl="1"/>
            <a:r>
              <a:rPr lang="en-US" smtClean="0"/>
              <a:t>Maintaining temporal aspects</a:t>
            </a:r>
          </a:p>
          <a:p>
            <a:pPr lvl="2"/>
            <a:r>
              <a:rPr lang="en-US" smtClean="0"/>
              <a:t>Each fact row may represent both current and historical state</a:t>
            </a:r>
          </a:p>
          <a:p>
            <a:pPr lvl="2"/>
            <a:r>
              <a:rPr lang="en-US" smtClean="0"/>
              <a:t>One change in source can cause many updates in dimensional db</a:t>
            </a:r>
          </a:p>
          <a:p>
            <a:r>
              <a:rPr lang="en-US" smtClean="0"/>
              <a:t>Note: Should not be considered “De-Normalized”, rather a completely different pattern (otherwise you will feel “dirty”)</a:t>
            </a:r>
          </a:p>
          <a:p>
            <a:pPr lvl="1"/>
            <a:endParaRPr lang="en-US" dirty="0"/>
          </a:p>
        </p:txBody>
      </p:sp>
      <p:sp>
        <p:nvSpPr>
          <p:cNvPr id="6" name="Date Placeholder 5"/>
          <p:cNvSpPr>
            <a:spLocks noGrp="1"/>
          </p:cNvSpPr>
          <p:nvPr>
            <p:ph type="dt" sz="half" idx="10"/>
          </p:nvPr>
        </p:nvSpPr>
        <p:spPr/>
        <p:txBody>
          <a:bodyPr/>
          <a:lstStyle/>
          <a:p>
            <a:fld id="{C65EE965-F465-4DE1-8043-A4E05B8F5594}"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61</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4965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6388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Dimensional Example</a:t>
            </a:r>
            <a:endParaRPr lang="en-US" dirty="0"/>
          </a:p>
        </p:txBody>
      </p:sp>
      <p:sp>
        <p:nvSpPr>
          <p:cNvPr id="6" name="Date Placeholder 5"/>
          <p:cNvSpPr>
            <a:spLocks noGrp="1"/>
          </p:cNvSpPr>
          <p:nvPr>
            <p:ph type="dt" sz="half" idx="10"/>
          </p:nvPr>
        </p:nvSpPr>
        <p:spPr/>
        <p:txBody>
          <a:bodyPr/>
          <a:lstStyle/>
          <a:p>
            <a:fld id="{2F08BC87-5BDF-4EFF-A1FA-DEFB3BF81749}"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62</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7494"/>
          <a:stretch/>
        </p:blipFill>
        <p:spPr bwMode="auto">
          <a:xfrm>
            <a:off x="233362" y="914400"/>
            <a:ext cx="8677275" cy="487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27404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fontScale="47500" lnSpcReduction="20000"/>
          </a:bodyPr>
          <a:lstStyle/>
          <a:p>
            <a:pPr marL="0" indent="0">
              <a:buNone/>
            </a:pPr>
            <a:r>
              <a:rPr lang="en-US" sz="3400" dirty="0"/>
              <a:t>SELECT  </a:t>
            </a:r>
            <a:r>
              <a:rPr lang="en-US" sz="3400" dirty="0" err="1"/>
              <a:t>dd.MonthValue</a:t>
            </a:r>
            <a:r>
              <a:rPr lang="en-US" sz="3400" dirty="0"/>
              <a:t>, </a:t>
            </a:r>
            <a:r>
              <a:rPr lang="en-US" sz="3400" dirty="0" err="1"/>
              <a:t>dm.InsuranceNumber</a:t>
            </a:r>
            <a:r>
              <a:rPr lang="en-US" sz="3400" dirty="0"/>
              <a:t>, </a:t>
            </a:r>
            <a:r>
              <a:rPr lang="en-US" sz="3400" dirty="0" err="1"/>
              <a:t>dat.AdjudicationType</a:t>
            </a:r>
            <a:r>
              <a:rPr lang="en-US" sz="3400" dirty="0"/>
              <a:t> ,</a:t>
            </a:r>
          </a:p>
          <a:p>
            <a:pPr marL="0" indent="0">
              <a:buNone/>
            </a:pPr>
            <a:r>
              <a:rPr lang="en-US" sz="3400" dirty="0"/>
              <a:t>        </a:t>
            </a:r>
            <a:r>
              <a:rPr lang="en-US" sz="3400" dirty="0" err="1"/>
              <a:t>dp.OrganizationName</a:t>
            </a:r>
            <a:r>
              <a:rPr lang="en-US" sz="3400" dirty="0"/>
              <a:t>, </a:t>
            </a:r>
            <a:r>
              <a:rPr lang="en-US" sz="3400" dirty="0" err="1"/>
              <a:t>ddiag.DiagnosisCode</a:t>
            </a:r>
            <a:r>
              <a:rPr lang="en-US" sz="3400" dirty="0"/>
              <a:t>, </a:t>
            </a:r>
          </a:p>
          <a:p>
            <a:pPr marL="0" indent="0">
              <a:buNone/>
            </a:pPr>
            <a:r>
              <a:rPr lang="en-US" sz="3400" dirty="0"/>
              <a:t>        SUM(</a:t>
            </a:r>
            <a:r>
              <a:rPr lang="en-US" sz="3400" dirty="0" err="1"/>
              <a:t>fcp.ClaimAmount</a:t>
            </a:r>
            <a:r>
              <a:rPr lang="en-US" sz="3400" dirty="0"/>
              <a:t>) AS </a:t>
            </a:r>
            <a:r>
              <a:rPr lang="en-US" sz="3400" dirty="0" err="1"/>
              <a:t>ClaimAmount</a:t>
            </a:r>
            <a:r>
              <a:rPr lang="en-US" sz="3400" dirty="0"/>
              <a:t> ,</a:t>
            </a:r>
          </a:p>
          <a:p>
            <a:pPr marL="0" indent="0">
              <a:buNone/>
            </a:pPr>
            <a:r>
              <a:rPr lang="en-US" sz="3400" dirty="0"/>
              <a:t>        SUM(</a:t>
            </a:r>
            <a:r>
              <a:rPr lang="en-US" sz="3400" dirty="0" err="1"/>
              <a:t>fcp.AutoPayoutAmount</a:t>
            </a:r>
            <a:r>
              <a:rPr lang="en-US" sz="3400" dirty="0"/>
              <a:t>) AS </a:t>
            </a:r>
            <a:r>
              <a:rPr lang="en-US" sz="3400" dirty="0" err="1"/>
              <a:t>AutoPaymountAmount</a:t>
            </a:r>
            <a:r>
              <a:rPr lang="en-US" sz="3400" dirty="0"/>
              <a:t> ,</a:t>
            </a:r>
          </a:p>
          <a:p>
            <a:pPr marL="0" indent="0">
              <a:buNone/>
            </a:pPr>
            <a:r>
              <a:rPr lang="en-US" sz="3400" dirty="0"/>
              <a:t>        SUM(</a:t>
            </a:r>
            <a:r>
              <a:rPr lang="en-US" sz="3400" dirty="0" err="1"/>
              <a:t>fcp.ManualPayoutAmount</a:t>
            </a:r>
            <a:r>
              <a:rPr lang="en-US" sz="3400" dirty="0"/>
              <a:t>) AS </a:t>
            </a:r>
            <a:r>
              <a:rPr lang="en-US" sz="3400" dirty="0" err="1"/>
              <a:t>ManualPayoutAmount</a:t>
            </a:r>
            <a:r>
              <a:rPr lang="en-US" sz="3400" dirty="0"/>
              <a:t> ,</a:t>
            </a:r>
          </a:p>
          <a:p>
            <a:pPr marL="0" indent="0">
              <a:buNone/>
            </a:pPr>
            <a:r>
              <a:rPr lang="en-US" sz="3400" dirty="0"/>
              <a:t>        SUM(</a:t>
            </a:r>
            <a:r>
              <a:rPr lang="en-US" sz="3400" dirty="0" err="1"/>
              <a:t>fcp.AutoAdjudicatedCount</a:t>
            </a:r>
            <a:r>
              <a:rPr lang="en-US" sz="3400" dirty="0"/>
              <a:t>) AS </a:t>
            </a:r>
            <a:r>
              <a:rPr lang="en-US" sz="3400" dirty="0" err="1"/>
              <a:t>AutoAdjudicatedCount</a:t>
            </a:r>
            <a:r>
              <a:rPr lang="en-US" sz="3400" dirty="0"/>
              <a:t> ,</a:t>
            </a:r>
          </a:p>
          <a:p>
            <a:pPr marL="0" indent="0">
              <a:buNone/>
            </a:pPr>
            <a:r>
              <a:rPr lang="en-US" sz="3400" dirty="0"/>
              <a:t>        SUM(</a:t>
            </a:r>
            <a:r>
              <a:rPr lang="en-US" sz="3400" dirty="0" err="1"/>
              <a:t>fcp.ManualAdjudicatedCount</a:t>
            </a:r>
            <a:r>
              <a:rPr lang="en-US" sz="3400" dirty="0"/>
              <a:t>) AS </a:t>
            </a:r>
            <a:r>
              <a:rPr lang="en-US" sz="3400" dirty="0" err="1"/>
              <a:t>ManualAdjudicatedCount</a:t>
            </a:r>
            <a:r>
              <a:rPr lang="en-US" sz="3400" dirty="0"/>
              <a:t> ,</a:t>
            </a:r>
          </a:p>
          <a:p>
            <a:pPr marL="0" indent="0">
              <a:buNone/>
            </a:pPr>
            <a:r>
              <a:rPr lang="en-US" sz="3400" dirty="0"/>
              <a:t>        SUM(</a:t>
            </a:r>
            <a:r>
              <a:rPr lang="en-US" sz="3400" dirty="0" err="1"/>
              <a:t>fcp.DeniedCount</a:t>
            </a:r>
            <a:r>
              <a:rPr lang="en-US" sz="3400" dirty="0"/>
              <a:t>) AS </a:t>
            </a:r>
            <a:r>
              <a:rPr lang="en-US" sz="3400" dirty="0" err="1"/>
              <a:t>DeniedCount</a:t>
            </a:r>
            <a:endParaRPr lang="en-US" sz="3400" dirty="0"/>
          </a:p>
          <a:p>
            <a:pPr marL="0" indent="0">
              <a:buNone/>
            </a:pPr>
            <a:r>
              <a:rPr lang="en-US" sz="3400" dirty="0"/>
              <a:t>FROM    </a:t>
            </a:r>
            <a:r>
              <a:rPr lang="en-US" sz="3400" dirty="0" err="1"/>
              <a:t>fact.ClaimPayment</a:t>
            </a:r>
            <a:r>
              <a:rPr lang="en-US" sz="3400" dirty="0"/>
              <a:t> </a:t>
            </a:r>
            <a:r>
              <a:rPr lang="en-US" sz="3400" dirty="0" err="1"/>
              <a:t>fcp</a:t>
            </a:r>
            <a:endParaRPr lang="en-US" sz="3400" dirty="0"/>
          </a:p>
          <a:p>
            <a:pPr marL="0" indent="0">
              <a:buNone/>
            </a:pPr>
            <a:r>
              <a:rPr lang="en-US" sz="3400" dirty="0"/>
              <a:t>        INNER JOIN </a:t>
            </a:r>
            <a:r>
              <a:rPr lang="en-US" sz="3400" dirty="0" err="1"/>
              <a:t>dim.Date</a:t>
            </a:r>
            <a:r>
              <a:rPr lang="en-US" sz="3400" dirty="0"/>
              <a:t> </a:t>
            </a:r>
            <a:r>
              <a:rPr lang="en-US" sz="3400" dirty="0" err="1" smtClean="0"/>
              <a:t>dd</a:t>
            </a:r>
            <a:r>
              <a:rPr lang="en-US" sz="3400" dirty="0" smtClean="0"/>
              <a:t>    </a:t>
            </a:r>
            <a:r>
              <a:rPr lang="en-US" sz="3400" dirty="0"/>
              <a:t>ON </a:t>
            </a:r>
            <a:r>
              <a:rPr lang="en-US" sz="3400" dirty="0" err="1"/>
              <a:t>fcp.DateKey</a:t>
            </a:r>
            <a:r>
              <a:rPr lang="en-US" sz="3400" dirty="0"/>
              <a:t> = </a:t>
            </a:r>
            <a:r>
              <a:rPr lang="en-US" sz="3400" dirty="0" err="1"/>
              <a:t>dd.DateKey</a:t>
            </a:r>
            <a:endParaRPr lang="en-US" sz="3400" dirty="0"/>
          </a:p>
          <a:p>
            <a:pPr marL="0" indent="0">
              <a:buNone/>
            </a:pPr>
            <a:r>
              <a:rPr lang="en-US" sz="3400" dirty="0"/>
              <a:t>        INNER JOIN </a:t>
            </a:r>
            <a:r>
              <a:rPr lang="en-US" sz="3400" dirty="0" err="1"/>
              <a:t>dim.Member</a:t>
            </a:r>
            <a:r>
              <a:rPr lang="en-US" sz="3400" dirty="0"/>
              <a:t> </a:t>
            </a:r>
            <a:r>
              <a:rPr lang="en-US" sz="3400" dirty="0" err="1" smtClean="0"/>
              <a:t>dm</a:t>
            </a:r>
            <a:r>
              <a:rPr lang="en-US" sz="3400" dirty="0" smtClean="0"/>
              <a:t>  ON </a:t>
            </a:r>
            <a:r>
              <a:rPr lang="en-US" sz="3400" dirty="0" err="1"/>
              <a:t>fcp.MemberKey</a:t>
            </a:r>
            <a:r>
              <a:rPr lang="en-US" sz="3400" dirty="0"/>
              <a:t> = </a:t>
            </a:r>
            <a:r>
              <a:rPr lang="en-US" sz="3400" dirty="0" err="1"/>
              <a:t>dm.MemberKey</a:t>
            </a:r>
            <a:endParaRPr lang="en-US" sz="3400" dirty="0"/>
          </a:p>
          <a:p>
            <a:pPr marL="0" indent="0">
              <a:buNone/>
            </a:pPr>
            <a:r>
              <a:rPr lang="en-US" sz="3400" dirty="0"/>
              <a:t>        INNER JOIN </a:t>
            </a:r>
            <a:r>
              <a:rPr lang="en-US" sz="3400" dirty="0" err="1"/>
              <a:t>dim.AdjudicationType</a:t>
            </a:r>
            <a:r>
              <a:rPr lang="en-US" sz="3400" dirty="0"/>
              <a:t> </a:t>
            </a:r>
            <a:r>
              <a:rPr lang="en-US" sz="3400" dirty="0" err="1" smtClean="0"/>
              <a:t>dat</a:t>
            </a:r>
            <a:r>
              <a:rPr lang="en-US" sz="3400" dirty="0" smtClean="0"/>
              <a:t> </a:t>
            </a:r>
          </a:p>
          <a:p>
            <a:pPr marL="0" indent="0">
              <a:buNone/>
            </a:pPr>
            <a:r>
              <a:rPr lang="en-US" sz="3400" dirty="0" smtClean="0"/>
              <a:t>                                    ON </a:t>
            </a:r>
            <a:r>
              <a:rPr lang="en-US" sz="3400" dirty="0" err="1"/>
              <a:t>fcp.AdjudicationTypeKey</a:t>
            </a:r>
            <a:r>
              <a:rPr lang="en-US" sz="3400" dirty="0"/>
              <a:t> = </a:t>
            </a:r>
            <a:r>
              <a:rPr lang="en-US" sz="3400" dirty="0" err="1"/>
              <a:t>dat.AdjudicationTypeKey</a:t>
            </a:r>
            <a:endParaRPr lang="en-US" sz="3400" dirty="0"/>
          </a:p>
          <a:p>
            <a:pPr marL="0" indent="0">
              <a:buNone/>
            </a:pPr>
            <a:r>
              <a:rPr lang="en-US" sz="3400" dirty="0"/>
              <a:t>        INNER JOIN </a:t>
            </a:r>
            <a:r>
              <a:rPr lang="en-US" sz="3400" dirty="0" err="1"/>
              <a:t>dim.Provider</a:t>
            </a:r>
            <a:r>
              <a:rPr lang="en-US" sz="3400" dirty="0"/>
              <a:t> </a:t>
            </a:r>
            <a:r>
              <a:rPr lang="en-US" sz="3400" dirty="0" err="1" smtClean="0"/>
              <a:t>dp</a:t>
            </a:r>
            <a:r>
              <a:rPr lang="en-US" sz="3400" dirty="0" smtClean="0"/>
              <a:t> ON </a:t>
            </a:r>
            <a:r>
              <a:rPr lang="en-US" sz="3400" dirty="0" err="1"/>
              <a:t>fcp.ProviderKey</a:t>
            </a:r>
            <a:r>
              <a:rPr lang="en-US" sz="3400" dirty="0"/>
              <a:t> = </a:t>
            </a:r>
            <a:r>
              <a:rPr lang="en-US" sz="3400" dirty="0" err="1"/>
              <a:t>dp.ProviderKey</a:t>
            </a:r>
            <a:endParaRPr lang="en-US" sz="3400" dirty="0"/>
          </a:p>
          <a:p>
            <a:pPr marL="0" indent="0">
              <a:buNone/>
            </a:pPr>
            <a:r>
              <a:rPr lang="en-US" sz="3400" dirty="0"/>
              <a:t>        INNER JOIN </a:t>
            </a:r>
            <a:r>
              <a:rPr lang="en-US" sz="3400" dirty="0" err="1"/>
              <a:t>dim.Diagnosis</a:t>
            </a:r>
            <a:r>
              <a:rPr lang="en-US" sz="3400" dirty="0"/>
              <a:t> </a:t>
            </a:r>
            <a:r>
              <a:rPr lang="en-US" sz="3400" dirty="0" err="1" smtClean="0"/>
              <a:t>ddiag</a:t>
            </a:r>
            <a:r>
              <a:rPr lang="en-US" sz="3400" dirty="0" smtClean="0"/>
              <a:t> </a:t>
            </a:r>
          </a:p>
          <a:p>
            <a:pPr marL="0" indent="0">
              <a:buNone/>
            </a:pPr>
            <a:r>
              <a:rPr lang="en-US" sz="3400" dirty="0"/>
              <a:t> </a:t>
            </a:r>
            <a:r>
              <a:rPr lang="en-US" sz="3400" dirty="0" smtClean="0"/>
              <a:t>                                                   ON </a:t>
            </a:r>
            <a:r>
              <a:rPr lang="en-US" sz="3400" dirty="0" err="1"/>
              <a:t>fcp.DiagnosisKey</a:t>
            </a:r>
            <a:r>
              <a:rPr lang="en-US" sz="3400" dirty="0"/>
              <a:t> = </a:t>
            </a:r>
            <a:r>
              <a:rPr lang="en-US" sz="3400" dirty="0" err="1" smtClean="0"/>
              <a:t>ddiag.DiagnosisKey</a:t>
            </a:r>
            <a:endParaRPr lang="en-US" sz="3400" dirty="0"/>
          </a:p>
          <a:p>
            <a:pPr marL="0" indent="0">
              <a:buNone/>
            </a:pPr>
            <a:r>
              <a:rPr lang="en-US" sz="3400" dirty="0"/>
              <a:t>GROUP BY </a:t>
            </a:r>
            <a:r>
              <a:rPr lang="en-US" sz="3400" dirty="0" err="1"/>
              <a:t>dd.MonthValue</a:t>
            </a:r>
            <a:r>
              <a:rPr lang="en-US" sz="3400" dirty="0"/>
              <a:t> </a:t>
            </a:r>
            <a:r>
              <a:rPr lang="en-US" sz="3400" dirty="0" smtClean="0"/>
              <a:t>,  </a:t>
            </a:r>
            <a:r>
              <a:rPr lang="en-US" sz="3400" dirty="0" err="1"/>
              <a:t>dm.InsuranceNumber</a:t>
            </a:r>
            <a:r>
              <a:rPr lang="en-US" sz="3400" dirty="0"/>
              <a:t> </a:t>
            </a:r>
            <a:r>
              <a:rPr lang="en-US" sz="3400" dirty="0" smtClean="0"/>
              <a:t>, </a:t>
            </a:r>
            <a:r>
              <a:rPr lang="en-US" sz="3400" dirty="0" err="1" smtClean="0"/>
              <a:t>dat.AdjudicationType</a:t>
            </a:r>
            <a:r>
              <a:rPr lang="en-US" sz="3400" dirty="0" smtClean="0"/>
              <a:t> </a:t>
            </a:r>
            <a:r>
              <a:rPr lang="en-US" sz="3400" dirty="0"/>
              <a:t>,</a:t>
            </a:r>
          </a:p>
          <a:p>
            <a:pPr marL="0" indent="0">
              <a:buNone/>
            </a:pPr>
            <a:r>
              <a:rPr lang="en-US" sz="3400" dirty="0"/>
              <a:t>        </a:t>
            </a:r>
            <a:r>
              <a:rPr lang="en-US" sz="3400" dirty="0" smtClean="0"/>
              <a:t> </a:t>
            </a:r>
            <a:r>
              <a:rPr lang="en-US" sz="3400" dirty="0" err="1" smtClean="0"/>
              <a:t>dp.OrganizationName</a:t>
            </a:r>
            <a:r>
              <a:rPr lang="en-US" sz="3400" dirty="0" smtClean="0"/>
              <a:t> ,  </a:t>
            </a:r>
            <a:r>
              <a:rPr lang="en-US" sz="3400" dirty="0" err="1"/>
              <a:t>ddiag.DiagnosisCode</a:t>
            </a:r>
            <a:endParaRPr lang="en-US" sz="3400" dirty="0"/>
          </a:p>
          <a:p>
            <a:endParaRPr lang="en-US" dirty="0"/>
          </a:p>
        </p:txBody>
      </p:sp>
      <p:sp>
        <p:nvSpPr>
          <p:cNvPr id="4" name="Date Placeholder 3"/>
          <p:cNvSpPr>
            <a:spLocks noGrp="1"/>
          </p:cNvSpPr>
          <p:nvPr>
            <p:ph type="dt" sz="half" idx="10"/>
          </p:nvPr>
        </p:nvSpPr>
        <p:spPr/>
        <p:txBody>
          <a:bodyPr/>
          <a:lstStyle/>
          <a:p>
            <a:fld id="{D1342CBE-29AF-4E14-8307-58E3560C5000}" type="datetime1">
              <a:rPr lang="en-US" smtClean="0"/>
              <a:t>8/29/2012</a:t>
            </a:fld>
            <a:endParaRPr lang="en-US"/>
          </a:p>
        </p:txBody>
      </p:sp>
      <p:sp>
        <p:nvSpPr>
          <p:cNvPr id="5" name="Slide Number Placeholder 4"/>
          <p:cNvSpPr>
            <a:spLocks noGrp="1"/>
          </p:cNvSpPr>
          <p:nvPr>
            <p:ph type="sldNum" sz="quarter" idx="12"/>
          </p:nvPr>
        </p:nvSpPr>
        <p:spPr/>
        <p:txBody>
          <a:bodyPr/>
          <a:lstStyle/>
          <a:p>
            <a:fld id="{55D34BE4-DA93-A945-B706-B39D39DCACB6}" type="slidenum">
              <a:rPr lang="en-US" smtClean="0">
                <a:solidFill>
                  <a:prstClr val="white">
                    <a:lumMod val="75000"/>
                  </a:prstClr>
                </a:solidFill>
              </a:rPr>
              <a:pPr/>
              <a:t>63</a:t>
            </a:fld>
            <a:endParaRPr lang="en-US" dirty="0">
              <a:solidFill>
                <a:prstClr val="white">
                  <a:lumMod val="75000"/>
                </a:prstClr>
              </a:solidFill>
            </a:endParaRPr>
          </a:p>
        </p:txBody>
      </p:sp>
      <p:sp>
        <p:nvSpPr>
          <p:cNvPr id="6" name="Footer Placeholder 5"/>
          <p:cNvSpPr>
            <a:spLocks noGrp="1"/>
          </p:cNvSpPr>
          <p:nvPr>
            <p:ph type="ftr" sz="quarter" idx="3"/>
          </p:nvPr>
        </p:nvSpPr>
        <p:spPr/>
        <p:txBody>
          <a:bodyPr/>
          <a:lstStyle/>
          <a:p>
            <a:r>
              <a:rPr lang="en-US" dirty="0" smtClean="0"/>
              <a:t>Designing for Common Problems in SQL Server</a:t>
            </a:r>
            <a:endParaRPr lang="en-US" dirty="0"/>
          </a:p>
        </p:txBody>
      </p:sp>
      <p:sp>
        <p:nvSpPr>
          <p:cNvPr id="7" name="Content Placeholder 8"/>
          <p:cNvSpPr txBox="1">
            <a:spLocks/>
          </p:cNvSpPr>
          <p:nvPr/>
        </p:nvSpPr>
        <p:spPr>
          <a:xfrm>
            <a:off x="473122" y="6096000"/>
            <a:ext cx="8229600" cy="457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spcAft>
                <a:spcPts val="600"/>
              </a:spcAft>
              <a:buClr>
                <a:schemeClr val="accent1"/>
              </a:buClr>
              <a:buSzPct val="85000"/>
              <a:buFont typeface="Arial" pitchFamily="34" charset="0"/>
              <a:buChar char="•"/>
              <a:defRPr sz="3200" kern="1200">
                <a:solidFill>
                  <a:schemeClr val="tx1"/>
                </a:solidFill>
                <a:latin typeface="Lucida Grande" pitchFamily="2" charset="0"/>
                <a:ea typeface="Lucida Grande" pitchFamily="2" charset="0"/>
                <a:cs typeface="Lucida Grande" pitchFamily="2" charset="0"/>
              </a:defRPr>
            </a:lvl1pPr>
            <a:lvl2pPr marL="457200" indent="-182880" algn="l" defTabSz="914400" rtl="0" eaLnBrk="1" latinLnBrk="0" hangingPunct="1">
              <a:spcBef>
                <a:spcPct val="20000"/>
              </a:spcBef>
              <a:spcAft>
                <a:spcPts val="600"/>
              </a:spcAft>
              <a:buClr>
                <a:schemeClr val="accent1"/>
              </a:buClr>
              <a:buSzPct val="85000"/>
              <a:buFont typeface="Arial" pitchFamily="34" charset="0"/>
              <a:buChar char="•"/>
              <a:defRPr sz="2800" kern="1200">
                <a:solidFill>
                  <a:schemeClr val="tx1"/>
                </a:solidFill>
                <a:latin typeface="Lucida Grande" pitchFamily="2" charset="0"/>
                <a:ea typeface="Lucida Grande" pitchFamily="2" charset="0"/>
                <a:cs typeface="Lucida Grande" pitchFamily="2" charset="0"/>
              </a:defRPr>
            </a:lvl2pPr>
            <a:lvl3pPr marL="731520" indent="-182880" algn="l" defTabSz="914400" rtl="0" eaLnBrk="1" latinLnBrk="0" hangingPunct="1">
              <a:spcBef>
                <a:spcPct val="20000"/>
              </a:spcBef>
              <a:spcAft>
                <a:spcPts val="600"/>
              </a:spcAft>
              <a:buClr>
                <a:schemeClr val="accent1"/>
              </a:buClr>
              <a:buSzPct val="90000"/>
              <a:buFont typeface="Arial" pitchFamily="34" charset="0"/>
              <a:buChar char="•"/>
              <a:defRPr sz="2400" kern="1200">
                <a:solidFill>
                  <a:schemeClr val="tx1"/>
                </a:solidFill>
                <a:latin typeface="Lucida Grande" pitchFamily="2" charset="0"/>
                <a:ea typeface="Lucida Grande" pitchFamily="2" charset="0"/>
                <a:cs typeface="Lucida Grande" pitchFamily="2" charset="0"/>
              </a:defRPr>
            </a:lvl3pPr>
            <a:lvl4pPr marL="1005840" indent="-182880" algn="l" defTabSz="914400" rtl="0" eaLnBrk="1" latinLnBrk="0" hangingPunct="1">
              <a:spcBef>
                <a:spcPct val="20000"/>
              </a:spcBef>
              <a:spcAft>
                <a:spcPts val="600"/>
              </a:spcAft>
              <a:buClr>
                <a:schemeClr val="accent1"/>
              </a:buClr>
              <a:buFont typeface="Arial" pitchFamily="34" charset="0"/>
              <a:buChar char="•"/>
              <a:defRPr sz="2000" kern="1200">
                <a:solidFill>
                  <a:schemeClr val="tx1"/>
                </a:solidFill>
                <a:latin typeface="Lucida Grande" pitchFamily="2" charset="0"/>
                <a:ea typeface="Lucida Grande" pitchFamily="2" charset="0"/>
                <a:cs typeface="Lucida Grande" pitchFamily="2" charset="0"/>
              </a:defRPr>
            </a:lvl4pPr>
            <a:lvl5pPr marL="1188720" indent="-137160" algn="l" defTabSz="914400" rtl="0" eaLnBrk="1" latinLnBrk="0" hangingPunct="1">
              <a:spcBef>
                <a:spcPct val="20000"/>
              </a:spcBef>
              <a:spcAft>
                <a:spcPts val="600"/>
              </a:spcAft>
              <a:buClr>
                <a:schemeClr val="accent1"/>
              </a:buClr>
              <a:buSzPct val="100000"/>
              <a:buFont typeface="Arial" pitchFamily="34" charset="0"/>
              <a:buChar char="•"/>
              <a:defRPr sz="1800" kern="1200" baseline="0">
                <a:solidFill>
                  <a:schemeClr val="tx1"/>
                </a:solidFill>
                <a:latin typeface="Lucida Grande" pitchFamily="2" charset="0"/>
                <a:ea typeface="Lucida Grande" pitchFamily="2" charset="0"/>
                <a:cs typeface="Lucida Grande" pitchFamily="2"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smtClean="0"/>
              <a:t>Runnable code available in download</a:t>
            </a:r>
            <a:endParaRPr lang="en-US" sz="2000" dirty="0"/>
          </a:p>
        </p:txBody>
      </p:sp>
    </p:spTree>
    <p:extLst>
      <p:ext uri="{BB962C8B-B14F-4D97-AF65-F5344CB8AC3E}">
        <p14:creationId xmlns:p14="http://schemas.microsoft.com/office/powerpoint/2010/main" val="31124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Images, Documents and Other Files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Relational databases are most comfortable when storing numbers and text</a:t>
            </a:r>
          </a:p>
          <a:p>
            <a:r>
              <a:rPr lang="en-US" dirty="0" smtClean="0"/>
              <a:t>Associating Images to rows in the database has long been a common need</a:t>
            </a:r>
          </a:p>
          <a:p>
            <a:pPr lvl="1"/>
            <a:r>
              <a:rPr lang="en-US" dirty="0" smtClean="0"/>
              <a:t>Customer logo, security images</a:t>
            </a:r>
          </a:p>
          <a:p>
            <a:r>
              <a:rPr lang="en-US" dirty="0" smtClean="0"/>
              <a:t>Near term needs is expanding to make document storage common place</a:t>
            </a:r>
          </a:p>
          <a:p>
            <a:r>
              <a:rPr lang="en-US" dirty="0" smtClean="0"/>
              <a:t>In SQL Server, Images, Documents, and all “files” are stored as binary values</a:t>
            </a:r>
          </a:p>
          <a:p>
            <a:pPr lvl="1"/>
            <a:r>
              <a:rPr lang="en-US" dirty="0" smtClean="0"/>
              <a:t>Can be indexed for searching and manipulating using full text search</a:t>
            </a:r>
          </a:p>
          <a:p>
            <a:pPr lvl="1"/>
            <a:r>
              <a:rPr lang="en-US" dirty="0" smtClean="0"/>
              <a:t>Plain text/XML files are the exception (text stored as string, XML has optimized </a:t>
            </a:r>
            <a:r>
              <a:rPr lang="en-US" dirty="0" err="1" smtClean="0"/>
              <a:t>datatype</a:t>
            </a:r>
            <a:r>
              <a:rPr lang="en-US" dirty="0" smtClean="0"/>
              <a:t>)</a:t>
            </a:r>
          </a:p>
          <a:p>
            <a:pPr lvl="1"/>
            <a:endParaRPr lang="en-US" dirty="0" smtClean="0"/>
          </a:p>
        </p:txBody>
      </p:sp>
      <p:sp>
        <p:nvSpPr>
          <p:cNvPr id="6" name="Date Placeholder 5"/>
          <p:cNvSpPr>
            <a:spLocks noGrp="1"/>
          </p:cNvSpPr>
          <p:nvPr>
            <p:ph type="dt" sz="half" idx="10"/>
          </p:nvPr>
        </p:nvSpPr>
        <p:spPr/>
        <p:txBody>
          <a:bodyPr/>
          <a:lstStyle/>
          <a:p>
            <a:fld id="{4F56A939-8F77-45D4-ADFB-70EC5FB10686}"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64</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72603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File storage Criteria </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Primary choice:</a:t>
            </a:r>
          </a:p>
          <a:p>
            <a:pPr lvl="1"/>
            <a:r>
              <a:rPr lang="en-US" smtClean="0"/>
              <a:t>Storing image somewhere else, using SQL Server to store a path reference to the file data</a:t>
            </a:r>
          </a:p>
          <a:p>
            <a:pPr lvl="1"/>
            <a:r>
              <a:rPr lang="en-US" smtClean="0"/>
              <a:t>Storing the binaries using SQL Server’s storage engine</a:t>
            </a:r>
          </a:p>
          <a:p>
            <a:r>
              <a:rPr lang="en-US" smtClean="0"/>
              <a:t>Storing Binaries In SQL Server leads to more choices</a:t>
            </a:r>
          </a:p>
          <a:p>
            <a:pPr lvl="1"/>
            <a:r>
              <a:rPr lang="en-US" smtClean="0"/>
              <a:t>Simple varbinary(max) column – 2GB Limit</a:t>
            </a:r>
          </a:p>
          <a:p>
            <a:pPr lvl="1"/>
            <a:r>
              <a:rPr lang="en-US" smtClean="0"/>
              <a:t>Varbinary(max) column using filestream storage</a:t>
            </a:r>
          </a:p>
          <a:p>
            <a:pPr lvl="1"/>
            <a:r>
              <a:rPr lang="en-US" smtClean="0"/>
              <a:t>Filetable - essentially varbinary(max) filestream column with non-transactional (Windows) access </a:t>
            </a:r>
          </a:p>
          <a:p>
            <a:endParaRPr lang="en-US" dirty="0"/>
          </a:p>
        </p:txBody>
      </p:sp>
      <p:sp>
        <p:nvSpPr>
          <p:cNvPr id="6" name="Date Placeholder 5"/>
          <p:cNvSpPr>
            <a:spLocks noGrp="1"/>
          </p:cNvSpPr>
          <p:nvPr>
            <p:ph type="dt" sz="half" idx="10"/>
          </p:nvPr>
        </p:nvSpPr>
        <p:spPr/>
        <p:txBody>
          <a:bodyPr/>
          <a:lstStyle/>
          <a:p>
            <a:fld id="{5F73527B-67EE-4086-ABB1-0533D26DAAF5}"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65</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241087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File Implementation Criteria</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Security </a:t>
            </a:r>
            <a:r>
              <a:rPr lang="en-US" dirty="0" smtClean="0"/>
              <a:t>– Is it essential that the image is in sync with the related data (example: image of person for guard system) </a:t>
            </a:r>
          </a:p>
          <a:p>
            <a:pPr lvl="0"/>
            <a:r>
              <a:rPr lang="en-US" b="1" dirty="0" smtClean="0"/>
              <a:t>Consistent backup of image and data </a:t>
            </a:r>
            <a:r>
              <a:rPr lang="en-US" dirty="0" smtClean="0"/>
              <a:t>– What happens if the image server crashes. Can you get them back in sync?</a:t>
            </a:r>
          </a:p>
          <a:p>
            <a:pPr lvl="0"/>
            <a:r>
              <a:rPr lang="en-US" b="1" dirty="0" smtClean="0"/>
              <a:t>Size </a:t>
            </a:r>
            <a:r>
              <a:rPr lang="en-US" dirty="0" smtClean="0"/>
              <a:t>-  For sheer speed of manipulation, for the typical object size less than 1MB, Books Online suggests using storage in a ­</a:t>
            </a:r>
            <a:r>
              <a:rPr lang="en-US" dirty="0" err="1" smtClean="0"/>
              <a:t>varchar</a:t>
            </a:r>
            <a:r>
              <a:rPr lang="en-US" dirty="0" smtClean="0"/>
              <a:t>(max). If objects are going to be more than 2GB, you must use one of the </a:t>
            </a:r>
            <a:r>
              <a:rPr lang="en-US" dirty="0" err="1" smtClean="0"/>
              <a:t>filestream</a:t>
            </a:r>
            <a:r>
              <a:rPr lang="en-US" dirty="0" smtClean="0"/>
              <a:t> storage types. </a:t>
            </a:r>
          </a:p>
        </p:txBody>
      </p:sp>
      <p:sp>
        <p:nvSpPr>
          <p:cNvPr id="6" name="Date Placeholder 5"/>
          <p:cNvSpPr>
            <a:spLocks noGrp="1"/>
          </p:cNvSpPr>
          <p:nvPr>
            <p:ph type="dt" sz="half" idx="10"/>
          </p:nvPr>
        </p:nvSpPr>
        <p:spPr/>
        <p:txBody>
          <a:bodyPr/>
          <a:lstStyle/>
          <a:p>
            <a:fld id="{E0253FEF-BC67-4044-83F8-DDB7299F9469}"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66</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843967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File Implementation Criteria</a:t>
            </a:r>
            <a:endParaRPr lang="en-US" dirty="0"/>
          </a:p>
        </p:txBody>
      </p:sp>
      <p:sp>
        <p:nvSpPr>
          <p:cNvPr id="3" name="Content Placeholder 2"/>
          <p:cNvSpPr>
            <a:spLocks noGrp="1"/>
          </p:cNvSpPr>
          <p:nvPr>
            <p:ph idx="1"/>
          </p:nvPr>
        </p:nvSpPr>
        <p:spPr/>
        <p:txBody>
          <a:bodyPr>
            <a:normAutofit/>
          </a:bodyPr>
          <a:lstStyle/>
          <a:p>
            <a:pPr lvl="0"/>
            <a:r>
              <a:rPr lang="en-US" b="1" dirty="0" smtClean="0"/>
              <a:t>API</a:t>
            </a:r>
            <a:r>
              <a:rPr lang="en-US" dirty="0" smtClean="0"/>
              <a:t> - Which API is the client using? </a:t>
            </a:r>
          </a:p>
          <a:p>
            <a:pPr lvl="0"/>
            <a:r>
              <a:rPr lang="en-US" b="1" dirty="0" smtClean="0"/>
              <a:t>Utilization</a:t>
            </a:r>
            <a:r>
              <a:rPr lang="en-US" dirty="0" smtClean="0"/>
              <a:t> - How will the data be used? </a:t>
            </a:r>
          </a:p>
          <a:p>
            <a:pPr lvl="0"/>
            <a:r>
              <a:rPr lang="en-US" b="1" dirty="0" smtClean="0"/>
              <a:t>Location of files </a:t>
            </a:r>
            <a:r>
              <a:rPr lang="en-US" dirty="0" smtClean="0"/>
              <a:t>- Will there be too many to host on SQL Machine?</a:t>
            </a:r>
          </a:p>
          <a:p>
            <a:pPr lvl="0"/>
            <a:r>
              <a:rPr lang="en-US" b="1" dirty="0" smtClean="0"/>
              <a:t>Encryption</a:t>
            </a:r>
            <a:r>
              <a:rPr lang="en-US" dirty="0" smtClean="0"/>
              <a:t> - Encryption is not supported on the data store in </a:t>
            </a:r>
            <a:r>
              <a:rPr lang="en-US" dirty="0" err="1" smtClean="0"/>
              <a:t>filestream</a:t>
            </a:r>
            <a:r>
              <a:rPr lang="en-US" dirty="0" smtClean="0"/>
              <a:t> </a:t>
            </a:r>
            <a:r>
              <a:rPr lang="en-US" dirty="0" err="1" smtClean="0"/>
              <a:t>filegroups</a:t>
            </a:r>
            <a:r>
              <a:rPr lang="en-US" dirty="0" smtClean="0"/>
              <a:t>, even when transparent data encryption (TDE) is enabled.</a:t>
            </a:r>
            <a:endParaRPr lang="en-US" dirty="0"/>
          </a:p>
        </p:txBody>
      </p:sp>
      <p:sp>
        <p:nvSpPr>
          <p:cNvPr id="6" name="Date Placeholder 5"/>
          <p:cNvSpPr>
            <a:spLocks noGrp="1"/>
          </p:cNvSpPr>
          <p:nvPr>
            <p:ph type="dt" sz="half" idx="10"/>
          </p:nvPr>
        </p:nvSpPr>
        <p:spPr/>
        <p:txBody>
          <a:bodyPr/>
          <a:lstStyle/>
          <a:p>
            <a:fld id="{2E05ACAD-BCD7-46D0-B939-66DFFCAF2F68}"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67</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425845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5224"/>
          <a:stretch/>
        </p:blipFill>
        <p:spPr bwMode="auto">
          <a:xfrm>
            <a:off x="2057400" y="991737"/>
            <a:ext cx="5250976"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E5667AD1-6F90-4767-9449-2B5B9AC05995}" type="datetime1">
              <a:rPr lang="en-US" smtClean="0"/>
              <a:t>8/29/2012</a:t>
            </a:fld>
            <a:endParaRPr lang="en-US"/>
          </a:p>
        </p:txBody>
      </p:sp>
      <p:sp>
        <p:nvSpPr>
          <p:cNvPr id="3" name="Slide Number Placeholder 2"/>
          <p:cNvSpPr>
            <a:spLocks noGrp="1"/>
          </p:cNvSpPr>
          <p:nvPr>
            <p:ph type="sldNum" sz="quarter" idx="12"/>
          </p:nvPr>
        </p:nvSpPr>
        <p:spPr/>
        <p:txBody>
          <a:bodyPr/>
          <a:lstStyle/>
          <a:p>
            <a:fld id="{DFC92926-97E6-4BD2-831B-A87D8AA95496}" type="slidenum">
              <a:rPr lang="en-US" smtClean="0"/>
              <a:pPr/>
              <a:t>68</a:t>
            </a:fld>
            <a:endParaRPr lang="en-US"/>
          </a:p>
        </p:txBody>
      </p:sp>
      <p:sp>
        <p:nvSpPr>
          <p:cNvPr id="2" name="Footer Placeholder 1"/>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56871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868362"/>
          </a:xfrm>
        </p:spPr>
        <p:txBody>
          <a:bodyPr/>
          <a:lstStyle/>
          <a:p>
            <a:r>
              <a:rPr lang="en-US" dirty="0" smtClean="0"/>
              <a:t>Followed patterns help to deciphering the output (Model)</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smtClean="0"/>
              <a:t>Data can be stored in many ways/places in a model</a:t>
            </a:r>
          </a:p>
          <a:p>
            <a:r>
              <a:rPr lang="en-US" dirty="0" smtClean="0"/>
              <a:t>Must be careful to understand semantics of where attributes are placed in the model</a:t>
            </a:r>
          </a:p>
          <a:p>
            <a:r>
              <a:rPr lang="en-US" dirty="0" smtClean="0"/>
              <a:t>Just because you can get the result you need from your query doesn’t mean that it means what you want it to</a:t>
            </a:r>
          </a:p>
          <a:p>
            <a:r>
              <a:rPr lang="en-US" dirty="0" smtClean="0"/>
              <a:t>Very common mistakes are made by people who design without considering the entire model </a:t>
            </a:r>
          </a:p>
          <a:p>
            <a:pPr lvl="1"/>
            <a:r>
              <a:rPr lang="en-US" dirty="0" smtClean="0"/>
              <a:t>Information should be stored once, even though data may look duplicated</a:t>
            </a:r>
          </a:p>
        </p:txBody>
      </p:sp>
      <p:sp>
        <p:nvSpPr>
          <p:cNvPr id="6" name="Date Placeholder 5"/>
          <p:cNvSpPr>
            <a:spLocks noGrp="1"/>
          </p:cNvSpPr>
          <p:nvPr>
            <p:ph type="dt" sz="half" idx="10"/>
          </p:nvPr>
        </p:nvSpPr>
        <p:spPr/>
        <p:txBody>
          <a:bodyPr/>
          <a:lstStyle/>
          <a:p>
            <a:fld id="{F37AB4A1-DFE6-4E0D-89E8-BB5C528279D0}"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7</a:t>
            </a:fld>
            <a:endParaRPr lang="en-US"/>
          </a:p>
        </p:txBody>
      </p:sp>
      <p:sp>
        <p:nvSpPr>
          <p:cNvPr id="4" name="Footer Placeholder 3"/>
          <p:cNvSpPr>
            <a:spLocks noGrp="1"/>
          </p:cNvSpPr>
          <p:nvPr>
            <p:ph type="ftr" sz="quarter" idx="3"/>
          </p:nvPr>
        </p:nvSpPr>
        <p:spPr/>
        <p:txBody>
          <a:bodyPr/>
          <a:lstStyle/>
          <a:p>
            <a:r>
              <a:rPr lang="en-US" smtClean="0"/>
              <a:t>Designing for Common Problems in SQL Server</a:t>
            </a:r>
            <a:endParaRPr lang="en-US"/>
          </a:p>
        </p:txBody>
      </p:sp>
    </p:spTree>
    <p:extLst>
      <p:ext uri="{BB962C8B-B14F-4D97-AF65-F5344CB8AC3E}">
        <p14:creationId xmlns:p14="http://schemas.microsoft.com/office/powerpoint/2010/main" val="15811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2072540"/>
            <a:ext cx="4196816" cy="356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Example</a:t>
            </a:r>
            <a:endParaRPr lang="en-US" dirty="0"/>
          </a:p>
        </p:txBody>
      </p:sp>
      <p:sp>
        <p:nvSpPr>
          <p:cNvPr id="4" name="Content Placeholder 3"/>
          <p:cNvSpPr>
            <a:spLocks noGrp="1"/>
          </p:cNvSpPr>
          <p:nvPr>
            <p:ph idx="1"/>
          </p:nvPr>
        </p:nvSpPr>
        <p:spPr/>
        <p:txBody>
          <a:bodyPr/>
          <a:lstStyle/>
          <a:p>
            <a:r>
              <a:rPr lang="en-US" smtClean="0"/>
              <a:t>Primary Goal: Store employee’s golf handicap</a:t>
            </a:r>
            <a:endParaRPr lang="en-US" dirty="0"/>
          </a:p>
        </p:txBody>
      </p:sp>
      <p:sp>
        <p:nvSpPr>
          <p:cNvPr id="6" name="Date Placeholder 5"/>
          <p:cNvSpPr>
            <a:spLocks noGrp="1"/>
          </p:cNvSpPr>
          <p:nvPr>
            <p:ph type="dt" sz="half" idx="10"/>
          </p:nvPr>
        </p:nvSpPr>
        <p:spPr/>
        <p:txBody>
          <a:bodyPr/>
          <a:lstStyle/>
          <a:p>
            <a:fld id="{8DCE8D64-E413-45DB-962C-C39DACF00B4C}" type="datetime1">
              <a:rPr lang="en-US" smtClean="0"/>
              <a:t>8/29/2012</a:t>
            </a:fld>
            <a:endParaRPr lang="en-US"/>
          </a:p>
        </p:txBody>
      </p:sp>
      <p:sp>
        <p:nvSpPr>
          <p:cNvPr id="5" name="Slide Number Placeholder 4"/>
          <p:cNvSpPr>
            <a:spLocks noGrp="1"/>
          </p:cNvSpPr>
          <p:nvPr>
            <p:ph type="sldNum" sz="quarter" idx="12"/>
          </p:nvPr>
        </p:nvSpPr>
        <p:spPr/>
        <p:txBody>
          <a:bodyPr/>
          <a:lstStyle/>
          <a:p>
            <a:fld id="{DFC92926-97E6-4BD2-831B-A87D8AA95496}" type="slidenum">
              <a:rPr lang="en-US" smtClean="0"/>
              <a:pPr/>
              <a:t>8</a:t>
            </a:fld>
            <a:endParaRPr lang="en-US"/>
          </a:p>
        </p:txBody>
      </p:sp>
      <p:sp>
        <p:nvSpPr>
          <p:cNvPr id="3" name="Footer Placeholder 2"/>
          <p:cNvSpPr>
            <a:spLocks noGrp="1"/>
          </p:cNvSpPr>
          <p:nvPr>
            <p:ph type="ftr" sz="quarter" idx="3"/>
          </p:nvPr>
        </p:nvSpPr>
        <p:spPr/>
        <p:txBody>
          <a:bodyPr/>
          <a:lstStyle/>
          <a:p>
            <a:r>
              <a:rPr lang="en-US" smtClean="0"/>
              <a:t>Designing for Common Problems in SQL Server</a:t>
            </a: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57600"/>
            <a:ext cx="16954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455495"/>
            <a:ext cx="28765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124200"/>
            <a:ext cx="18764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33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fade">
                                      <p:cBhvr>
                                        <p:cTn id="17" dur="500"/>
                                        <p:tgtEl>
                                          <p:spTgt spid="4099"/>
                                        </p:tgtEl>
                                      </p:cBhvr>
                                    </p:animEffec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99103"/>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4789714" y="847109"/>
            <a:ext cx="4369388" cy="507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57184" y="5145314"/>
            <a:ext cx="1881415" cy="584775"/>
          </a:xfrm>
          <a:prstGeom prst="rect">
            <a:avLst/>
          </a:prstGeom>
          <a:noFill/>
        </p:spPr>
        <p:txBody>
          <a:bodyPr wrap="square" rtlCol="0">
            <a:spAutoFit/>
          </a:bodyPr>
          <a:lstStyle/>
          <a:p>
            <a:r>
              <a:rPr lang="en-US" sz="3200" dirty="0" smtClean="0">
                <a:solidFill>
                  <a:schemeClr val="accent1"/>
                </a:solidFill>
              </a:rPr>
              <a:t>Keys</a:t>
            </a:r>
            <a:endParaRPr lang="en-US" sz="3200" dirty="0">
              <a:solidFill>
                <a:schemeClr val="accent1"/>
              </a:solidFill>
            </a:endParaRPr>
          </a:p>
        </p:txBody>
      </p:sp>
      <p:sp>
        <p:nvSpPr>
          <p:cNvPr id="7" name="TextBox 6"/>
          <p:cNvSpPr txBox="1"/>
          <p:nvPr/>
        </p:nvSpPr>
        <p:spPr>
          <a:xfrm>
            <a:off x="6477000" y="5143383"/>
            <a:ext cx="1981200" cy="584775"/>
          </a:xfrm>
          <a:prstGeom prst="rect">
            <a:avLst/>
          </a:prstGeom>
          <a:noFill/>
        </p:spPr>
        <p:txBody>
          <a:bodyPr wrap="square" rtlCol="0">
            <a:spAutoFit/>
          </a:bodyPr>
          <a:lstStyle/>
          <a:p>
            <a:r>
              <a:rPr lang="en-US" sz="3200" dirty="0" smtClean="0">
                <a:solidFill>
                  <a:schemeClr val="accent1"/>
                </a:solidFill>
              </a:rPr>
              <a:t>Copies</a:t>
            </a:r>
            <a:endParaRPr lang="en-US" sz="3200" dirty="0">
              <a:solidFill>
                <a:schemeClr val="accent1"/>
              </a:solidFill>
            </a:endParaRPr>
          </a:p>
        </p:txBody>
      </p:sp>
      <p:sp>
        <p:nvSpPr>
          <p:cNvPr id="8" name="Title 7"/>
          <p:cNvSpPr>
            <a:spLocks noGrp="1"/>
          </p:cNvSpPr>
          <p:nvPr>
            <p:ph type="title"/>
          </p:nvPr>
        </p:nvSpPr>
        <p:spPr/>
        <p:txBody>
          <a:bodyPr/>
          <a:lstStyle/>
          <a:p>
            <a:r>
              <a:rPr lang="en-US" dirty="0" smtClean="0"/>
              <a:t>Keys or Copies?</a:t>
            </a:r>
            <a:endParaRPr lang="en-US" dirty="0"/>
          </a:p>
        </p:txBody>
      </p:sp>
    </p:spTree>
    <p:extLst>
      <p:ext uri="{BB962C8B-B14F-4D97-AF65-F5344CB8AC3E}">
        <p14:creationId xmlns:p14="http://schemas.microsoft.com/office/powerpoint/2010/main" val="1551489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39068b836d0a019fbfcaeb7a560ba700">
  <xsd:schema xmlns:xsd="http://www.w3.org/2001/XMLSchema" xmlns:xs="http://www.w3.org/2001/XMLSchema" xmlns:p="http://schemas.microsoft.com/office/2006/metadata/properties" targetNamespace="http://schemas.microsoft.com/office/2006/metadata/properties" ma:root="true" ma:fieldsID="53d3ce752f89babdaafdc570ef9d508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973400-F01A-4EA7-A1E6-AC9867CC694D}"/>
</file>

<file path=customXml/itemProps2.xml><?xml version="1.0" encoding="utf-8"?>
<ds:datastoreItem xmlns:ds="http://schemas.openxmlformats.org/officeDocument/2006/customXml" ds:itemID="{5FCA738D-547D-4CA4-933D-E0ECD91430E3}"/>
</file>

<file path=customXml/itemProps3.xml><?xml version="1.0" encoding="utf-8"?>
<ds:datastoreItem xmlns:ds="http://schemas.openxmlformats.org/officeDocument/2006/customXml" ds:itemID="{1ACA5F57-8E85-4B08-A353-5336D52DF376}"/>
</file>

<file path=docProps/app.xml><?xml version="1.0" encoding="utf-8"?>
<Properties xmlns="http://schemas.openxmlformats.org/officeDocument/2006/extended-properties" xmlns:vt="http://schemas.openxmlformats.org/officeDocument/2006/docPropsVTypes">
  <Template>drsql_org_refresh</Template>
  <TotalTime>13423</TotalTime>
  <Words>3503</Words>
  <Application>Microsoft Office PowerPoint</Application>
  <PresentationFormat>On-screen Show (4:3)</PresentationFormat>
  <Paragraphs>698</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Clarity</vt:lpstr>
      <vt:lpstr>Designing for Common Problems in SQL Server </vt:lpstr>
      <vt:lpstr>Problem Solutions = Design Patterns</vt:lpstr>
      <vt:lpstr>But apply a pattern incorrectly..</vt:lpstr>
      <vt:lpstr>Planning ahead or change direction</vt:lpstr>
      <vt:lpstr>Rube Goldberg Comic</vt:lpstr>
      <vt:lpstr>Database Design Patterns</vt:lpstr>
      <vt:lpstr>Followed patterns help to deciphering the output (Model)</vt:lpstr>
      <vt:lpstr>Example</vt:lpstr>
      <vt:lpstr>Keys or Copies?</vt:lpstr>
      <vt:lpstr>Both? “It depends…”</vt:lpstr>
      <vt:lpstr>Requirements Matter</vt:lpstr>
      <vt:lpstr>Agenda</vt:lpstr>
      <vt:lpstr>Agenda - Continued</vt:lpstr>
      <vt:lpstr>Uniqueness</vt:lpstr>
      <vt:lpstr>Natural/Artificial Keys</vt:lpstr>
      <vt:lpstr>Uniqueness Patterns</vt:lpstr>
      <vt:lpstr>Uniqueness Patterns - Continued</vt:lpstr>
      <vt:lpstr>Uniqueness Patterns - Continued</vt:lpstr>
      <vt:lpstr>Uniqueness Grain</vt:lpstr>
      <vt:lpstr>Basic, Selective and Range Uniqueness</vt:lpstr>
      <vt:lpstr>Inventory Design</vt:lpstr>
      <vt:lpstr>Simple inventory model</vt:lpstr>
      <vt:lpstr>PowerPoint Presentation</vt:lpstr>
      <vt:lpstr>Data Driven Design</vt:lpstr>
      <vt:lpstr>Data Driven Design Code Example</vt:lpstr>
      <vt:lpstr>Data Driven Design Principle Point</vt:lpstr>
      <vt:lpstr>PowerPoint Presentation</vt:lpstr>
      <vt:lpstr>Generalization</vt:lpstr>
      <vt:lpstr>Generalization Example</vt:lpstr>
      <vt:lpstr>Generalization Example</vt:lpstr>
      <vt:lpstr>Generalization Example</vt:lpstr>
      <vt:lpstr>Subtypes</vt:lpstr>
      <vt:lpstr>Subtype Example</vt:lpstr>
      <vt:lpstr>Subtype Example</vt:lpstr>
      <vt:lpstr>Partial DDL For School DB</vt:lpstr>
      <vt:lpstr>Interfaces</vt:lpstr>
      <vt:lpstr>Partial DDL for Interface Example</vt:lpstr>
      <vt:lpstr>Generalize, Subclass, Or Both?</vt:lpstr>
      <vt:lpstr>LEB National Bank - Discussion</vt:lpstr>
      <vt:lpstr>For more explanation about the weasel</vt:lpstr>
      <vt:lpstr>PowerPoint Presentation</vt:lpstr>
      <vt:lpstr>User Specified Schema</vt:lpstr>
      <vt:lpstr>User Specified – Big Old List</vt:lpstr>
      <vt:lpstr>User Specified – Big Old List</vt:lpstr>
      <vt:lpstr>User Specified - EAV</vt:lpstr>
      <vt:lpstr>User Specified – Adding a column</vt:lpstr>
      <vt:lpstr>User Specified – Adding a column</vt:lpstr>
      <vt:lpstr>PowerPoint Presentation</vt:lpstr>
      <vt:lpstr>Hierarchies</vt:lpstr>
      <vt:lpstr>Cycles in Hierarchies</vt:lpstr>
      <vt:lpstr>Hierarchy Uses</vt:lpstr>
      <vt:lpstr>Processing a Tree</vt:lpstr>
      <vt:lpstr>Changing Parent Row (Reparenting)</vt:lpstr>
      <vt:lpstr>Implementing a tree – Fixed Levels</vt:lpstr>
      <vt:lpstr>Implementing a tree – Adjacency List</vt:lpstr>
      <vt:lpstr>Implementing a tree - Alternatives</vt:lpstr>
      <vt:lpstr>Implementing a tree - Alternatives</vt:lpstr>
      <vt:lpstr>PowerPoint Presentation</vt:lpstr>
      <vt:lpstr>Relational vs. Dimensional</vt:lpstr>
      <vt:lpstr>Dimensional Design</vt:lpstr>
      <vt:lpstr>Dimensional Design</vt:lpstr>
      <vt:lpstr>Dimensional Example</vt:lpstr>
      <vt:lpstr>PowerPoint Presentation</vt:lpstr>
      <vt:lpstr>Images, Documents and Other Files</vt:lpstr>
      <vt:lpstr>Binary File storage Criteria </vt:lpstr>
      <vt:lpstr>Binary File Implementation Criteria</vt:lpstr>
      <vt:lpstr>Binary File Implementation Criteria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Section The Second  Data Models</dc:title>
  <dc:creator>Louis</dc:creator>
  <cp:lastModifiedBy>ThinOne</cp:lastModifiedBy>
  <cp:revision>244</cp:revision>
  <dcterms:created xsi:type="dcterms:W3CDTF">2010-09-25T14:17:21Z</dcterms:created>
  <dcterms:modified xsi:type="dcterms:W3CDTF">2012-08-29T18:04:18Z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