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9" r:id="rId1"/>
    <p:sldMasterId id="2147483832" r:id="rId2"/>
  </p:sldMasterIdLst>
  <p:notesMasterIdLst>
    <p:notesMasterId r:id="rId44"/>
  </p:notesMasterIdLst>
  <p:sldIdLst>
    <p:sldId id="465" r:id="rId3"/>
    <p:sldId id="387" r:id="rId4"/>
    <p:sldId id="466" r:id="rId5"/>
    <p:sldId id="446" r:id="rId6"/>
    <p:sldId id="346" r:id="rId7"/>
    <p:sldId id="468" r:id="rId8"/>
    <p:sldId id="384" r:id="rId9"/>
    <p:sldId id="431" r:id="rId10"/>
    <p:sldId id="453" r:id="rId11"/>
    <p:sldId id="464" r:id="rId12"/>
    <p:sldId id="462" r:id="rId13"/>
    <p:sldId id="463" r:id="rId14"/>
    <p:sldId id="456" r:id="rId15"/>
    <p:sldId id="445" r:id="rId16"/>
    <p:sldId id="377" r:id="rId17"/>
    <p:sldId id="458" r:id="rId18"/>
    <p:sldId id="457" r:id="rId19"/>
    <p:sldId id="467" r:id="rId20"/>
    <p:sldId id="441" r:id="rId21"/>
    <p:sldId id="385" r:id="rId22"/>
    <p:sldId id="351" r:id="rId23"/>
    <p:sldId id="454" r:id="rId24"/>
    <p:sldId id="459" r:id="rId25"/>
    <p:sldId id="442" r:id="rId26"/>
    <p:sldId id="443" r:id="rId27"/>
    <p:sldId id="353" r:id="rId28"/>
    <p:sldId id="460" r:id="rId29"/>
    <p:sldId id="444" r:id="rId30"/>
    <p:sldId id="347" r:id="rId31"/>
    <p:sldId id="461" r:id="rId32"/>
    <p:sldId id="437" r:id="rId33"/>
    <p:sldId id="379" r:id="rId34"/>
    <p:sldId id="439" r:id="rId35"/>
    <p:sldId id="451" r:id="rId36"/>
    <p:sldId id="447" r:id="rId37"/>
    <p:sldId id="448" r:id="rId38"/>
    <p:sldId id="449" r:id="rId39"/>
    <p:sldId id="450" r:id="rId40"/>
    <p:sldId id="452" r:id="rId41"/>
    <p:sldId id="440" r:id="rId42"/>
    <p:sldId id="42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62C4FD-56C4-4C64-AD9E-3F2543223583}">
          <p14:sldIdLst>
            <p14:sldId id="465"/>
            <p14:sldId id="387"/>
            <p14:sldId id="466"/>
            <p14:sldId id="446"/>
          </p14:sldIdLst>
        </p14:section>
        <p14:section name="Hierarchies" id="{B58A6A29-7C2C-4743-80ED-7B0A263D9A99}">
          <p14:sldIdLst>
            <p14:sldId id="346"/>
            <p14:sldId id="468"/>
            <p14:sldId id="384"/>
            <p14:sldId id="431"/>
            <p14:sldId id="453"/>
            <p14:sldId id="464"/>
            <p14:sldId id="462"/>
            <p14:sldId id="463"/>
            <p14:sldId id="456"/>
            <p14:sldId id="445"/>
            <p14:sldId id="377"/>
            <p14:sldId id="458"/>
            <p14:sldId id="457"/>
            <p14:sldId id="467"/>
            <p14:sldId id="441"/>
            <p14:sldId id="385"/>
            <p14:sldId id="351"/>
            <p14:sldId id="454"/>
            <p14:sldId id="459"/>
            <p14:sldId id="442"/>
            <p14:sldId id="443"/>
            <p14:sldId id="353"/>
            <p14:sldId id="460"/>
            <p14:sldId id="444"/>
            <p14:sldId id="347"/>
            <p14:sldId id="461"/>
            <p14:sldId id="437"/>
            <p14:sldId id="379"/>
            <p14:sldId id="439"/>
            <p14:sldId id="451"/>
            <p14:sldId id="447"/>
            <p14:sldId id="448"/>
            <p14:sldId id="449"/>
            <p14:sldId id="450"/>
            <p14:sldId id="452"/>
            <p14:sldId id="440"/>
            <p14:sldId id="4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son, Louis" initials="lb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82678" autoAdjust="0"/>
  </p:normalViewPr>
  <p:slideViewPr>
    <p:cSldViewPr>
      <p:cViewPr varScale="1">
        <p:scale>
          <a:sx n="67" d="100"/>
          <a:sy n="67" d="100"/>
        </p:scale>
        <p:origin x="858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468C0-B368-444D-AE6F-03AB6D3ED4F3}" type="datetimeFigureOut">
              <a:rPr lang="en-US" smtClean="0"/>
              <a:t>5/19/2018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B2D86-7DB5-4F0C-9332-06672A4E3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39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B2D86-7DB5-4F0C-9332-06672A4E35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7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it to planning the next version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994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Many, many years ago when I was 23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was married to a widow who was pretty as can be [click]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widow had a grown-up daughter who had hair of red [Click]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father fell in love with her and soon they too were wed [Click]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made my dad my son-in-law and really changed my life [Click]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now my daughter [click] was my mother [click]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'cause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she was my father's wife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to complicate the matter even though it brought me joy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soon became the father of a bouncing baby boy [Click]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little baby then became a brother-in-law to dad [Click]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he became my uncle [Click] though it made me very sad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if he were my uncle that would also made him brother [click]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widows grown-up daughter who was of course my stepmother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Father's wife then had a son who kept them on the run [click]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he became my grandchild [click] for he was my daughter's son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wife is now my mother's mother and it makes me blue 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although she is my wife she's my grandmother too [click]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if my wife is my grandmother then I'm her grandchild [click]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every time I think of it, nearly drives me wild</a:t>
            </a:r>
          </a:p>
          <a:p>
            <a:pPr fontAlgn="base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'Cause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now I have become the strangest case you ever saw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husband of my grandmother I am my own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grandpaw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…[click]</a:t>
            </a:r>
          </a:p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B2D86-7DB5-4F0C-9332-06672A4E35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38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9F4C1-BF51-415D-AF22-0960F0F056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44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4A860-8E55-4793-B9FA-53BB072A21A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4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latin typeface="Lucida Sans" pitchFamily="34" charset="0"/>
                <a:cs typeface="Consolas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3200" y="6567056"/>
            <a:ext cx="1930400" cy="277091"/>
          </a:xfrm>
        </p:spPr>
        <p:txBody>
          <a:bodyPr/>
          <a:lstStyle/>
          <a:p>
            <a:fld id="{E48DDD3A-D543-4AC9-8355-CCDDFDCDD731}" type="datetime1">
              <a:rPr lang="en-US" smtClean="0"/>
              <a:t>5/19/2018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DA7FE-47C3-4CAC-8AEC-7EE52BDF87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1" y="6524547"/>
            <a:ext cx="65024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r>
              <a:rPr lang="en-US"/>
              <a:t>Designing for Common Problems in SQL Server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016E-8B31-4E30-8F56-C76F446B152B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92926-97E6-4BD2-831B-A87D8AA95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1" y="6524547"/>
            <a:ext cx="65024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r>
              <a:rPr lang="en-US"/>
              <a:t>Designing for Common Problems in SQL Server</a:t>
            </a:r>
          </a:p>
        </p:txBody>
      </p:sp>
    </p:spTree>
    <p:extLst>
      <p:ext uri="{BB962C8B-B14F-4D97-AF65-F5344CB8AC3E}">
        <p14:creationId xmlns:p14="http://schemas.microsoft.com/office/powerpoint/2010/main" val="68185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871200" cy="868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1054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D109-18D1-47D8-BF8F-74EBF9B842BF}" type="datetime1">
              <a:rPr lang="en-US" smtClean="0"/>
              <a:t>5/19/2018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4BE4-DA93-A945-B706-B39D39DCACB6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1" y="6524547"/>
            <a:ext cx="65024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r>
              <a:rPr lang="en-US"/>
              <a:t>Designing for Common Problems in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38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4620914"/>
            <a:ext cx="12192000" cy="22370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v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534965"/>
            <a:ext cx="103632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26" name="Picture 2" descr="C:\Users\ThinOne\AppData\Local\Microsoft\Windows\Temporary Internet Files\Content.IE5\NF1GSVJ3\MC910216357[1]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110" y="1173929"/>
            <a:ext cx="4307781" cy="28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hinOne\AppData\Local\Microsoft\Windows\Temporary Internet Files\Content.IE5\NF1GSVJ3\MC910216357[1]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747" y="1173930"/>
            <a:ext cx="4307781" cy="28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hinOne\AppData\Local\Microsoft\Windows\Temporary Internet Files\Content.IE5\NF1GSVJ3\MC910216357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02" y="1173931"/>
            <a:ext cx="4307781" cy="28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4114800"/>
            <a:ext cx="65024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r>
              <a:rPr lang="en-US"/>
              <a:t>Designing for Common Problems in SQL Server</a:t>
            </a:r>
          </a:p>
        </p:txBody>
      </p:sp>
    </p:spTree>
    <p:extLst>
      <p:ext uri="{BB962C8B-B14F-4D97-AF65-F5344CB8AC3E}">
        <p14:creationId xmlns:p14="http://schemas.microsoft.com/office/powerpoint/2010/main" val="2460870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37716" y="-380896"/>
            <a:ext cx="5634751" cy="7619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0885" y="4000221"/>
            <a:ext cx="11429747" cy="2476407"/>
          </a:xfrm>
        </p:spPr>
        <p:txBody>
          <a:bodyPr anchor="b">
            <a:noAutofit/>
          </a:bodyPr>
          <a:lstStyle>
            <a:lvl1pPr algn="l">
              <a:defRPr sz="63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2208" y="381612"/>
            <a:ext cx="11429264" cy="1142440"/>
          </a:xfrm>
        </p:spPr>
        <p:txBody>
          <a:bodyPr anchor="t">
            <a:noAutofit/>
          </a:bodyPr>
          <a:lstStyle>
            <a:lvl1pPr algn="l">
              <a:defRPr lang="en-US" sz="4233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58580" y="3072993"/>
            <a:ext cx="2738933" cy="68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42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0983" y="-380896"/>
            <a:ext cx="5638562" cy="7619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369" y="381375"/>
            <a:ext cx="11429264" cy="6095252"/>
          </a:xfrm>
        </p:spPr>
        <p:txBody>
          <a:bodyPr anchor="ctr"/>
          <a:lstStyle>
            <a:lvl1pPr algn="r">
              <a:defRPr sz="635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30897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609609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219218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828826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438434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080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2854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116" y="381374"/>
            <a:ext cx="11429516" cy="6095253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609609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219218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828826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438434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6299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083" y="1523814"/>
            <a:ext cx="5712351" cy="4952813"/>
          </a:xfrm>
        </p:spPr>
        <p:txBody>
          <a:bodyPr rIns="180000">
            <a:normAutofit/>
          </a:bodyPr>
          <a:lstStyle>
            <a:lvl1pPr>
              <a:defRPr sz="2963"/>
            </a:lvl1pPr>
            <a:lvl2pPr>
              <a:defRPr sz="2540"/>
            </a:lvl2pPr>
            <a:lvl3pPr>
              <a:defRPr sz="2117"/>
            </a:lvl3pPr>
            <a:lvl4pPr>
              <a:defRPr sz="1905"/>
            </a:lvl4pPr>
            <a:lvl5pPr>
              <a:defRPr sz="190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841" y="1523814"/>
            <a:ext cx="5713792" cy="4952813"/>
          </a:xfrm>
        </p:spPr>
        <p:txBody>
          <a:bodyPr lIns="180000">
            <a:normAutofit/>
          </a:bodyPr>
          <a:lstStyle>
            <a:lvl1pPr>
              <a:defRPr sz="2963"/>
            </a:lvl1pPr>
            <a:lvl2pPr>
              <a:defRPr sz="2540"/>
            </a:lvl2pPr>
            <a:lvl3pPr>
              <a:defRPr sz="2117"/>
            </a:lvl3pPr>
            <a:lvl4pPr>
              <a:defRPr sz="1905"/>
            </a:lvl4pPr>
            <a:lvl5pPr>
              <a:defRPr sz="190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9259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1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ucida Sans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5096256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5096256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BA90-5446-46CE-8807-DCD60C3A3926}" type="datetime1">
              <a:rPr lang="en-US" smtClean="0"/>
              <a:t>5/19/2018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4BE4-DA93-A945-B706-B39D39DCACB6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1" y="6524547"/>
            <a:ext cx="65024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r>
              <a:rPr lang="en-US"/>
              <a:t>Designing for Common Problems in SQL Server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318D-FE0A-4E7B-8875-21302E6D8B94}" type="datetime1">
              <a:rPr lang="en-US" smtClean="0"/>
              <a:t>5/19/2018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4BE4-DA93-A945-B706-B39D39DCACB6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064001" y="6524547"/>
            <a:ext cx="65024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r>
              <a:rPr lang="en-US"/>
              <a:t>Designing for Common Problems in SQL Server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B1D9-8CFF-47F9-A364-92F35962A046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4BE4-DA93-A945-B706-B39D39DCACB6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1" y="6524547"/>
            <a:ext cx="65024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r>
              <a:rPr lang="en-US"/>
              <a:t>Designing for Common Problems in SQL Server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E40F-D3A4-411A-96E2-1535DE6CCFD9}" type="datetime1">
              <a:rPr lang="en-US" smtClean="0"/>
              <a:t>5/19/2018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4BE4-DA93-A945-B706-B39D39DCACB6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1" y="6524547"/>
            <a:ext cx="65024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r>
              <a:rPr lang="en-US"/>
              <a:t>Designing for Common Problems in SQL Server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D5E4-44EE-489E-978C-7772F0DB1282}" type="datetime1">
              <a:rPr lang="en-US" smtClean="0"/>
              <a:t>5/19/2018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4BE4-DA93-A945-B706-B39D39DCACB6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1" y="6524547"/>
            <a:ext cx="65024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r>
              <a:rPr lang="en-US"/>
              <a:t>Designing for Common Problems in SQL Server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A8DF-5584-4038-B822-EDAFD2EBC823}" type="datetime1">
              <a:rPr lang="en-US" smtClean="0"/>
              <a:t>5/19/2018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4BE4-DA93-A945-B706-B39D39DCACB6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1" y="6524547"/>
            <a:ext cx="65024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r>
              <a:rPr lang="en-US"/>
              <a:t>Designing for Common Problems in SQL Server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31EC-4A7F-4078-8242-D7B15B065DF4}" type="datetime1">
              <a:rPr lang="en-US" smtClean="0"/>
              <a:t>5/19/2018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4BE4-DA93-A945-B706-B39D39DCACB6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1" y="6524547"/>
            <a:ext cx="65024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r>
              <a:rPr lang="en-US"/>
              <a:t>Designing for Common Problems in SQL Server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61B7-D5A0-4362-8BEE-228D09FC1A2B}" type="datetime1">
              <a:rPr lang="en-US" smtClean="0"/>
              <a:t>5/19/2018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4BE4-DA93-A945-B706-B39D39DCACB6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1" y="6524547"/>
            <a:ext cx="65024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r>
              <a:rPr lang="en-US"/>
              <a:t>Designing for Common Problems in SQL Server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4.wmf"/><Relationship Id="rId5" Type="http://schemas.openxmlformats.org/officeDocument/2006/relationships/slideLayout" Target="../slideLayouts/slideLayout17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16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334"/>
            <a:ext cx="12192000" cy="2212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3200" y="6528816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fld id="{A377EA68-CCAF-4AB9-B231-8F306CED0E80}" type="datetime1">
              <a:rPr lang="en-US" smtClean="0"/>
              <a:t>5/19/2018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4001" y="6524547"/>
            <a:ext cx="65024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r>
              <a:rPr lang="en-US"/>
              <a:t>Designing for Common Problems in SQL Server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-19386"/>
            <a:ext cx="1422400" cy="224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fld id="{DFC92926-97E6-4BD2-831B-A87D8AA9549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drsql_org_bug.png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ED1C24"/>
              </a:clrFrom>
              <a:clrTo>
                <a:srgbClr val="ED1C24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95864" y="6524546"/>
            <a:ext cx="1296137" cy="3334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Consolas" pitchFamily="49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5000"/>
        <a:buFont typeface="Arial" pitchFamily="34" charset="0"/>
        <a:buChar char="•"/>
        <a:defRPr sz="32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457200" indent="-182880" algn="l" defTabSz="9144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731520" indent="-182880" algn="l" defTabSz="9144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005840" indent="-182880" algn="l" defTabSz="9144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1188720" indent="-137160" algn="l" defTabSz="9144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 pitchFamily="34" charset="0"/>
        <a:buChar char="•"/>
        <a:defRPr sz="1800" kern="1200" baseline="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082" y="381374"/>
            <a:ext cx="11429516" cy="76197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16" y="1523761"/>
            <a:ext cx="11429516" cy="49528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680060" y="12203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/>
          </p:nvPr>
        </p:nvGraphicFramePr>
        <p:xfrm>
          <a:off x="11338079" y="6286515"/>
          <a:ext cx="663141" cy="38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338079" y="6286515"/>
                        <a:ext cx="663141" cy="38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484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</p:sldLayoutIdLst>
  <p:txStyles>
    <p:titleStyle>
      <a:lvl1pPr algn="l" defTabSz="609608" rtl="0" eaLnBrk="1" latinLnBrk="0" hangingPunct="1">
        <a:spcBef>
          <a:spcPct val="0"/>
        </a:spcBef>
        <a:buNone/>
        <a:defRPr sz="4657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09608" rtl="0" eaLnBrk="1" latinLnBrk="0" hangingPunct="1">
        <a:spcBef>
          <a:spcPct val="20000"/>
        </a:spcBef>
        <a:buFont typeface="Wingdings" charset="2"/>
        <a:buNone/>
        <a:defRPr sz="3810" kern="1200">
          <a:solidFill>
            <a:schemeClr val="tx2"/>
          </a:solidFill>
          <a:latin typeface="+mn-lt"/>
          <a:ea typeface="+mn-ea"/>
          <a:cs typeface="+mn-cs"/>
        </a:defRPr>
      </a:lvl1pPr>
      <a:lvl2pPr marL="609609" indent="0" algn="l" defTabSz="609608" rtl="0" eaLnBrk="1" latinLnBrk="0" hangingPunct="1">
        <a:spcBef>
          <a:spcPct val="20000"/>
        </a:spcBef>
        <a:buFont typeface="Wingdings" charset="2"/>
        <a:buNone/>
        <a:defRPr sz="3387" kern="1200">
          <a:solidFill>
            <a:schemeClr val="tx2"/>
          </a:solidFill>
          <a:latin typeface="+mn-lt"/>
          <a:ea typeface="+mn-ea"/>
          <a:cs typeface="+mn-cs"/>
        </a:defRPr>
      </a:lvl2pPr>
      <a:lvl3pPr marL="1219218" indent="0" algn="l" defTabSz="609608" rtl="0" eaLnBrk="1" latinLnBrk="0" hangingPunct="1">
        <a:spcBef>
          <a:spcPct val="20000"/>
        </a:spcBef>
        <a:buFont typeface="Wingdings" charset="2"/>
        <a:buNone/>
        <a:defRPr sz="254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26" indent="0" algn="l" defTabSz="609608" rtl="0" eaLnBrk="1" latinLnBrk="0" hangingPunct="1">
        <a:spcBef>
          <a:spcPct val="20000"/>
        </a:spcBef>
        <a:buFont typeface="Wingdings" charset="2"/>
        <a:buNone/>
        <a:defRPr sz="2540" kern="1200">
          <a:solidFill>
            <a:schemeClr val="tx2"/>
          </a:solidFill>
          <a:latin typeface="+mn-lt"/>
          <a:ea typeface="+mn-ea"/>
          <a:cs typeface="+mn-cs"/>
        </a:defRPr>
      </a:lvl4pPr>
      <a:lvl5pPr marL="2438434" indent="0" algn="l" defTabSz="609608" rtl="0" eaLnBrk="1" latinLnBrk="0" hangingPunct="1">
        <a:spcBef>
          <a:spcPct val="20000"/>
        </a:spcBef>
        <a:buFont typeface="Wingdings" charset="2"/>
        <a:buNone/>
        <a:defRPr sz="2117" kern="1200">
          <a:solidFill>
            <a:schemeClr val="tx2"/>
          </a:solidFill>
          <a:latin typeface="+mn-lt"/>
          <a:ea typeface="+mn-ea"/>
          <a:cs typeface="+mn-cs"/>
        </a:defRPr>
      </a:lvl5pPr>
      <a:lvl6pPr marL="3352848" indent="-304804" algn="l" defTabSz="60960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456" indent="-304804" algn="l" defTabSz="60960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2064" indent="-304804" algn="l" defTabSz="60960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673" indent="-304804" algn="l" defTabSz="60960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8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18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26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34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43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52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60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69" algn="l" defTabSz="6096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>
          <p15:clr>
            <a:srgbClr val="F26B43"/>
          </p15:clr>
        </p15:guide>
        <p15:guide id="2" pos="3629">
          <p15:clr>
            <a:srgbClr val="F26B43"/>
          </p15:clr>
        </p15:guide>
        <p15:guide id="3" pos="7030">
          <p15:clr>
            <a:srgbClr val="F26B43"/>
          </p15:clr>
        </p15:guide>
        <p15:guide id="4" pos="227">
          <p15:clr>
            <a:srgbClr val="F26B43"/>
          </p15:clr>
        </p15:guide>
        <p15:guide id="5" orient="horz" pos="227">
          <p15:clr>
            <a:srgbClr val="F26B43"/>
          </p15:clr>
        </p15:guide>
        <p15:guide id="7" orient="horz" pos="680">
          <p15:clr>
            <a:srgbClr val="F26B43"/>
          </p15:clr>
        </p15:guide>
        <p15:guide id="8" orient="horz" pos="907">
          <p15:clr>
            <a:srgbClr val="F26B43"/>
          </p15:clr>
        </p15:guide>
        <p15:guide id="9" orient="horz" pos="3855">
          <p15:clr>
            <a:srgbClr val="F26B43"/>
          </p15:clr>
        </p15:guide>
        <p15:guide id="10" orient="horz" pos="20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sql/t-sql-programming/sql-graph-objects-sql-server-2017-good-bad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louis@drsql.or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red-gate.com/simple-talk/author/louis-davidson/" TargetMode="External"/><Relationship Id="rId5" Type="http://schemas.openxmlformats.org/officeDocument/2006/relationships/hyperlink" Target="http://twitter.com/drsql" TargetMode="External"/><Relationship Id="rId4" Type="http://schemas.openxmlformats.org/officeDocument/2006/relationships/hyperlink" Target="http://drsql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885" y="3048001"/>
            <a:ext cx="11429747" cy="3428628"/>
          </a:xfrm>
        </p:spPr>
        <p:txBody>
          <a:bodyPr/>
          <a:lstStyle/>
          <a:p>
            <a:r>
              <a:rPr lang="en-US" sz="6000" b="1" dirty="0"/>
              <a:t>Implementing a </a:t>
            </a:r>
            <a:br>
              <a:rPr lang="en-US" sz="6000" b="1" dirty="0"/>
            </a:br>
            <a:r>
              <a:rPr lang="en-US" sz="6000" b="1" dirty="0"/>
              <a:t>Hierarchy in SQL Server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Louis Davidson</a:t>
            </a:r>
          </a:p>
          <a:p>
            <a:r>
              <a:rPr lang="en-US" dirty="0"/>
              <a:t>drsql.org</a:t>
            </a:r>
          </a:p>
          <a:p>
            <a:r>
              <a:rPr lang="en-US" dirty="0"/>
              <a:t>Chief Nerd Officer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769" y="1219200"/>
            <a:ext cx="10972800" cy="5486400"/>
          </a:xfrm>
        </p:spPr>
        <p:txBody>
          <a:bodyPr>
            <a:normAutofit/>
          </a:bodyPr>
          <a:lstStyle/>
          <a:p>
            <a:r>
              <a:rPr lang="en-US" sz="2400" dirty="0"/>
              <a:t>Primary problem: working with children of a node</a:t>
            </a:r>
          </a:p>
          <a:p>
            <a:r>
              <a:rPr lang="en-US" sz="2400" dirty="0"/>
              <a:t>The procedural way (Depth First)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relational way (Breadth First)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49FD57-9403-47CF-97E8-8E12CA034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729" y="2209800"/>
            <a:ext cx="6667500" cy="159067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E83862-166D-416F-ADCA-100972FD012D}"/>
              </a:ext>
            </a:extLst>
          </p:cNvPr>
          <p:cNvCxnSpPr>
            <a:cxnSpLocks/>
          </p:cNvCxnSpPr>
          <p:nvPr/>
        </p:nvCxnSpPr>
        <p:spPr>
          <a:xfrm flipH="1">
            <a:off x="4554416" y="2529083"/>
            <a:ext cx="1066800" cy="2514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BD9BDE-8057-488A-BAFF-EBD87CC3A28C}"/>
              </a:ext>
            </a:extLst>
          </p:cNvPr>
          <p:cNvCxnSpPr>
            <a:cxnSpLocks/>
          </p:cNvCxnSpPr>
          <p:nvPr/>
        </p:nvCxnSpPr>
        <p:spPr>
          <a:xfrm flipH="1">
            <a:off x="3200400" y="3065121"/>
            <a:ext cx="1219200" cy="28160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0DF734-A5E2-4D51-9638-F70600014A4B}"/>
              </a:ext>
            </a:extLst>
          </p:cNvPr>
          <p:cNvCxnSpPr>
            <a:cxnSpLocks/>
          </p:cNvCxnSpPr>
          <p:nvPr/>
        </p:nvCxnSpPr>
        <p:spPr>
          <a:xfrm flipV="1">
            <a:off x="3429000" y="3134994"/>
            <a:ext cx="990600" cy="21172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CFC2E3-BE06-4AD7-B24A-2175DFB5E25D}"/>
              </a:ext>
            </a:extLst>
          </p:cNvPr>
          <p:cNvCxnSpPr>
            <a:cxnSpLocks/>
          </p:cNvCxnSpPr>
          <p:nvPr/>
        </p:nvCxnSpPr>
        <p:spPr>
          <a:xfrm>
            <a:off x="4437184" y="3121416"/>
            <a:ext cx="152400" cy="19746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41F4A3-12C0-447C-B8C3-6284D84D3905}"/>
              </a:ext>
            </a:extLst>
          </p:cNvPr>
          <p:cNvCxnSpPr>
            <a:cxnSpLocks/>
          </p:cNvCxnSpPr>
          <p:nvPr/>
        </p:nvCxnSpPr>
        <p:spPr>
          <a:xfrm flipH="1" flipV="1">
            <a:off x="4437184" y="3017812"/>
            <a:ext cx="211016" cy="3010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85D06D-189D-4C85-8728-CF6CB13D3360}"/>
              </a:ext>
            </a:extLst>
          </p:cNvPr>
          <p:cNvCxnSpPr>
            <a:cxnSpLocks/>
          </p:cNvCxnSpPr>
          <p:nvPr/>
        </p:nvCxnSpPr>
        <p:spPr>
          <a:xfrm flipV="1">
            <a:off x="4865585" y="2558097"/>
            <a:ext cx="849415" cy="21885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B611D9-142F-4B6F-93CF-967C2C586527}"/>
              </a:ext>
            </a:extLst>
          </p:cNvPr>
          <p:cNvCxnSpPr>
            <a:cxnSpLocks/>
          </p:cNvCxnSpPr>
          <p:nvPr/>
        </p:nvCxnSpPr>
        <p:spPr>
          <a:xfrm>
            <a:off x="5688623" y="2576997"/>
            <a:ext cx="1237000" cy="19995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68411F-3FF5-4C7E-891B-73000C392ABA}"/>
              </a:ext>
            </a:extLst>
          </p:cNvPr>
          <p:cNvCxnSpPr>
            <a:cxnSpLocks/>
          </p:cNvCxnSpPr>
          <p:nvPr/>
        </p:nvCxnSpPr>
        <p:spPr>
          <a:xfrm flipH="1">
            <a:off x="5901211" y="3065121"/>
            <a:ext cx="804389" cy="28160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B26992-E47A-4A5A-B840-E2C4B4ADDF57}"/>
              </a:ext>
            </a:extLst>
          </p:cNvPr>
          <p:cNvCxnSpPr>
            <a:cxnSpLocks/>
          </p:cNvCxnSpPr>
          <p:nvPr/>
        </p:nvCxnSpPr>
        <p:spPr>
          <a:xfrm flipV="1">
            <a:off x="6025836" y="3065121"/>
            <a:ext cx="755964" cy="28516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CB6DA5D-B279-42A3-8F86-B8BE7C5657DC}"/>
              </a:ext>
            </a:extLst>
          </p:cNvPr>
          <p:cNvCxnSpPr>
            <a:cxnSpLocks/>
          </p:cNvCxnSpPr>
          <p:nvPr/>
        </p:nvCxnSpPr>
        <p:spPr>
          <a:xfrm>
            <a:off x="6781800" y="3082475"/>
            <a:ext cx="381000" cy="23640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5FE3E9-F774-4766-A434-43835C453A74}"/>
              </a:ext>
            </a:extLst>
          </p:cNvPr>
          <p:cNvCxnSpPr>
            <a:cxnSpLocks/>
          </p:cNvCxnSpPr>
          <p:nvPr/>
        </p:nvCxnSpPr>
        <p:spPr>
          <a:xfrm flipH="1" flipV="1">
            <a:off x="6858000" y="3082475"/>
            <a:ext cx="309812" cy="22456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6F8D2D-4FDF-4265-A6F2-7026AE9CF5F4}"/>
              </a:ext>
            </a:extLst>
          </p:cNvPr>
          <p:cNvCxnSpPr>
            <a:cxnSpLocks/>
          </p:cNvCxnSpPr>
          <p:nvPr/>
        </p:nvCxnSpPr>
        <p:spPr>
          <a:xfrm>
            <a:off x="6861399" y="3085704"/>
            <a:ext cx="1526637" cy="25053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F2278C3-C1BE-463C-BC23-0D5ABD1DD369}"/>
              </a:ext>
            </a:extLst>
          </p:cNvPr>
          <p:cNvCxnSpPr>
            <a:cxnSpLocks/>
          </p:cNvCxnSpPr>
          <p:nvPr/>
        </p:nvCxnSpPr>
        <p:spPr>
          <a:xfrm flipH="1" flipV="1">
            <a:off x="6887475" y="3061558"/>
            <a:ext cx="1500561" cy="24093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CA724EA-5230-46EA-8CC8-05EB5785908F}"/>
              </a:ext>
            </a:extLst>
          </p:cNvPr>
          <p:cNvCxnSpPr>
            <a:cxnSpLocks/>
          </p:cNvCxnSpPr>
          <p:nvPr/>
        </p:nvCxnSpPr>
        <p:spPr>
          <a:xfrm flipH="1" flipV="1">
            <a:off x="5901211" y="2572444"/>
            <a:ext cx="986265" cy="20450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70E58CA-F6D9-47CB-8452-28003F826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729" y="4608487"/>
            <a:ext cx="6667500" cy="159067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D36E5D5-CFF8-4641-A7A6-2E7DD0356FD3}"/>
              </a:ext>
            </a:extLst>
          </p:cNvPr>
          <p:cNvSpPr/>
          <p:nvPr/>
        </p:nvSpPr>
        <p:spPr>
          <a:xfrm>
            <a:off x="2590800" y="4608487"/>
            <a:ext cx="6582429" cy="4378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5AA29EB-4103-4B1B-8A0A-7CA1A5E1008E}"/>
              </a:ext>
            </a:extLst>
          </p:cNvPr>
          <p:cNvSpPr/>
          <p:nvPr/>
        </p:nvSpPr>
        <p:spPr>
          <a:xfrm>
            <a:off x="2590799" y="5099075"/>
            <a:ext cx="6582429" cy="4378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BDB10EF-9B9E-47C1-B9A3-B4D7E723314A}"/>
              </a:ext>
            </a:extLst>
          </p:cNvPr>
          <p:cNvSpPr/>
          <p:nvPr/>
        </p:nvSpPr>
        <p:spPr>
          <a:xfrm>
            <a:off x="2593730" y="5595525"/>
            <a:ext cx="6582429" cy="5175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7056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6" grpId="0" animBg="1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769" y="1219200"/>
            <a:ext cx="10972800" cy="5486400"/>
          </a:xfrm>
        </p:spPr>
        <p:txBody>
          <a:bodyPr>
            <a:normAutofit/>
          </a:bodyPr>
          <a:lstStyle/>
          <a:p>
            <a:r>
              <a:rPr lang="en-US" sz="2400" dirty="0"/>
              <a:t>Primary problem: working with children of a node</a:t>
            </a:r>
          </a:p>
          <a:p>
            <a:r>
              <a:rPr lang="en-US" sz="2400" dirty="0"/>
              <a:t>The procedural way (Depth First)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relational way (Breadth First)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49FD57-9403-47CF-97E8-8E12CA034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729" y="2209800"/>
            <a:ext cx="6667500" cy="15906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70E58CA-F6D9-47CB-8452-28003F826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729" y="4608487"/>
            <a:ext cx="6667500" cy="159067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D36E5D5-CFF8-4641-A7A6-2E7DD0356FD3}"/>
              </a:ext>
            </a:extLst>
          </p:cNvPr>
          <p:cNvSpPr/>
          <p:nvPr/>
        </p:nvSpPr>
        <p:spPr>
          <a:xfrm>
            <a:off x="2590800" y="4608487"/>
            <a:ext cx="6582429" cy="4378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5AA29EB-4103-4B1B-8A0A-7CA1A5E1008E}"/>
              </a:ext>
            </a:extLst>
          </p:cNvPr>
          <p:cNvSpPr/>
          <p:nvPr/>
        </p:nvSpPr>
        <p:spPr>
          <a:xfrm>
            <a:off x="2590799" y="5099075"/>
            <a:ext cx="6582429" cy="101404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2578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769" y="1219200"/>
            <a:ext cx="10972800" cy="5486400"/>
          </a:xfrm>
        </p:spPr>
        <p:txBody>
          <a:bodyPr>
            <a:normAutofit/>
          </a:bodyPr>
          <a:lstStyle/>
          <a:p>
            <a:r>
              <a:rPr lang="en-US" sz="2400" dirty="0"/>
              <a:t>The procedural way (Depth First)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relational way (Breadth First)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There are optimizations that take the breadth first method and optimize it, particularly for fetching the children of a node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49FD57-9403-47CF-97E8-8E12CA034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729" y="1735479"/>
            <a:ext cx="6667500" cy="15906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70E58CA-F6D9-47CB-8452-28003F826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729" y="4134166"/>
            <a:ext cx="6667500" cy="159067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D36E5D5-CFF8-4641-A7A6-2E7DD0356FD3}"/>
              </a:ext>
            </a:extLst>
          </p:cNvPr>
          <p:cNvSpPr/>
          <p:nvPr/>
        </p:nvSpPr>
        <p:spPr>
          <a:xfrm>
            <a:off x="2603501" y="4638991"/>
            <a:ext cx="2730500" cy="4378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5AA29EB-4103-4B1B-8A0A-7CA1A5E1008E}"/>
              </a:ext>
            </a:extLst>
          </p:cNvPr>
          <p:cNvSpPr/>
          <p:nvPr/>
        </p:nvSpPr>
        <p:spPr>
          <a:xfrm>
            <a:off x="2590799" y="5200966"/>
            <a:ext cx="2743201" cy="4378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71247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6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952-4FA5-4F31-A25F-80C0DE29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871200" cy="868362"/>
          </a:xfrm>
        </p:spPr>
        <p:txBody>
          <a:bodyPr/>
          <a:lstStyle/>
          <a:p>
            <a:r>
              <a:rPr lang="en-US" dirty="0" err="1"/>
              <a:t>Geneology</a:t>
            </a:r>
            <a:r>
              <a:rPr lang="en-US" dirty="0"/>
              <a:t> Example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E69E64-B746-4BDA-AC0B-CAFDCD787A33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2274992" y="1617573"/>
            <a:ext cx="1578949" cy="1963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16D9A03-6DFF-4069-86C9-A3EDC7733C7E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H="1" flipV="1">
            <a:off x="4501641" y="1427073"/>
            <a:ext cx="3153209" cy="1605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E21F0BE-BB05-4A58-948C-D191A0E2B368}"/>
              </a:ext>
            </a:extLst>
          </p:cNvPr>
          <p:cNvGrpSpPr/>
          <p:nvPr/>
        </p:nvGrpSpPr>
        <p:grpSpPr>
          <a:xfrm>
            <a:off x="4501641" y="1427073"/>
            <a:ext cx="2505509" cy="2063171"/>
            <a:chOff x="4501641" y="1427073"/>
            <a:chExt cx="2505509" cy="206317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90CECC-5C87-4D45-AD01-D2141CDCFE2F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4501641" y="1427073"/>
              <a:ext cx="2505509" cy="20631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1DD25A1-C0F9-4B51-A754-5F58B65412E8}"/>
                </a:ext>
              </a:extLst>
            </p:cNvPr>
            <p:cNvSpPr txBox="1"/>
            <p:nvPr/>
          </p:nvSpPr>
          <p:spPr>
            <a:xfrm rot="2375327">
              <a:off x="5314113" y="2376691"/>
              <a:ext cx="14573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Married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B458DBD-BE34-42D1-BBA0-6C7A4BBC7BF0}"/>
              </a:ext>
            </a:extLst>
          </p:cNvPr>
          <p:cNvGrpSpPr/>
          <p:nvPr/>
        </p:nvGrpSpPr>
        <p:grpSpPr>
          <a:xfrm>
            <a:off x="8302550" y="1809659"/>
            <a:ext cx="1669510" cy="1680585"/>
            <a:chOff x="8302550" y="1809659"/>
            <a:chExt cx="1669510" cy="1680585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BD89B15-3D8E-476E-BD1B-7030BCBED306}"/>
                </a:ext>
              </a:extLst>
            </p:cNvPr>
            <p:cNvCxnSpPr>
              <a:cxnSpLocks/>
              <a:stCxn id="5" idx="3"/>
              <a:endCxn id="12" idx="1"/>
            </p:cNvCxnSpPr>
            <p:nvPr/>
          </p:nvCxnSpPr>
          <p:spPr>
            <a:xfrm flipV="1">
              <a:off x="8302550" y="1809659"/>
              <a:ext cx="1669510" cy="16805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A1F5A57-C12F-4B8C-833D-4B27B6C5260D}"/>
                </a:ext>
              </a:extLst>
            </p:cNvPr>
            <p:cNvSpPr txBox="1"/>
            <p:nvPr/>
          </p:nvSpPr>
          <p:spPr>
            <a:xfrm rot="19045424">
              <a:off x="8386467" y="2400845"/>
              <a:ext cx="14573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Mother of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378142F-91BE-4872-B966-F89149139D8A}"/>
              </a:ext>
            </a:extLst>
          </p:cNvPr>
          <p:cNvGrpSpPr/>
          <p:nvPr/>
        </p:nvGrpSpPr>
        <p:grpSpPr>
          <a:xfrm>
            <a:off x="7181850" y="2266859"/>
            <a:ext cx="3666510" cy="3676741"/>
            <a:chOff x="7181850" y="2266859"/>
            <a:chExt cx="3666510" cy="3676741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72C7229-CDD0-4BC6-A09A-D15BEB5CA36B}"/>
                </a:ext>
              </a:extLst>
            </p:cNvPr>
            <p:cNvCxnSpPr>
              <a:cxnSpLocks/>
              <a:stCxn id="12" idx="2"/>
              <a:endCxn id="15" idx="3"/>
            </p:cNvCxnSpPr>
            <p:nvPr/>
          </p:nvCxnSpPr>
          <p:spPr>
            <a:xfrm flipH="1">
              <a:off x="7181850" y="2266859"/>
              <a:ext cx="3666510" cy="36767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A1C7EEC-9024-460B-B232-D38FCA29D7BE}"/>
                </a:ext>
              </a:extLst>
            </p:cNvPr>
            <p:cNvSpPr txBox="1"/>
            <p:nvPr/>
          </p:nvSpPr>
          <p:spPr>
            <a:xfrm rot="18970600">
              <a:off x="8190176" y="3869694"/>
              <a:ext cx="14573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Married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23244B0-62E1-42D4-B096-DB2DB30AEBCD}"/>
              </a:ext>
            </a:extLst>
          </p:cNvPr>
          <p:cNvGrpSpPr/>
          <p:nvPr/>
        </p:nvGrpSpPr>
        <p:grpSpPr>
          <a:xfrm>
            <a:off x="4501641" y="1427073"/>
            <a:ext cx="5470419" cy="382586"/>
            <a:chOff x="4501641" y="1427073"/>
            <a:chExt cx="5470419" cy="382586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FC41A76-517D-481C-8FCB-D67BD913A774}"/>
                </a:ext>
              </a:extLst>
            </p:cNvPr>
            <p:cNvCxnSpPr>
              <a:cxnSpLocks/>
              <a:stCxn id="12" idx="1"/>
              <a:endCxn id="4" idx="3"/>
            </p:cNvCxnSpPr>
            <p:nvPr/>
          </p:nvCxnSpPr>
          <p:spPr>
            <a:xfrm flipH="1" flipV="1">
              <a:off x="4501641" y="1427073"/>
              <a:ext cx="5470419" cy="3825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A51C338-D575-4363-9E63-1E01B7E4787C}"/>
                </a:ext>
              </a:extLst>
            </p:cNvPr>
            <p:cNvSpPr txBox="1"/>
            <p:nvPr/>
          </p:nvSpPr>
          <p:spPr>
            <a:xfrm rot="220313">
              <a:off x="7409132" y="1465786"/>
              <a:ext cx="19198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Daughter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351ED9E8-29A7-4325-A7CC-5B24A9E598F2}"/>
              </a:ext>
            </a:extLst>
          </p:cNvPr>
          <p:cNvSpPr txBox="1"/>
          <p:nvPr/>
        </p:nvSpPr>
        <p:spPr>
          <a:xfrm rot="18443151">
            <a:off x="2733001" y="2366572"/>
            <a:ext cx="1306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Father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6194AC6-A1E2-457E-AABE-28893DFB8E2E}"/>
              </a:ext>
            </a:extLst>
          </p:cNvPr>
          <p:cNvGrpSpPr/>
          <p:nvPr/>
        </p:nvGrpSpPr>
        <p:grpSpPr>
          <a:xfrm>
            <a:off x="2274992" y="4495800"/>
            <a:ext cx="3611458" cy="1447800"/>
            <a:chOff x="2274992" y="4495800"/>
            <a:chExt cx="3611458" cy="1447800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4E2CD1A-83BE-40E0-9CBB-95219249B556}"/>
                </a:ext>
              </a:extLst>
            </p:cNvPr>
            <p:cNvCxnSpPr>
              <a:cxnSpLocks/>
              <a:stCxn id="20" idx="2"/>
              <a:endCxn id="15" idx="1"/>
            </p:cNvCxnSpPr>
            <p:nvPr/>
          </p:nvCxnSpPr>
          <p:spPr>
            <a:xfrm>
              <a:off x="2274992" y="4495800"/>
              <a:ext cx="3611458" cy="144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65E1039-BAFD-41B0-8DE3-4E349F2B7D95}"/>
                </a:ext>
              </a:extLst>
            </p:cNvPr>
            <p:cNvSpPr txBox="1"/>
            <p:nvPr/>
          </p:nvSpPr>
          <p:spPr>
            <a:xfrm rot="1206995">
              <a:off x="3649553" y="5016917"/>
              <a:ext cx="13063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Brother In Law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7D36E40-A574-41F7-AADA-DFE6EA9824C3}"/>
              </a:ext>
            </a:extLst>
          </p:cNvPr>
          <p:cNvGrpSpPr/>
          <p:nvPr/>
        </p:nvGrpSpPr>
        <p:grpSpPr>
          <a:xfrm>
            <a:off x="1748916" y="1617573"/>
            <a:ext cx="2105025" cy="1981200"/>
            <a:chOff x="1748916" y="1617573"/>
            <a:chExt cx="2105025" cy="198120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C427E45-02E7-4DF8-BC99-597E2EB0ADEB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1748916" y="1617573"/>
              <a:ext cx="2105025" cy="19812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B87AFA3-3A73-4B9A-A938-4E33140BFECA}"/>
                </a:ext>
              </a:extLst>
            </p:cNvPr>
            <p:cNvSpPr txBox="1"/>
            <p:nvPr/>
          </p:nvSpPr>
          <p:spPr>
            <a:xfrm rot="19075520">
              <a:off x="2170563" y="2338435"/>
              <a:ext cx="11709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Uncle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E87B026-E8A0-4D7A-9914-46CFF755ABCC}"/>
              </a:ext>
            </a:extLst>
          </p:cNvPr>
          <p:cNvGrpSpPr/>
          <p:nvPr/>
        </p:nvGrpSpPr>
        <p:grpSpPr>
          <a:xfrm>
            <a:off x="4501641" y="1143694"/>
            <a:ext cx="6346719" cy="283380"/>
            <a:chOff x="4501641" y="1143693"/>
            <a:chExt cx="6346719" cy="283380"/>
          </a:xfrm>
        </p:grpSpPr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B1A77AD4-9AC4-4C2D-9D52-449EE8365136}"/>
                </a:ext>
              </a:extLst>
            </p:cNvPr>
            <p:cNvCxnSpPr>
              <a:cxnSpLocks/>
              <a:stCxn id="12" idx="0"/>
              <a:endCxn id="4" idx="3"/>
            </p:cNvCxnSpPr>
            <p:nvPr/>
          </p:nvCxnSpPr>
          <p:spPr>
            <a:xfrm flipH="1">
              <a:off x="4501641" y="1352459"/>
              <a:ext cx="6346719" cy="746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97FA0D8-5969-4205-B8E4-E9FC3B2EFD80}"/>
                </a:ext>
              </a:extLst>
            </p:cNvPr>
            <p:cNvSpPr txBox="1"/>
            <p:nvPr/>
          </p:nvSpPr>
          <p:spPr>
            <a:xfrm>
              <a:off x="7405946" y="1143693"/>
              <a:ext cx="19198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Step Mother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55B320E-B16F-4C96-BABB-434FEDE9E856}"/>
              </a:ext>
            </a:extLst>
          </p:cNvPr>
          <p:cNvGrpSpPr/>
          <p:nvPr/>
        </p:nvGrpSpPr>
        <p:grpSpPr>
          <a:xfrm>
            <a:off x="9779619" y="2266859"/>
            <a:ext cx="1068738" cy="3194848"/>
            <a:chOff x="9779619" y="2266859"/>
            <a:chExt cx="1068740" cy="3194848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9E26869-905E-4489-8569-BCD790E2C6D7}"/>
                </a:ext>
              </a:extLst>
            </p:cNvPr>
            <p:cNvCxnSpPr>
              <a:cxnSpLocks/>
              <a:stCxn id="12" idx="2"/>
              <a:endCxn id="45" idx="0"/>
            </p:cNvCxnSpPr>
            <p:nvPr/>
          </p:nvCxnSpPr>
          <p:spPr>
            <a:xfrm flipH="1">
              <a:off x="9779620" y="2266859"/>
              <a:ext cx="1068740" cy="31948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04B1EFB-A6F8-4553-BF55-8AF09CFC0A9D}"/>
                </a:ext>
              </a:extLst>
            </p:cNvPr>
            <p:cNvSpPr txBox="1"/>
            <p:nvPr/>
          </p:nvSpPr>
          <p:spPr>
            <a:xfrm rot="16880754">
              <a:off x="9682764" y="3639193"/>
              <a:ext cx="14573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Had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EC462C1-E709-4A85-A0E1-5F312C9EBFCB}"/>
              </a:ext>
            </a:extLst>
          </p:cNvPr>
          <p:cNvGrpSpPr/>
          <p:nvPr/>
        </p:nvGrpSpPr>
        <p:grpSpPr>
          <a:xfrm>
            <a:off x="2885646" y="1778847"/>
            <a:ext cx="6973530" cy="2440567"/>
            <a:chOff x="3038475" y="1418318"/>
            <a:chExt cx="6794710" cy="2163082"/>
          </a:xfrm>
        </p:grpSpPr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C1202995-B54A-4674-8318-31DEDD9B06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8475" y="1418318"/>
              <a:ext cx="6794710" cy="21630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25F813D-1E51-47E3-8346-95B9E868A890}"/>
                </a:ext>
              </a:extLst>
            </p:cNvPr>
            <p:cNvSpPr txBox="1"/>
            <p:nvPr/>
          </p:nvSpPr>
          <p:spPr>
            <a:xfrm rot="20653539">
              <a:off x="7465771" y="1731643"/>
              <a:ext cx="11709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Brother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3C686E3-721D-4A1E-9E81-D37FEFC398A4}"/>
              </a:ext>
            </a:extLst>
          </p:cNvPr>
          <p:cNvGrpSpPr/>
          <p:nvPr/>
        </p:nvGrpSpPr>
        <p:grpSpPr>
          <a:xfrm>
            <a:off x="3853941" y="1617573"/>
            <a:ext cx="5049379" cy="4301334"/>
            <a:chOff x="3886395" y="1621391"/>
            <a:chExt cx="5049379" cy="4301334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0655943-2D81-4732-BCFF-F0DDB01D337C}"/>
                </a:ext>
              </a:extLst>
            </p:cNvPr>
            <p:cNvCxnSpPr>
              <a:cxnSpLocks/>
              <a:stCxn id="45" idx="1"/>
              <a:endCxn id="4" idx="2"/>
            </p:cNvCxnSpPr>
            <p:nvPr/>
          </p:nvCxnSpPr>
          <p:spPr>
            <a:xfrm flipH="1" flipV="1">
              <a:off x="3886395" y="1621391"/>
              <a:ext cx="5049379" cy="430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75D2161-3008-42A5-A3E1-2B065BD18F67}"/>
                </a:ext>
              </a:extLst>
            </p:cNvPr>
            <p:cNvSpPr txBox="1"/>
            <p:nvPr/>
          </p:nvSpPr>
          <p:spPr>
            <a:xfrm rot="2558256">
              <a:off x="6363601" y="4227009"/>
              <a:ext cx="928910" cy="26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Grandchild</a:t>
              </a:r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79E89E9A-1263-485B-8801-B028AA9E6ACB}"/>
              </a:ext>
            </a:extLst>
          </p:cNvPr>
          <p:cNvSpPr txBox="1"/>
          <p:nvPr/>
        </p:nvSpPr>
        <p:spPr>
          <a:xfrm rot="1756709">
            <a:off x="5856527" y="2222996"/>
            <a:ext cx="1457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Grandmother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1D9D676-F7CB-4484-BFF0-CFD4C9111EEF}"/>
              </a:ext>
            </a:extLst>
          </p:cNvPr>
          <p:cNvGrpSpPr/>
          <p:nvPr/>
        </p:nvGrpSpPr>
        <p:grpSpPr>
          <a:xfrm>
            <a:off x="3853941" y="1617573"/>
            <a:ext cx="3153209" cy="2116227"/>
            <a:chOff x="3965978" y="1662479"/>
            <a:chExt cx="3153209" cy="2116227"/>
          </a:xfrm>
        </p:grpSpPr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8A6DF9DD-3568-48C6-B9DA-F73C648C3A2F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965978" y="1662478"/>
              <a:ext cx="3153209" cy="21162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80379A9-B158-4B84-B2B7-C72E9C03DE53}"/>
                </a:ext>
              </a:extLst>
            </p:cNvPr>
            <p:cNvSpPr txBox="1"/>
            <p:nvPr/>
          </p:nvSpPr>
          <p:spPr>
            <a:xfrm rot="2159400">
              <a:off x="4804358" y="2499234"/>
              <a:ext cx="14573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Grandchild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4E4C9C9-7E4B-46E4-8D17-6CDB379ED301}"/>
              </a:ext>
            </a:extLst>
          </p:cNvPr>
          <p:cNvSpPr/>
          <p:nvPr/>
        </p:nvSpPr>
        <p:spPr>
          <a:xfrm>
            <a:off x="3206241" y="1236573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53EE7-E6CD-4104-990D-15C1241E03A1}"/>
              </a:ext>
            </a:extLst>
          </p:cNvPr>
          <p:cNvSpPr/>
          <p:nvPr/>
        </p:nvSpPr>
        <p:spPr>
          <a:xfrm>
            <a:off x="9972060" y="1352459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Grown Up Daughter, Hair of Red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951DA46F-6EB9-4048-8052-02351F9BCE87}"/>
              </a:ext>
            </a:extLst>
          </p:cNvPr>
          <p:cNvGrpSpPr/>
          <p:nvPr/>
        </p:nvGrpSpPr>
        <p:grpSpPr>
          <a:xfrm>
            <a:off x="588285" y="1139745"/>
            <a:ext cx="2626348" cy="689482"/>
            <a:chOff x="588285" y="1139745"/>
            <a:chExt cx="2626348" cy="689482"/>
          </a:xfrm>
        </p:grpSpPr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D02BA78-148C-4ACD-917B-ACDF65A375E3}"/>
                </a:ext>
              </a:extLst>
            </p:cNvPr>
            <p:cNvSpPr/>
            <p:nvPr/>
          </p:nvSpPr>
          <p:spPr>
            <a:xfrm>
              <a:off x="588285" y="1139745"/>
              <a:ext cx="2620907" cy="451663"/>
            </a:xfrm>
            <a:custGeom>
              <a:avLst/>
              <a:gdLst>
                <a:gd name="connsiteX0" fmla="*/ 2620907 w 2620907"/>
                <a:gd name="connsiteY0" fmla="*/ 451663 h 451663"/>
                <a:gd name="connsiteX1" fmla="*/ 352492 w 2620907"/>
                <a:gd name="connsiteY1" fmla="*/ 372532 h 451663"/>
                <a:gd name="connsiteX2" fmla="*/ 238192 w 2620907"/>
                <a:gd name="connsiteY2" fmla="*/ 3255 h 451663"/>
                <a:gd name="connsiteX3" fmla="*/ 2612115 w 2620907"/>
                <a:gd name="connsiteY3" fmla="*/ 223063 h 45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0907" h="451663">
                  <a:moveTo>
                    <a:pt x="2620907" y="451663"/>
                  </a:moveTo>
                  <a:cubicBezTo>
                    <a:pt x="1685259" y="449465"/>
                    <a:pt x="749611" y="447267"/>
                    <a:pt x="352492" y="372532"/>
                  </a:cubicBezTo>
                  <a:cubicBezTo>
                    <a:pt x="-44627" y="297797"/>
                    <a:pt x="-138412" y="28166"/>
                    <a:pt x="238192" y="3255"/>
                  </a:cubicBezTo>
                  <a:cubicBezTo>
                    <a:pt x="614796" y="-21656"/>
                    <a:pt x="1613455" y="100703"/>
                    <a:pt x="2612115" y="223063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0D66486-9D29-4B5A-AEC9-4F1C983889D3}"/>
                </a:ext>
              </a:extLst>
            </p:cNvPr>
            <p:cNvSpPr txBox="1"/>
            <p:nvPr/>
          </p:nvSpPr>
          <p:spPr>
            <a:xfrm>
              <a:off x="1294744" y="1567617"/>
              <a:ext cx="19198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Own Grandpa!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4B8FEEE-A352-4A4A-810D-DFBFC4581AA2}"/>
              </a:ext>
            </a:extLst>
          </p:cNvPr>
          <p:cNvGrpSpPr/>
          <p:nvPr/>
        </p:nvGrpSpPr>
        <p:grpSpPr>
          <a:xfrm>
            <a:off x="3853941" y="1617573"/>
            <a:ext cx="2680209" cy="3868827"/>
            <a:chOff x="3853941" y="1617573"/>
            <a:chExt cx="2680209" cy="3868827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B61EEB22-BA44-44EE-82FF-26DDEF2E579D}"/>
                </a:ext>
              </a:extLst>
            </p:cNvPr>
            <p:cNvCxnSpPr>
              <a:cxnSpLocks/>
              <a:stCxn id="15" idx="0"/>
              <a:endCxn id="4" idx="2"/>
            </p:cNvCxnSpPr>
            <p:nvPr/>
          </p:nvCxnSpPr>
          <p:spPr>
            <a:xfrm flipH="1" flipV="1">
              <a:off x="3853941" y="1617573"/>
              <a:ext cx="2680209" cy="38688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2CCED5B-9F61-40D3-B93F-E718EB81BC9A}"/>
                </a:ext>
              </a:extLst>
            </p:cNvPr>
            <p:cNvSpPr txBox="1"/>
            <p:nvPr/>
          </p:nvSpPr>
          <p:spPr>
            <a:xfrm rot="3255847">
              <a:off x="5043111" y="4340437"/>
              <a:ext cx="11844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Son In Law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EEB5441-1E56-4D6E-B532-0530CC1C1059}"/>
              </a:ext>
            </a:extLst>
          </p:cNvPr>
          <p:cNvSpPr/>
          <p:nvPr/>
        </p:nvSpPr>
        <p:spPr>
          <a:xfrm>
            <a:off x="7007150" y="3033044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Widow, Pretty as Can Be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E7B968-5ACD-48E4-B1C0-6CFCB2E8D3EF}"/>
              </a:ext>
            </a:extLst>
          </p:cNvPr>
          <p:cNvSpPr/>
          <p:nvPr/>
        </p:nvSpPr>
        <p:spPr>
          <a:xfrm>
            <a:off x="1627292" y="35814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Bouncing Baby Boy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3065BE-5F3C-4FB7-B492-A0A786F8F3F4}"/>
              </a:ext>
            </a:extLst>
          </p:cNvPr>
          <p:cNvSpPr/>
          <p:nvPr/>
        </p:nvSpPr>
        <p:spPr>
          <a:xfrm>
            <a:off x="5886450" y="54864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Father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0197C3F-67D6-4FB8-9A0D-0256C336DE07}"/>
              </a:ext>
            </a:extLst>
          </p:cNvPr>
          <p:cNvSpPr/>
          <p:nvPr/>
        </p:nvSpPr>
        <p:spPr>
          <a:xfrm>
            <a:off x="8903320" y="5461707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Father’s 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36ECB-AAB0-4735-8C13-F0F815F44B64}"/>
              </a:ext>
            </a:extLst>
          </p:cNvPr>
          <p:cNvSpPr txBox="1"/>
          <p:nvPr/>
        </p:nvSpPr>
        <p:spPr>
          <a:xfrm>
            <a:off x="0" y="6614990"/>
            <a:ext cx="6626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Based on “I’m my Own Grandpa” by Dwight Latham and Moe Jaffe 1947; Public Domain</a:t>
            </a:r>
          </a:p>
        </p:txBody>
      </p:sp>
    </p:spTree>
    <p:extLst>
      <p:ext uri="{BB962C8B-B14F-4D97-AF65-F5344CB8AC3E}">
        <p14:creationId xmlns:p14="http://schemas.microsoft.com/office/powerpoint/2010/main" val="322789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57" grpId="0"/>
      <p:bldP spid="12" grpId="0" animBg="1"/>
      <p:bldP spid="5" grpId="0" animBg="1"/>
      <p:bldP spid="20" grpId="0" animBg="1"/>
      <p:bldP spid="15" grpId="0" animBg="1"/>
      <p:bldP spid="45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for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2971800"/>
          </a:xfrm>
        </p:spPr>
        <p:txBody>
          <a:bodyPr>
            <a:normAutofit/>
          </a:bodyPr>
          <a:lstStyle/>
          <a:p>
            <a:r>
              <a:rPr lang="en-US" dirty="0"/>
              <a:t>Basic Manipulation:</a:t>
            </a:r>
          </a:p>
          <a:p>
            <a:pPr lvl="1"/>
            <a:r>
              <a:rPr lang="en-US" dirty="0"/>
              <a:t>Creating a new node</a:t>
            </a:r>
          </a:p>
          <a:p>
            <a:pPr lvl="1"/>
            <a:r>
              <a:rPr lang="en-US" dirty="0"/>
              <a:t>Deleting a node </a:t>
            </a:r>
          </a:p>
          <a:p>
            <a:pPr lvl="1"/>
            <a:r>
              <a:rPr lang="en-US" dirty="0"/>
              <a:t>Moving/Reparenting a node</a:t>
            </a:r>
          </a:p>
        </p:txBody>
      </p:sp>
    </p:spTree>
    <p:extLst>
      <p:ext uri="{BB962C8B-B14F-4D97-AF65-F5344CB8AC3E}">
        <p14:creationId xmlns:p14="http://schemas.microsoft.com/office/powerpoint/2010/main" val="809940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886201"/>
            <a:ext cx="4807042" cy="206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8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1752600"/>
            <a:ext cx="667058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Reparenting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with: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Perhaps ending with:</a:t>
            </a:r>
          </a:p>
        </p:txBody>
      </p:sp>
    </p:spTree>
    <p:extLst>
      <p:ext uri="{BB962C8B-B14F-4D97-AF65-F5344CB8AC3E}">
        <p14:creationId xmlns:p14="http://schemas.microsoft.com/office/powerpoint/2010/main" val="90439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for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Manipulation:</a:t>
            </a:r>
          </a:p>
          <a:p>
            <a:pPr lvl="1"/>
            <a:r>
              <a:rPr lang="en-US" dirty="0"/>
              <a:t>Creating a new node</a:t>
            </a:r>
          </a:p>
          <a:p>
            <a:pPr lvl="1"/>
            <a:r>
              <a:rPr lang="en-US" dirty="0"/>
              <a:t>Moving/</a:t>
            </a:r>
            <a:r>
              <a:rPr lang="en-US" dirty="0" err="1"/>
              <a:t>Reparenting</a:t>
            </a:r>
            <a:r>
              <a:rPr lang="en-US" dirty="0"/>
              <a:t> a node</a:t>
            </a:r>
          </a:p>
          <a:p>
            <a:pPr lvl="1"/>
            <a:r>
              <a:rPr lang="en-US" dirty="0"/>
              <a:t>Deleting a node </a:t>
            </a:r>
          </a:p>
          <a:p>
            <a:r>
              <a:rPr lang="en-US" dirty="0"/>
              <a:t>Processing</a:t>
            </a:r>
          </a:p>
          <a:p>
            <a:pPr lvl="1"/>
            <a:r>
              <a:rPr lang="en-US" dirty="0"/>
              <a:t>Getting the children of a node</a:t>
            </a:r>
          </a:p>
          <a:p>
            <a:pPr lvl="1"/>
            <a:r>
              <a:rPr lang="en-US" dirty="0"/>
              <a:t>Getting the parent of a node</a:t>
            </a:r>
          </a:p>
          <a:p>
            <a:pPr lvl="1"/>
            <a:r>
              <a:rPr lang="en-US" dirty="0"/>
              <a:t>Aggregating along the tree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0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8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615" y="2971800"/>
            <a:ext cx="767117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along the Tree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96CCAD-CABE-4EB9-BA6A-302C14F600BE}"/>
              </a:ext>
            </a:extLst>
          </p:cNvPr>
          <p:cNvGrpSpPr/>
          <p:nvPr/>
        </p:nvGrpSpPr>
        <p:grpSpPr>
          <a:xfrm>
            <a:off x="2782473" y="4569066"/>
            <a:ext cx="6940646" cy="309222"/>
            <a:chOff x="2782473" y="4569066"/>
            <a:chExt cx="6940646" cy="30922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F27373-84D1-4BF5-BBE9-6D9C74B6EBC9}"/>
                </a:ext>
              </a:extLst>
            </p:cNvPr>
            <p:cNvSpPr txBox="1"/>
            <p:nvPr/>
          </p:nvSpPr>
          <p:spPr>
            <a:xfrm>
              <a:off x="8839200" y="4570511"/>
              <a:ext cx="883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$100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D25852-FD95-4624-8F78-78D041654165}"/>
                </a:ext>
              </a:extLst>
            </p:cNvPr>
            <p:cNvSpPr txBox="1"/>
            <p:nvPr/>
          </p:nvSpPr>
          <p:spPr>
            <a:xfrm>
              <a:off x="7315200" y="4570510"/>
              <a:ext cx="883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$100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9EA2FB-1D98-47E8-AB8C-00774C98F214}"/>
                </a:ext>
              </a:extLst>
            </p:cNvPr>
            <p:cNvSpPr txBox="1"/>
            <p:nvPr/>
          </p:nvSpPr>
          <p:spPr>
            <a:xfrm>
              <a:off x="5867400" y="4570510"/>
              <a:ext cx="883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$100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0D5A81-60AD-4199-90BC-470DC38CC9A5}"/>
                </a:ext>
              </a:extLst>
            </p:cNvPr>
            <p:cNvSpPr txBox="1"/>
            <p:nvPr/>
          </p:nvSpPr>
          <p:spPr>
            <a:xfrm>
              <a:off x="4343400" y="4570510"/>
              <a:ext cx="883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$100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6BA979-A8CA-47BE-9495-A54AD4ABDC8B}"/>
                </a:ext>
              </a:extLst>
            </p:cNvPr>
            <p:cNvSpPr txBox="1"/>
            <p:nvPr/>
          </p:nvSpPr>
          <p:spPr>
            <a:xfrm>
              <a:off x="2782473" y="4569066"/>
              <a:ext cx="883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$100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8272FFE-1800-4C87-86A2-15F5006C0CF6}"/>
              </a:ext>
            </a:extLst>
          </p:cNvPr>
          <p:cNvSpPr txBox="1"/>
          <p:nvPr/>
        </p:nvSpPr>
        <p:spPr>
          <a:xfrm>
            <a:off x="3244947" y="3631242"/>
            <a:ext cx="88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$200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340A15-6EB6-4CD3-9FCA-1105A8F7526F}"/>
              </a:ext>
            </a:extLst>
          </p:cNvPr>
          <p:cNvSpPr txBox="1"/>
          <p:nvPr/>
        </p:nvSpPr>
        <p:spPr>
          <a:xfrm>
            <a:off x="7955281" y="3631242"/>
            <a:ext cx="88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$300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841290-649F-4404-99C8-16DDA1EB8FCD}"/>
              </a:ext>
            </a:extLst>
          </p:cNvPr>
          <p:cNvSpPr txBox="1"/>
          <p:nvPr/>
        </p:nvSpPr>
        <p:spPr>
          <a:xfrm>
            <a:off x="6629400" y="3048000"/>
            <a:ext cx="883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$500</a:t>
            </a:r>
          </a:p>
        </p:txBody>
      </p:sp>
    </p:spTree>
    <p:extLst>
      <p:ext uri="{BB962C8B-B14F-4D97-AF65-F5344CB8AC3E}">
        <p14:creationId xmlns:p14="http://schemas.microsoft.com/office/powerpoint/2010/main" val="23569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for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Basic Manipulation:</a:t>
            </a:r>
          </a:p>
          <a:p>
            <a:pPr lvl="1"/>
            <a:r>
              <a:rPr lang="en-US" dirty="0"/>
              <a:t>Creating a new node</a:t>
            </a:r>
          </a:p>
          <a:p>
            <a:pPr lvl="1"/>
            <a:r>
              <a:rPr lang="en-US" dirty="0"/>
              <a:t>Moving/</a:t>
            </a:r>
            <a:r>
              <a:rPr lang="en-US" dirty="0" err="1"/>
              <a:t>Reparenting</a:t>
            </a:r>
            <a:r>
              <a:rPr lang="en-US" dirty="0"/>
              <a:t> a node</a:t>
            </a:r>
          </a:p>
          <a:p>
            <a:pPr lvl="1"/>
            <a:r>
              <a:rPr lang="en-US" dirty="0"/>
              <a:t>Deleting a node </a:t>
            </a:r>
          </a:p>
          <a:p>
            <a:r>
              <a:rPr lang="en-US" dirty="0"/>
              <a:t>Processing</a:t>
            </a:r>
          </a:p>
          <a:p>
            <a:pPr lvl="1"/>
            <a:r>
              <a:rPr lang="en-US" dirty="0"/>
              <a:t>Getting the children of a node</a:t>
            </a:r>
          </a:p>
          <a:p>
            <a:pPr lvl="1"/>
            <a:r>
              <a:rPr lang="en-US" dirty="0"/>
              <a:t>Getting the parent of a node</a:t>
            </a:r>
          </a:p>
          <a:p>
            <a:pPr lvl="1"/>
            <a:r>
              <a:rPr lang="en-US" dirty="0"/>
              <a:t>Aggregating along the tree</a:t>
            </a:r>
          </a:p>
          <a:p>
            <a:r>
              <a:rPr lang="en-US" i="1" dirty="0"/>
              <a:t>Note: most tree algorithms do not allow for “simple” SQL solutions to all of these needs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2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Processing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are several methods for processing trees in SQL</a:t>
            </a:r>
          </a:p>
          <a:p>
            <a:pPr lvl="1"/>
            <a:r>
              <a:rPr lang="en-US" b="1" dirty="0"/>
              <a:t>Fixed Levels </a:t>
            </a:r>
            <a:r>
              <a:rPr lang="en-US" dirty="0"/>
              <a:t>– Limiting tree to a fixed depth</a:t>
            </a:r>
          </a:p>
          <a:p>
            <a:pPr lvl="1"/>
            <a:r>
              <a:rPr lang="en-US" b="1" dirty="0"/>
              <a:t>Adjacency List </a:t>
            </a:r>
            <a:r>
              <a:rPr lang="en-US" dirty="0"/>
              <a:t>– Basically depth first implemented in one of a number of ways</a:t>
            </a:r>
          </a:p>
          <a:p>
            <a:pPr lvl="1"/>
            <a:r>
              <a:rPr lang="en-US" b="1" dirty="0"/>
              <a:t>Path Technique </a:t>
            </a:r>
            <a:r>
              <a:rPr lang="en-US" dirty="0"/>
              <a:t>– Defining the path of the tree in a string (very much like a DOS path in structure)</a:t>
            </a:r>
          </a:p>
          <a:p>
            <a:pPr lvl="1"/>
            <a:r>
              <a:rPr lang="en-US" b="1" dirty="0" err="1"/>
              <a:t>HierarchyId</a:t>
            </a:r>
            <a:r>
              <a:rPr lang="en-US" dirty="0"/>
              <a:t> – Using the built-in CLR type to implement the </a:t>
            </a:r>
            <a:r>
              <a:rPr lang="en-US" dirty="0" err="1"/>
              <a:t>hieararchy</a:t>
            </a:r>
            <a:endParaRPr lang="en-US" dirty="0"/>
          </a:p>
          <a:p>
            <a:pPr lvl="1"/>
            <a:r>
              <a:rPr lang="en-US" b="1" dirty="0"/>
              <a:t>Nested Sets </a:t>
            </a:r>
            <a:r>
              <a:rPr lang="en-US" dirty="0"/>
              <a:t>– Uses positions in the tree to enhance read performance</a:t>
            </a:r>
          </a:p>
          <a:p>
            <a:pPr lvl="1"/>
            <a:r>
              <a:rPr lang="en-US" b="1" dirty="0"/>
              <a:t>Kimball Helper Table </a:t>
            </a:r>
            <a:r>
              <a:rPr lang="en-US" dirty="0"/>
              <a:t>– Storing all positions in tree to reduce processing to simple query</a:t>
            </a:r>
          </a:p>
          <a:p>
            <a:endParaRPr lang="en-US" sz="2400" i="1" dirty="0"/>
          </a:p>
          <a:p>
            <a:r>
              <a:rPr lang="en-US" sz="2400" i="1" dirty="0"/>
              <a:t>Today I will demo the code for the Adjacency List. Code available for all of these on my website presentation downloads.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5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Implementing a Hierarchy in SQL Server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Louis Davidson (drsql.org)</a:t>
            </a:r>
          </a:p>
          <a:p>
            <a:r>
              <a:rPr lang="en-US" dirty="0">
                <a:latin typeface="+mj-lt"/>
              </a:rPr>
              <a:t>drsql@hotmail.com</a:t>
            </a:r>
          </a:p>
        </p:txBody>
      </p:sp>
    </p:spTree>
    <p:extLst>
      <p:ext uri="{BB962C8B-B14F-4D97-AF65-F5344CB8AC3E}">
        <p14:creationId xmlns:p14="http://schemas.microsoft.com/office/powerpoint/2010/main" val="4072160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 tree – Fixed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352800"/>
            <a:ext cx="8229600" cy="3048000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Use when your hierarchy needs can be limited to exactly the same levels for all branches</a:t>
            </a:r>
          </a:p>
          <a:p>
            <a:r>
              <a:rPr lang="en-US" dirty="0"/>
              <a:t>Built in a separate structure by definition when used in an OLTP database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b="1" dirty="0"/>
              <a:t>Maintenance</a:t>
            </a:r>
            <a:r>
              <a:rPr lang="en-US" dirty="0"/>
              <a:t>: Very easy with simple SQL commands. Care needed to make sure structures don’t end up with cycles by repeating companies in different levels</a:t>
            </a:r>
          </a:p>
          <a:p>
            <a:pPr lvl="1"/>
            <a:r>
              <a:rPr lang="en-US" b="1" dirty="0"/>
              <a:t>Reading data</a:t>
            </a:r>
            <a:r>
              <a:rPr lang="en-US" dirty="0"/>
              <a:t>: Queries are very simple, needing only simple joins to limit data to given ranges/levels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	CREATE TABLE </a:t>
            </a:r>
            <a:r>
              <a:rPr lang="en-US" sz="2900" dirty="0" err="1">
                <a:latin typeface="Lucida Console" panose="020B0609040504020204" pitchFamily="49" charset="0"/>
              </a:rPr>
              <a:t>CompanyHierarchy</a:t>
            </a:r>
            <a:br>
              <a:rPr lang="en-US" sz="2900" dirty="0">
                <a:latin typeface="Lucida Console" panose="020B0609040504020204" pitchFamily="49" charset="0"/>
              </a:rPr>
            </a:br>
            <a:r>
              <a:rPr lang="en-US" sz="2900" dirty="0">
                <a:latin typeface="Lucida Console" panose="020B0609040504020204" pitchFamily="49" charset="0"/>
              </a:rPr>
              <a:t>	(</a:t>
            </a:r>
            <a:br>
              <a:rPr lang="en-US" sz="2900" dirty="0">
                <a:latin typeface="Lucida Console" panose="020B0609040504020204" pitchFamily="49" charset="0"/>
              </a:rPr>
            </a:br>
            <a:r>
              <a:rPr lang="en-US" sz="2900" dirty="0">
                <a:latin typeface="Lucida Console" panose="020B0609040504020204" pitchFamily="49" charset="0"/>
              </a:rPr>
              <a:t>	    </a:t>
            </a:r>
            <a:r>
              <a:rPr lang="en-US" sz="2900" dirty="0" err="1">
                <a:latin typeface="Lucida Console" panose="020B0609040504020204" pitchFamily="49" charset="0"/>
              </a:rPr>
              <a:t>OwningCompanyId</a:t>
            </a:r>
            <a:r>
              <a:rPr lang="en-US" sz="2900" dirty="0">
                <a:latin typeface="Lucida Console" panose="020B0609040504020204" pitchFamily="49" charset="0"/>
              </a:rPr>
              <a:t>         </a:t>
            </a:r>
            <a:r>
              <a:rPr lang="en-US" sz="2900" dirty="0" err="1">
                <a:latin typeface="Lucida Console" panose="020B0609040504020204" pitchFamily="49" charset="0"/>
              </a:rPr>
              <a:t>int</a:t>
            </a:r>
            <a:r>
              <a:rPr lang="en-US" sz="2900" dirty="0">
                <a:latin typeface="Lucida Console" panose="020B0609040504020204" pitchFamily="49" charset="0"/>
              </a:rPr>
              <a:t> NOT NULL FK to Company…,</a:t>
            </a:r>
            <a:br>
              <a:rPr lang="en-US" sz="2900" dirty="0">
                <a:latin typeface="Lucida Console" panose="020B0609040504020204" pitchFamily="49" charset="0"/>
              </a:rPr>
            </a:br>
            <a:r>
              <a:rPr lang="en-US" sz="2900" dirty="0">
                <a:latin typeface="Lucida Console" panose="020B0609040504020204" pitchFamily="49" charset="0"/>
              </a:rPr>
              <a:t>	    </a:t>
            </a:r>
            <a:r>
              <a:rPr lang="en-US" sz="2900" dirty="0" err="1">
                <a:latin typeface="Lucida Console" panose="020B0609040504020204" pitchFamily="49" charset="0"/>
              </a:rPr>
              <a:t>HeadquartersCompanyId</a:t>
            </a:r>
            <a:r>
              <a:rPr lang="en-US" sz="2900" dirty="0">
                <a:latin typeface="Lucida Console" panose="020B0609040504020204" pitchFamily="49" charset="0"/>
              </a:rPr>
              <a:t>   </a:t>
            </a:r>
            <a:r>
              <a:rPr lang="en-US" sz="2900" dirty="0" err="1">
                <a:latin typeface="Lucida Console" panose="020B0609040504020204" pitchFamily="49" charset="0"/>
              </a:rPr>
              <a:t>int</a:t>
            </a:r>
            <a:r>
              <a:rPr lang="en-US" sz="2900" dirty="0">
                <a:latin typeface="Lucida Console" panose="020B0609040504020204" pitchFamily="49" charset="0"/>
              </a:rPr>
              <a:t> NOT NULL FK to Company …,</a:t>
            </a:r>
            <a:br>
              <a:rPr lang="en-US" sz="2900" dirty="0">
                <a:latin typeface="Lucida Console" panose="020B0609040504020204" pitchFamily="49" charset="0"/>
              </a:rPr>
            </a:br>
            <a:r>
              <a:rPr lang="en-US" sz="2900" dirty="0">
                <a:latin typeface="Lucida Console" panose="020B0609040504020204" pitchFamily="49" charset="0"/>
              </a:rPr>
              <a:t>	    </a:t>
            </a:r>
            <a:r>
              <a:rPr lang="en-US" sz="2900" dirty="0" err="1">
                <a:latin typeface="Lucida Console" panose="020B0609040504020204" pitchFamily="49" charset="0"/>
              </a:rPr>
              <a:t>BranchCompanyId</a:t>
            </a:r>
            <a:r>
              <a:rPr lang="en-US" sz="2900" dirty="0">
                <a:latin typeface="Lucida Console" panose="020B0609040504020204" pitchFamily="49" charset="0"/>
              </a:rPr>
              <a:t>         </a:t>
            </a:r>
            <a:r>
              <a:rPr lang="en-US" sz="2900" dirty="0" err="1">
                <a:latin typeface="Lucida Console" panose="020B0609040504020204" pitchFamily="49" charset="0"/>
              </a:rPr>
              <a:t>int</a:t>
            </a:r>
            <a:r>
              <a:rPr lang="en-US" sz="2900" dirty="0">
                <a:latin typeface="Lucida Console" panose="020B0609040504020204" pitchFamily="49" charset="0"/>
              </a:rPr>
              <a:t> NOT NULL FK to Company …</a:t>
            </a:r>
            <a:br>
              <a:rPr lang="en-US" sz="2900" dirty="0">
                <a:latin typeface="Lucida Console" panose="020B0609040504020204" pitchFamily="49" charset="0"/>
              </a:rPr>
            </a:br>
            <a:r>
              <a:rPr lang="en-US" sz="2900" dirty="0">
                <a:latin typeface="Lucida Console" panose="020B0609040504020204" pitchFamily="49" charset="0"/>
              </a:rPr>
              <a:t>	    PRIMARY KEY (Company, Headquarters, Branch)</a:t>
            </a:r>
            <a:br>
              <a:rPr lang="en-US" sz="2900" dirty="0">
                <a:latin typeface="Lucida Console" panose="020B0609040504020204" pitchFamily="49" charset="0"/>
              </a:rPr>
            </a:br>
            <a:r>
              <a:rPr lang="en-US" sz="2900" dirty="0">
                <a:latin typeface="Lucida Console" panose="020B0609040504020204" pitchFamily="49" charset="0"/>
              </a:rPr>
              <a:t>	);</a:t>
            </a:r>
          </a:p>
        </p:txBody>
      </p:sp>
      <p:pic>
        <p:nvPicPr>
          <p:cNvPr id="4" name="Picture 2" descr="8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1600200"/>
            <a:ext cx="667058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216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tree – Adjacency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581400"/>
            <a:ext cx="8229600" cy="30480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Every row includes the key value of the parent in the row</a:t>
            </a:r>
          </a:p>
          <a:p>
            <a:r>
              <a:rPr lang="en-US" dirty="0"/>
              <a:t>Parent-less rows are considered root nodes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b="1" dirty="0"/>
              <a:t>Maintenance</a:t>
            </a:r>
            <a:r>
              <a:rPr lang="en-US" dirty="0"/>
              <a:t>: Very easy with simple SQL commands. Structure is resilient to change</a:t>
            </a:r>
          </a:p>
          <a:p>
            <a:pPr lvl="1"/>
            <a:r>
              <a:rPr lang="en-US" b="1" dirty="0"/>
              <a:t>Reading data</a:t>
            </a:r>
            <a:r>
              <a:rPr lang="en-US" dirty="0"/>
              <a:t>: Code to fetch rows is the most complex to write (though not as inefficient as it seems)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CREATE TABLE Company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(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   	    </a:t>
            </a:r>
            <a:r>
              <a:rPr lang="en-US" dirty="0" err="1">
                <a:latin typeface="Lucida Console" panose="020B0609040504020204" pitchFamily="49" charset="0"/>
              </a:rPr>
              <a:t>CompanyId</a:t>
            </a:r>
            <a:r>
              <a:rPr lang="en-US" dirty="0">
                <a:latin typeface="Lucida Console" panose="020B0609040504020204" pitchFamily="49" charset="0"/>
              </a:rPr>
              <a:t>          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 NULL PRIMARY KEY,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  	    </a:t>
            </a:r>
            <a:r>
              <a:rPr lang="en-US" dirty="0" err="1">
                <a:latin typeface="Lucida Console" panose="020B0609040504020204" pitchFamily="49" charset="0"/>
              </a:rPr>
              <a:t>ParentCompanyId</a:t>
            </a: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 NULL FK Company (</a:t>
            </a:r>
            <a:r>
              <a:rPr lang="en-US" dirty="0" err="1">
                <a:latin typeface="Lucida Console" panose="020B0609040504020204" pitchFamily="49" charset="0"/>
              </a:rPr>
              <a:t>CompanyId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  	    Name               </a:t>
            </a:r>
            <a:r>
              <a:rPr lang="en-US" dirty="0" err="1">
                <a:latin typeface="Lucida Console" panose="020B0609040504020204" pitchFamily="49" charset="0"/>
              </a:rPr>
              <a:t>nvarchar</a:t>
            </a:r>
            <a:r>
              <a:rPr lang="en-US" dirty="0">
                <a:latin typeface="Lucida Console" panose="020B0609040504020204" pitchFamily="49" charset="0"/>
              </a:rPr>
              <a:t>(100) NOT NULL,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  	    Etc..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);</a:t>
            </a:r>
          </a:p>
        </p:txBody>
      </p:sp>
      <p:pic>
        <p:nvPicPr>
          <p:cNvPr id="3074" name="Picture 2" descr="Adjacency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95400"/>
            <a:ext cx="801902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384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958634" y="6673685"/>
            <a:ext cx="495344" cy="194684"/>
          </a:xfrm>
          <a:prstGeom prst="rect">
            <a:avLst/>
          </a:prstGeom>
        </p:spPr>
        <p:txBody>
          <a:bodyPr/>
          <a:lstStyle/>
          <a:p>
            <a:fld id="{55D34BE4-DA93-A945-B706-B39D39DCACB6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Adjacency List -Variations on a Theme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306" y="1110268"/>
            <a:ext cx="2638952" cy="1373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428" y="1036379"/>
            <a:ext cx="3350034" cy="1878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194" y="2813028"/>
            <a:ext cx="6183967" cy="91690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376035" y="684727"/>
            <a:ext cx="2085095" cy="1985000"/>
            <a:chOff x="3990424" y="445665"/>
            <a:chExt cx="2536813" cy="2347758"/>
          </a:xfrm>
        </p:grpSpPr>
        <p:sp>
          <p:nvSpPr>
            <p:cNvPr id="10" name="Teardrop 9"/>
            <p:cNvSpPr/>
            <p:nvPr/>
          </p:nvSpPr>
          <p:spPr>
            <a:xfrm rot="12902063">
              <a:off x="3990424" y="445665"/>
              <a:ext cx="2536813" cy="2347758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65662" y="1085132"/>
              <a:ext cx="1595072" cy="1607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Simple one parent “tree”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92857" y="802219"/>
            <a:ext cx="2536814" cy="2347758"/>
            <a:chOff x="4197613" y="443518"/>
            <a:chExt cx="2536814" cy="2347758"/>
          </a:xfrm>
        </p:grpSpPr>
        <p:sp>
          <p:nvSpPr>
            <p:cNvPr id="14" name="Teardrop 13"/>
            <p:cNvSpPr/>
            <p:nvPr/>
          </p:nvSpPr>
          <p:spPr>
            <a:xfrm rot="2529309">
              <a:off x="4197613" y="443518"/>
              <a:ext cx="2536814" cy="2347758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16347" y="787059"/>
              <a:ext cx="19943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Two simple one parent “trees”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(Getting closer to a developer reporting hierarchy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 rot="21193318">
            <a:off x="8393706" y="2002851"/>
            <a:ext cx="2037747" cy="2029252"/>
            <a:chOff x="3965879" y="637591"/>
            <a:chExt cx="2536814" cy="2347758"/>
          </a:xfrm>
        </p:grpSpPr>
        <p:sp>
          <p:nvSpPr>
            <p:cNvPr id="17" name="Teardrop 16"/>
            <p:cNvSpPr/>
            <p:nvPr/>
          </p:nvSpPr>
          <p:spPr>
            <a:xfrm rot="12902063">
              <a:off x="3965879" y="637591"/>
              <a:ext cx="2536814" cy="2347758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 rot="406682">
              <a:off x="4257526" y="1157879"/>
              <a:ext cx="19943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Simple One Parent Tree in External Structure</a:t>
              </a:r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77" y="3907342"/>
            <a:ext cx="6316210" cy="107371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449267" y="2906662"/>
            <a:ext cx="3031533" cy="2421807"/>
            <a:chOff x="3990426" y="445665"/>
            <a:chExt cx="2536814" cy="2347758"/>
          </a:xfrm>
        </p:grpSpPr>
        <p:sp>
          <p:nvSpPr>
            <p:cNvPr id="25" name="Teardrop 24"/>
            <p:cNvSpPr/>
            <p:nvPr/>
          </p:nvSpPr>
          <p:spPr>
            <a:xfrm rot="12902063">
              <a:off x="3990426" y="445665"/>
              <a:ext cx="2536814" cy="2347758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94173" y="933064"/>
              <a:ext cx="19943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Graph, allowing Employee to have multiple reports but only one for a Relationship Type</a:t>
              </a: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8337" y="5150795"/>
            <a:ext cx="6474650" cy="1268304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8458393" y="4010978"/>
            <a:ext cx="3496003" cy="2353826"/>
            <a:chOff x="4292478" y="686003"/>
            <a:chExt cx="2536814" cy="2591965"/>
          </a:xfrm>
        </p:grpSpPr>
        <p:sp>
          <p:nvSpPr>
            <p:cNvPr id="20" name="Teardrop 19"/>
            <p:cNvSpPr/>
            <p:nvPr/>
          </p:nvSpPr>
          <p:spPr>
            <a:xfrm rot="11739107">
              <a:off x="4292478" y="686003"/>
              <a:ext cx="2536814" cy="2591965"/>
            </a:xfrm>
            <a:prstGeom prst="teardrop">
              <a:avLst>
                <a:gd name="adj" fmla="val 108206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56226" y="1184560"/>
              <a:ext cx="199431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Graph, allowing Employee to have multiple people they report to for the same reason (REALITY!)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39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tree – Adjacency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581400"/>
            <a:ext cx="8229600" cy="30480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Every row includes the key value of the parent in the row</a:t>
            </a:r>
          </a:p>
          <a:p>
            <a:r>
              <a:rPr lang="en-US" dirty="0"/>
              <a:t>Parent-less rows are considered root nodes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b="1" dirty="0"/>
              <a:t>Maintenance</a:t>
            </a:r>
            <a:r>
              <a:rPr lang="en-US" dirty="0"/>
              <a:t>: Very easy with simple SQL commands. Structure is resilient to change</a:t>
            </a:r>
          </a:p>
          <a:p>
            <a:pPr lvl="1"/>
            <a:r>
              <a:rPr lang="en-US" b="1" dirty="0"/>
              <a:t>Reading data</a:t>
            </a:r>
            <a:r>
              <a:rPr lang="en-US" dirty="0"/>
              <a:t>: Code to fetch rows is the most complex to write (though not as inefficient as it seems)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CREATE TABLE Company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(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   	    </a:t>
            </a:r>
            <a:r>
              <a:rPr lang="en-US" dirty="0" err="1">
                <a:latin typeface="Lucida Console" panose="020B0609040504020204" pitchFamily="49" charset="0"/>
              </a:rPr>
              <a:t>CompanyId</a:t>
            </a:r>
            <a:r>
              <a:rPr lang="en-US" dirty="0">
                <a:latin typeface="Lucida Console" panose="020B0609040504020204" pitchFamily="49" charset="0"/>
              </a:rPr>
              <a:t>          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 NULL PRIMARY KEY,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  	    </a:t>
            </a:r>
            <a:r>
              <a:rPr lang="en-US" dirty="0" err="1">
                <a:latin typeface="Lucida Console" panose="020B0609040504020204" pitchFamily="49" charset="0"/>
              </a:rPr>
              <a:t>ParentCompanyId</a:t>
            </a: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 err="1">
                <a:latin typeface="Lucida Console" panose="020B0609040504020204" pitchFamily="49" charset="0"/>
              </a:rPr>
              <a:t>int</a:t>
            </a:r>
            <a:r>
              <a:rPr lang="en-US" dirty="0">
                <a:latin typeface="Lucida Console" panose="020B0609040504020204" pitchFamily="49" charset="0"/>
              </a:rPr>
              <a:t> NULL FK Company (</a:t>
            </a:r>
            <a:r>
              <a:rPr lang="en-US" dirty="0" err="1">
                <a:latin typeface="Lucida Console" panose="020B0609040504020204" pitchFamily="49" charset="0"/>
              </a:rPr>
              <a:t>CompanyId</a:t>
            </a:r>
            <a:r>
              <a:rPr lang="en-US" dirty="0">
                <a:latin typeface="Lucida Console" panose="020B0609040504020204" pitchFamily="49" charset="0"/>
              </a:rPr>
              <a:t>) 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  	    Name               </a:t>
            </a:r>
            <a:r>
              <a:rPr lang="en-US" dirty="0" err="1">
                <a:latin typeface="Lucida Console" panose="020B0609040504020204" pitchFamily="49" charset="0"/>
              </a:rPr>
              <a:t>nvarchar</a:t>
            </a:r>
            <a:r>
              <a:rPr lang="en-US" dirty="0">
                <a:latin typeface="Lucida Console" panose="020B0609040504020204" pitchFamily="49" charset="0"/>
              </a:rPr>
              <a:t>(100) NOT NULL,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  	    Etc..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);</a:t>
            </a:r>
          </a:p>
        </p:txBody>
      </p:sp>
      <p:pic>
        <p:nvPicPr>
          <p:cNvPr id="3074" name="Picture 2" descr="Adjacency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95400"/>
            <a:ext cx="801902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087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athMeth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899" y="1066800"/>
            <a:ext cx="6324601" cy="180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143000" y="2867709"/>
            <a:ext cx="9144000" cy="3553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Lucida Grande" pitchFamily="2" charset="0"/>
                <a:cs typeface="Lucida Grande" pitchFamily="2" charset="0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Lucida Grande" pitchFamily="2" charset="0"/>
                <a:cs typeface="Lucida Grande" pitchFamily="2" charset="0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Lucida Grande" pitchFamily="2" charset="0"/>
                <a:cs typeface="Lucida Grande" pitchFamily="2" charset="0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Lucida Grande" pitchFamily="2" charset="0"/>
                <a:cs typeface="Lucida Grande" pitchFamily="2" charset="0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Lucida Grande" pitchFamily="2" charset="0"/>
                <a:cs typeface="Lucida Grande" pitchFamily="2" charset="0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Every row includes a representation of the path to their parent</a:t>
            </a:r>
          </a:p>
          <a:p>
            <a:r>
              <a:rPr lang="en-US" sz="1600" dirty="0"/>
              <a:t>Usage</a:t>
            </a:r>
          </a:p>
          <a:p>
            <a:pPr lvl="1"/>
            <a:r>
              <a:rPr lang="en-US" sz="1600" b="1" dirty="0"/>
              <a:t>Maintenance</a:t>
            </a:r>
            <a:r>
              <a:rPr lang="en-US" sz="1600" dirty="0"/>
              <a:t>: Data in paths must be managed carefully. Limitation on path size for string manipulation/indexing.</a:t>
            </a:r>
          </a:p>
          <a:p>
            <a:pPr lvl="1"/>
            <a:r>
              <a:rPr lang="en-US" sz="1600" b="1" dirty="0"/>
              <a:t>Reading data</a:t>
            </a:r>
            <a:r>
              <a:rPr lang="en-US" sz="1600" dirty="0"/>
              <a:t>: Code to fetch rows is based on string manipulation using LIKE operator, and other string manipulation.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	CREATE TABLE Company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	(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  	    </a:t>
            </a:r>
            <a:r>
              <a:rPr lang="en-US" sz="1600" dirty="0" err="1">
                <a:latin typeface="Lucida Console" panose="020B0609040504020204" pitchFamily="49" charset="0"/>
              </a:rPr>
              <a:t>CompanyId</a:t>
            </a:r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int</a:t>
            </a:r>
            <a:r>
              <a:rPr lang="en-US" sz="1600" dirty="0">
                <a:latin typeface="Lucida Console" panose="020B0609040504020204" pitchFamily="49" charset="0"/>
              </a:rPr>
              <a:t> NOT NULL PRIMARY KEY,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  	    Name         </a:t>
            </a:r>
            <a:r>
              <a:rPr lang="en-US" sz="1600" dirty="0" err="1">
                <a:latin typeface="Lucida Console" panose="020B0609040504020204" pitchFamily="49" charset="0"/>
              </a:rPr>
              <a:t>nvarchar</a:t>
            </a:r>
            <a:r>
              <a:rPr lang="en-US" sz="1600" dirty="0">
                <a:latin typeface="Lucida Console" panose="020B0609040504020204" pitchFamily="49" charset="0"/>
              </a:rPr>
              <a:t>(100) NOT NULL UNIQUE,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  	    Path         varchar(1700) UNIQUE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	);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tree – Path Method</a:t>
            </a:r>
          </a:p>
        </p:txBody>
      </p:sp>
    </p:spTree>
    <p:extLst>
      <p:ext uri="{BB962C8B-B14F-4D97-AF65-F5344CB8AC3E}">
        <p14:creationId xmlns:p14="http://schemas.microsoft.com/office/powerpoint/2010/main" val="303258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1447800" y="2779102"/>
            <a:ext cx="8991600" cy="3774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Lucida Grande" pitchFamily="2" charset="0"/>
                <a:cs typeface="Lucida Grande" pitchFamily="2" charset="0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Lucida Grande" pitchFamily="2" charset="0"/>
                <a:cs typeface="Lucida Grande" pitchFamily="2" charset="0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Lucida Grande" pitchFamily="2" charset="0"/>
                <a:cs typeface="Lucida Grande" pitchFamily="2" charset="0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Lucida Grande" pitchFamily="2" charset="0"/>
                <a:cs typeface="Lucida Grande" pitchFamily="2" charset="0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Lucida Grande" pitchFamily="2" charset="0"/>
                <a:cs typeface="Lucida Grande" pitchFamily="2" charset="0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Uses a built in datatype to manage the hierarchy. Seems similar to Path, but uses position in path, instead of using the path as a LIKE condition.</a:t>
            </a:r>
          </a:p>
          <a:p>
            <a:r>
              <a:rPr lang="en-US" sz="1400" dirty="0"/>
              <a:t>Usage</a:t>
            </a:r>
          </a:p>
          <a:p>
            <a:pPr lvl="1"/>
            <a:r>
              <a:rPr lang="en-US" sz="1400" b="1" dirty="0"/>
              <a:t>Maintenance</a:t>
            </a:r>
            <a:r>
              <a:rPr lang="en-US" sz="1400" dirty="0"/>
              <a:t>: Data in paths must be managed carefully. Has some limitations that are similar to the Path Method when moving around nodes. </a:t>
            </a:r>
            <a:r>
              <a:rPr lang="en-US" sz="1400" dirty="0" err="1"/>
              <a:t>hierarchyId</a:t>
            </a:r>
            <a:r>
              <a:rPr lang="en-US" sz="1400" dirty="0"/>
              <a:t> methods are pretty unnatural, and can be complex to work with.</a:t>
            </a:r>
          </a:p>
          <a:p>
            <a:pPr lvl="1"/>
            <a:r>
              <a:rPr lang="en-US" sz="1400" b="1" dirty="0"/>
              <a:t>Reading data</a:t>
            </a:r>
            <a:r>
              <a:rPr lang="en-US" sz="1400" dirty="0"/>
              <a:t>: </a:t>
            </a:r>
            <a:r>
              <a:rPr lang="en-US" sz="1400" dirty="0" err="1"/>
              <a:t>hierarchyId</a:t>
            </a:r>
            <a:r>
              <a:rPr lang="en-US" sz="1400" dirty="0"/>
              <a:t> methods exist to get children and parents of nodes easily. Breadth-first processing is built in as a pattern of usage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	CREATE TABLE Company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	(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	   </a:t>
            </a:r>
            <a:r>
              <a:rPr lang="en-US" sz="1400" dirty="0" err="1">
                <a:latin typeface="Lucida Console" panose="020B0609040504020204" pitchFamily="49" charset="0"/>
              </a:rPr>
              <a:t>CompanyId</a:t>
            </a:r>
            <a:r>
              <a:rPr lang="en-US" sz="1400" dirty="0">
                <a:latin typeface="Lucida Console" panose="020B0609040504020204" pitchFamily="49" charset="0"/>
              </a:rPr>
              <a:t>         </a:t>
            </a:r>
            <a:r>
              <a:rPr lang="en-US" sz="1400" dirty="0" err="1">
                <a:latin typeface="Lucida Console" panose="020B0609040504020204" pitchFamily="49" charset="0"/>
              </a:rPr>
              <a:t>int</a:t>
            </a:r>
            <a:r>
              <a:rPr lang="en-US" sz="1400" dirty="0">
                <a:latin typeface="Lucida Console" panose="020B0609040504020204" pitchFamily="49" charset="0"/>
              </a:rPr>
              <a:t> NOT NULL PRIMARY KEY,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	   Name              </a:t>
            </a:r>
            <a:r>
              <a:rPr lang="en-US" sz="1400" dirty="0" err="1">
                <a:latin typeface="Lucida Console" panose="020B0609040504020204" pitchFamily="49" charset="0"/>
              </a:rPr>
              <a:t>nvarchar</a:t>
            </a:r>
            <a:r>
              <a:rPr lang="en-US" sz="1400" dirty="0">
                <a:latin typeface="Lucida Console" panose="020B0609040504020204" pitchFamily="49" charset="0"/>
              </a:rPr>
              <a:t>(100) NOT NULL,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	   </a:t>
            </a:r>
            <a:r>
              <a:rPr lang="en-US" sz="1400" dirty="0" err="1">
                <a:latin typeface="Lucida Console" panose="020B0609040504020204" pitchFamily="49" charset="0"/>
              </a:rPr>
              <a:t>OrgNode</a:t>
            </a:r>
            <a:r>
              <a:rPr lang="en-US" sz="1400" dirty="0">
                <a:latin typeface="Lucida Console" panose="020B0609040504020204" pitchFamily="49" charset="0"/>
              </a:rPr>
              <a:t>           </a:t>
            </a:r>
            <a:r>
              <a:rPr lang="en-US" sz="1400" dirty="0" err="1">
                <a:latin typeface="Lucida Console" panose="020B0609040504020204" pitchFamily="49" charset="0"/>
              </a:rPr>
              <a:t>hierarchyId</a:t>
            </a:r>
            <a:r>
              <a:rPr lang="en-US" sz="1400" dirty="0">
                <a:latin typeface="Lucida Console" panose="020B0609040504020204" pitchFamily="49" charset="0"/>
              </a:rPr>
              <a:t> NOT NULL,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	   </a:t>
            </a:r>
            <a:r>
              <a:rPr lang="en-US" sz="1400" dirty="0" err="1">
                <a:latin typeface="Lucida Console" panose="020B0609040504020204" pitchFamily="49" charset="0"/>
              </a:rPr>
              <a:t>OrganizationLevel</a:t>
            </a:r>
            <a:r>
              <a:rPr lang="en-US" sz="1400" dirty="0">
                <a:latin typeface="Lucida Console" panose="020B0609040504020204" pitchFamily="49" charset="0"/>
              </a:rPr>
              <a:t> AS </a:t>
            </a:r>
            <a:r>
              <a:rPr lang="en-US" sz="1400" dirty="0" err="1">
                <a:latin typeface="Lucida Console" panose="020B0609040504020204" pitchFamily="49" charset="0"/>
              </a:rPr>
              <a:t>OrgNode.GetLevel</a:t>
            </a:r>
            <a:r>
              <a:rPr lang="en-US" sz="1400" dirty="0">
                <a:latin typeface="Lucida Console" panose="020B0609040504020204" pitchFamily="49" charset="0"/>
              </a:rPr>
              <a:t>()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	);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tree – </a:t>
            </a:r>
            <a:r>
              <a:rPr lang="en-US" dirty="0" err="1"/>
              <a:t>HierarchyId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1EE186-F8E8-4939-884B-044105601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990600"/>
            <a:ext cx="63246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98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nested 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699" y="990600"/>
            <a:ext cx="6032501" cy="1708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tree – Nested Sets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14400" y="2590800"/>
            <a:ext cx="10363200" cy="4114800"/>
          </a:xfrm>
        </p:spPr>
        <p:txBody>
          <a:bodyPr>
            <a:noAutofit/>
          </a:bodyPr>
          <a:lstStyle/>
          <a:p>
            <a:r>
              <a:rPr lang="en-US" sz="1800" dirty="0"/>
              <a:t>Uses positions of nodes and numbers to fetch children and parents</a:t>
            </a:r>
          </a:p>
          <a:p>
            <a:r>
              <a:rPr lang="en-US" sz="1800" dirty="0"/>
              <a:t>Usage</a:t>
            </a:r>
          </a:p>
          <a:p>
            <a:pPr lvl="1"/>
            <a:r>
              <a:rPr lang="en-US" sz="1600" b="1" dirty="0"/>
              <a:t>Maintenance: </a:t>
            </a:r>
            <a:r>
              <a:rPr lang="en-US" sz="1600" dirty="0"/>
              <a:t>Modifying the structure (adding and removing nodes) is a very costly operation, and can cost many times more than any other method. </a:t>
            </a:r>
            <a:br>
              <a:rPr lang="en-US" sz="1600" dirty="0"/>
            </a:br>
            <a:r>
              <a:rPr lang="en-US" sz="1600" dirty="0"/>
              <a:t>Using a gapped implementation, leaving space for new nodes can greatly enhance performance. (A version of this in included in the downloads)</a:t>
            </a:r>
          </a:p>
          <a:p>
            <a:pPr lvl="1"/>
            <a:r>
              <a:rPr lang="en-US" sz="1600" b="1" dirty="0"/>
              <a:t>Reading data</a:t>
            </a:r>
            <a:r>
              <a:rPr lang="en-US" sz="1600" dirty="0"/>
              <a:t>: Query processing is done using easily optimized range queries. Generally is the fastest method to work with large tree structures.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	   CREATE TABLE Company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	   (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		</a:t>
            </a:r>
            <a:r>
              <a:rPr lang="en-US" sz="1400" dirty="0" err="1">
                <a:latin typeface="Lucida Console" panose="020B0609040504020204" pitchFamily="49" charset="0"/>
              </a:rPr>
              <a:t>CompanyId</a:t>
            </a:r>
            <a:r>
              <a:rPr lang="en-US" sz="1400" dirty="0">
                <a:latin typeface="Lucida Console" panose="020B0609040504020204" pitchFamily="49" charset="0"/>
              </a:rPr>
              <a:t>         </a:t>
            </a:r>
            <a:r>
              <a:rPr lang="en-US" sz="1400" dirty="0" err="1">
                <a:latin typeface="Lucida Console" panose="020B0609040504020204" pitchFamily="49" charset="0"/>
              </a:rPr>
              <a:t>int</a:t>
            </a:r>
            <a:r>
              <a:rPr lang="en-US" sz="1400" dirty="0">
                <a:latin typeface="Lucida Console" panose="020B0609040504020204" pitchFamily="49" charset="0"/>
              </a:rPr>
              <a:t> NOT NULL PRIMARY KEY,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	 	Name              </a:t>
            </a:r>
            <a:r>
              <a:rPr lang="en-US" sz="1400" dirty="0" err="1">
                <a:latin typeface="Lucida Console" panose="020B0609040504020204" pitchFamily="49" charset="0"/>
              </a:rPr>
              <a:t>nvarchar</a:t>
            </a:r>
            <a:r>
              <a:rPr lang="en-US" sz="1400" dirty="0">
                <a:latin typeface="Lucida Console" panose="020B0609040504020204" pitchFamily="49" charset="0"/>
              </a:rPr>
              <a:t>(100) NOT NULL,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	 	Left              </a:t>
            </a:r>
            <a:r>
              <a:rPr lang="en-US" sz="1400" dirty="0" err="1">
                <a:latin typeface="Lucida Console" panose="020B0609040504020204" pitchFamily="49" charset="0"/>
              </a:rPr>
              <a:t>int</a:t>
            </a:r>
            <a:r>
              <a:rPr lang="en-US" sz="1400" dirty="0">
                <a:latin typeface="Lucida Console" panose="020B0609040504020204" pitchFamily="49" charset="0"/>
              </a:rPr>
              <a:t> NOT NULL,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		Right             </a:t>
            </a:r>
            <a:r>
              <a:rPr lang="en-US" sz="1400" dirty="0" err="1">
                <a:latin typeface="Lucida Console" panose="020B0609040504020204" pitchFamily="49" charset="0"/>
              </a:rPr>
              <a:t>int</a:t>
            </a:r>
            <a:r>
              <a:rPr lang="en-US" sz="1400" dirty="0">
                <a:latin typeface="Lucida Console" panose="020B0609040504020204" pitchFamily="49" charset="0"/>
              </a:rPr>
              <a:t> NOT NULL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	   );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48A68C-B08C-4378-9670-4721AAF4E880}"/>
              </a:ext>
            </a:extLst>
          </p:cNvPr>
          <p:cNvCxnSpPr>
            <a:cxnSpLocks/>
          </p:cNvCxnSpPr>
          <p:nvPr/>
        </p:nvCxnSpPr>
        <p:spPr>
          <a:xfrm flipH="1">
            <a:off x="4419600" y="1371600"/>
            <a:ext cx="1143000" cy="433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8DF948-11A4-40D7-B1B0-4F2ED1ED9901}"/>
              </a:ext>
            </a:extLst>
          </p:cNvPr>
          <p:cNvCxnSpPr>
            <a:cxnSpLocks/>
          </p:cNvCxnSpPr>
          <p:nvPr/>
        </p:nvCxnSpPr>
        <p:spPr>
          <a:xfrm flipH="1">
            <a:off x="3276600" y="1904786"/>
            <a:ext cx="114300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710F20-54AF-4083-B3E0-21F7C9432301}"/>
              </a:ext>
            </a:extLst>
          </p:cNvPr>
          <p:cNvCxnSpPr>
            <a:cxnSpLocks/>
          </p:cNvCxnSpPr>
          <p:nvPr/>
        </p:nvCxnSpPr>
        <p:spPr>
          <a:xfrm>
            <a:off x="3429000" y="2461419"/>
            <a:ext cx="1562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8A2336-3FBC-42DD-A5A1-7189C9E1F983}"/>
              </a:ext>
            </a:extLst>
          </p:cNvPr>
          <p:cNvCxnSpPr>
            <a:cxnSpLocks/>
          </p:cNvCxnSpPr>
          <p:nvPr/>
        </p:nvCxnSpPr>
        <p:spPr>
          <a:xfrm flipV="1">
            <a:off x="4991100" y="1866901"/>
            <a:ext cx="0" cy="654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8C0F49-D6E3-410D-B1F7-E35DEC77B0E5}"/>
              </a:ext>
            </a:extLst>
          </p:cNvPr>
          <p:cNvCxnSpPr>
            <a:cxnSpLocks/>
          </p:cNvCxnSpPr>
          <p:nvPr/>
        </p:nvCxnSpPr>
        <p:spPr>
          <a:xfrm flipV="1">
            <a:off x="4914899" y="1878624"/>
            <a:ext cx="1638301" cy="26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BE538E-A70C-4D05-B19A-1A279D99D6CA}"/>
              </a:ext>
            </a:extLst>
          </p:cNvPr>
          <p:cNvCxnSpPr>
            <a:cxnSpLocks/>
          </p:cNvCxnSpPr>
          <p:nvPr/>
        </p:nvCxnSpPr>
        <p:spPr>
          <a:xfrm flipH="1">
            <a:off x="5486400" y="1914219"/>
            <a:ext cx="1066800" cy="530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5A6409-5DB9-4D6D-B43A-7BBB34EC0598}"/>
              </a:ext>
            </a:extLst>
          </p:cNvPr>
          <p:cNvCxnSpPr>
            <a:cxnSpLocks/>
          </p:cNvCxnSpPr>
          <p:nvPr/>
        </p:nvCxnSpPr>
        <p:spPr>
          <a:xfrm flipV="1">
            <a:off x="5664201" y="2421818"/>
            <a:ext cx="3086098" cy="22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6A347C-2267-4A81-A97F-1CA3B2031555}"/>
              </a:ext>
            </a:extLst>
          </p:cNvPr>
          <p:cNvCxnSpPr>
            <a:cxnSpLocks/>
          </p:cNvCxnSpPr>
          <p:nvPr/>
        </p:nvCxnSpPr>
        <p:spPr>
          <a:xfrm flipH="1" flipV="1">
            <a:off x="7048499" y="1845026"/>
            <a:ext cx="1701800" cy="599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1E9A4C-6161-4D4F-AED5-D8009B0A39B7}"/>
              </a:ext>
            </a:extLst>
          </p:cNvPr>
          <p:cNvCxnSpPr>
            <a:cxnSpLocks/>
          </p:cNvCxnSpPr>
          <p:nvPr/>
        </p:nvCxnSpPr>
        <p:spPr>
          <a:xfrm flipH="1" flipV="1">
            <a:off x="6045200" y="1258445"/>
            <a:ext cx="1054100" cy="561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77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nested 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699" y="990600"/>
            <a:ext cx="6032501" cy="1708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tree – Nested Sets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14400" y="2590800"/>
            <a:ext cx="10363200" cy="4114800"/>
          </a:xfrm>
        </p:spPr>
        <p:txBody>
          <a:bodyPr>
            <a:noAutofit/>
          </a:bodyPr>
          <a:lstStyle/>
          <a:p>
            <a:r>
              <a:rPr lang="en-US" sz="1800" dirty="0"/>
              <a:t>Uses positions of nodes and numbers to fetch children and parents</a:t>
            </a:r>
          </a:p>
          <a:p>
            <a:r>
              <a:rPr lang="en-US" sz="1800" dirty="0"/>
              <a:t>Usage</a:t>
            </a:r>
          </a:p>
          <a:p>
            <a:pPr lvl="1"/>
            <a:r>
              <a:rPr lang="en-US" sz="1600" b="1" dirty="0"/>
              <a:t>Maintenance: </a:t>
            </a:r>
            <a:r>
              <a:rPr lang="en-US" sz="1600" dirty="0"/>
              <a:t>Modifying the structure (adding and removing nodes) is a very costly operation, and can cost many times more than any other method. </a:t>
            </a:r>
            <a:br>
              <a:rPr lang="en-US" sz="1600" dirty="0"/>
            </a:br>
            <a:r>
              <a:rPr lang="en-US" sz="1600" dirty="0"/>
              <a:t>Using a gapped implementation, leaving space for new nodes can greatly enhance performance. (A version of this in included in the downloads)</a:t>
            </a:r>
          </a:p>
          <a:p>
            <a:pPr lvl="1"/>
            <a:r>
              <a:rPr lang="en-US" sz="1600" b="1" dirty="0"/>
              <a:t>Reading data</a:t>
            </a:r>
            <a:r>
              <a:rPr lang="en-US" sz="1600" dirty="0"/>
              <a:t>: Query processing is done using easily optimized range queries. Generally is the fastest method to work with large tree structures.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	   CREATE TABLE Company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	   (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		</a:t>
            </a:r>
            <a:r>
              <a:rPr lang="en-US" sz="1400" dirty="0" err="1">
                <a:latin typeface="Lucida Console" panose="020B0609040504020204" pitchFamily="49" charset="0"/>
              </a:rPr>
              <a:t>CompanyId</a:t>
            </a:r>
            <a:r>
              <a:rPr lang="en-US" sz="1400" dirty="0">
                <a:latin typeface="Lucida Console" panose="020B0609040504020204" pitchFamily="49" charset="0"/>
              </a:rPr>
              <a:t>         </a:t>
            </a:r>
            <a:r>
              <a:rPr lang="en-US" sz="1400" dirty="0" err="1">
                <a:latin typeface="Lucida Console" panose="020B0609040504020204" pitchFamily="49" charset="0"/>
              </a:rPr>
              <a:t>int</a:t>
            </a:r>
            <a:r>
              <a:rPr lang="en-US" sz="1400" dirty="0">
                <a:latin typeface="Lucida Console" panose="020B0609040504020204" pitchFamily="49" charset="0"/>
              </a:rPr>
              <a:t> NOT NULL PRIMARY KEY,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	 	Name              </a:t>
            </a:r>
            <a:r>
              <a:rPr lang="en-US" sz="1400" dirty="0" err="1">
                <a:latin typeface="Lucida Console" panose="020B0609040504020204" pitchFamily="49" charset="0"/>
              </a:rPr>
              <a:t>nvarchar</a:t>
            </a:r>
            <a:r>
              <a:rPr lang="en-US" sz="1400" dirty="0">
                <a:latin typeface="Lucida Console" panose="020B0609040504020204" pitchFamily="49" charset="0"/>
              </a:rPr>
              <a:t>(100) NOT NULL,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	 	Left              </a:t>
            </a:r>
            <a:r>
              <a:rPr lang="en-US" sz="1400" dirty="0" err="1">
                <a:latin typeface="Lucida Console" panose="020B0609040504020204" pitchFamily="49" charset="0"/>
              </a:rPr>
              <a:t>int</a:t>
            </a:r>
            <a:r>
              <a:rPr lang="en-US" sz="1400" dirty="0">
                <a:latin typeface="Lucida Console" panose="020B0609040504020204" pitchFamily="49" charset="0"/>
              </a:rPr>
              <a:t> NOT NULL,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    		Right             </a:t>
            </a:r>
            <a:r>
              <a:rPr lang="en-US" sz="1400" dirty="0" err="1">
                <a:latin typeface="Lucida Console" panose="020B0609040504020204" pitchFamily="49" charset="0"/>
              </a:rPr>
              <a:t>int</a:t>
            </a:r>
            <a:r>
              <a:rPr lang="en-US" sz="1400" dirty="0">
                <a:latin typeface="Lucida Console" panose="020B0609040504020204" pitchFamily="49" charset="0"/>
              </a:rPr>
              <a:t> NOT NULL</a:t>
            </a:r>
            <a:br>
              <a:rPr lang="en-US" sz="1400" dirty="0">
                <a:latin typeface="Lucida Console" panose="020B0609040504020204" pitchFamily="49" charset="0"/>
              </a:rPr>
            </a:br>
            <a:r>
              <a:rPr lang="en-US" sz="1400" dirty="0">
                <a:latin typeface="Lucida Console" panose="020B0609040504020204" pitchFamily="49" charset="0"/>
              </a:rPr>
              <a:t>	   );</a:t>
            </a:r>
          </a:p>
        </p:txBody>
      </p:sp>
    </p:spTree>
    <p:extLst>
      <p:ext uri="{BB962C8B-B14F-4D97-AF65-F5344CB8AC3E}">
        <p14:creationId xmlns:p14="http://schemas.microsoft.com/office/powerpoint/2010/main" val="3804566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tree – Kimball Helper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733903"/>
            <a:ext cx="9525000" cy="4009797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Basically explodes the hierarchy into a table that turns all hierarchy manipulations into a relational query</a:t>
            </a:r>
          </a:p>
          <a:p>
            <a:r>
              <a:rPr lang="en-US" sz="1800" dirty="0"/>
              <a:t>Developed by Ralph Kimball and team for reporting on data in a hierarchy.</a:t>
            </a:r>
          </a:p>
          <a:p>
            <a:r>
              <a:rPr lang="en-US" sz="1800" dirty="0"/>
              <a:t>Usage</a:t>
            </a:r>
          </a:p>
          <a:p>
            <a:pPr lvl="1"/>
            <a:r>
              <a:rPr lang="en-US" sz="1600" b="1" dirty="0"/>
              <a:t>Maintenance: </a:t>
            </a:r>
            <a:r>
              <a:rPr lang="en-US" sz="1600" dirty="0"/>
              <a:t>Maintenance can be slightly costly, but using the data is extremely fast. Processing time is generally less than expected</a:t>
            </a:r>
          </a:p>
          <a:p>
            <a:pPr lvl="1"/>
            <a:r>
              <a:rPr lang="en-US" sz="1600" b="1" dirty="0"/>
              <a:t>Reading data</a:t>
            </a:r>
            <a:r>
              <a:rPr lang="en-US" sz="1600" dirty="0"/>
              <a:t>: Extremely fast, because all processing is simply based on standard SQL JOIN operations. 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	CREATE TABLE </a:t>
            </a:r>
            <a:r>
              <a:rPr lang="en-US" sz="1600" dirty="0" err="1">
                <a:latin typeface="Lucida Console" panose="020B0609040504020204" pitchFamily="49" charset="0"/>
              </a:rPr>
              <a:t>CompanyHierarchyHelper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	(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	    </a:t>
            </a:r>
            <a:r>
              <a:rPr lang="en-US" sz="1600" dirty="0" err="1">
                <a:latin typeface="Lucida Console" panose="020B0609040504020204" pitchFamily="49" charset="0"/>
              </a:rPr>
              <a:t>ParentCompanyId</a:t>
            </a:r>
            <a:r>
              <a:rPr lang="en-US" sz="1600" dirty="0">
                <a:latin typeface="Lucida Console" panose="020B0609040504020204" pitchFamily="49" charset="0"/>
              </a:rPr>
              <a:t>         </a:t>
            </a:r>
            <a:r>
              <a:rPr lang="en-US" sz="1600" dirty="0" err="1">
                <a:latin typeface="Lucida Console" panose="020B0609040504020204" pitchFamily="49" charset="0"/>
              </a:rPr>
              <a:t>int</a:t>
            </a:r>
            <a:r>
              <a:rPr lang="en-US" sz="1600" dirty="0">
                <a:latin typeface="Lucida Console" panose="020B0609040504020204" pitchFamily="49" charset="0"/>
              </a:rPr>
              <a:t> NOT NULL,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	    </a:t>
            </a:r>
            <a:r>
              <a:rPr lang="en-US" sz="1600" dirty="0" err="1">
                <a:latin typeface="Lucida Console" panose="020B0609040504020204" pitchFamily="49" charset="0"/>
              </a:rPr>
              <a:t>ChildCompanyId</a:t>
            </a:r>
            <a:r>
              <a:rPr lang="en-US" sz="1600" dirty="0">
                <a:latin typeface="Lucida Console" panose="020B0609040504020204" pitchFamily="49" charset="0"/>
              </a:rPr>
              <a:t>          </a:t>
            </a:r>
            <a:r>
              <a:rPr lang="en-US" sz="1600" dirty="0" err="1">
                <a:latin typeface="Lucida Console" panose="020B0609040504020204" pitchFamily="49" charset="0"/>
              </a:rPr>
              <a:t>int</a:t>
            </a:r>
            <a:r>
              <a:rPr lang="en-US" sz="1600" dirty="0">
                <a:latin typeface="Lucida Console" panose="020B0609040504020204" pitchFamily="49" charset="0"/>
              </a:rPr>
              <a:t> NOT NULL,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	    Distance                </a:t>
            </a:r>
            <a:r>
              <a:rPr lang="en-US" sz="1600" dirty="0" err="1">
                <a:latin typeface="Lucida Console" panose="020B0609040504020204" pitchFamily="49" charset="0"/>
              </a:rPr>
              <a:t>int</a:t>
            </a:r>
            <a:r>
              <a:rPr lang="en-US" sz="1600" dirty="0">
                <a:latin typeface="Lucida Console" panose="020B0609040504020204" pitchFamily="49" charset="0"/>
              </a:rPr>
              <a:t> NOT NULL,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	    </a:t>
            </a:r>
            <a:r>
              <a:rPr lang="en-US" sz="1600" dirty="0" err="1">
                <a:latin typeface="Lucida Console" panose="020B0609040504020204" pitchFamily="49" charset="0"/>
              </a:rPr>
              <a:t>ParentRootNodeFlag</a:t>
            </a:r>
            <a:r>
              <a:rPr lang="en-US" sz="1600" dirty="0">
                <a:latin typeface="Lucida Console" panose="020B0609040504020204" pitchFamily="49" charset="0"/>
              </a:rPr>
              <a:t>      bit NOT NULL,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	    </a:t>
            </a:r>
            <a:r>
              <a:rPr lang="en-US" sz="1600" dirty="0" err="1">
                <a:latin typeface="Lucida Console" panose="020B0609040504020204" pitchFamily="49" charset="0"/>
              </a:rPr>
              <a:t>ChildLeafNodeFlag</a:t>
            </a:r>
            <a:r>
              <a:rPr lang="en-US" sz="1600" dirty="0">
                <a:latin typeface="Lucida Console" panose="020B0609040504020204" pitchFamily="49" charset="0"/>
              </a:rPr>
              <a:t>       bit NOT NULL,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	    PRIMARY KEY (</a:t>
            </a:r>
            <a:r>
              <a:rPr lang="en-US" sz="1600" dirty="0" err="1">
                <a:latin typeface="Lucida Console" panose="020B0609040504020204" pitchFamily="49" charset="0"/>
              </a:rPr>
              <a:t>ParentCompanyId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en-US" sz="1600" dirty="0" err="1">
                <a:latin typeface="Lucida Console" panose="020B0609040504020204" pitchFamily="49" charset="0"/>
              </a:rPr>
              <a:t>ChildCompanyId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	);</a:t>
            </a:r>
          </a:p>
          <a:p>
            <a:endParaRPr lang="en-US" sz="1600" dirty="0"/>
          </a:p>
        </p:txBody>
      </p:sp>
      <p:pic>
        <p:nvPicPr>
          <p:cNvPr id="5122" name="Picture 2" descr="Adjacency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66800"/>
            <a:ext cx="5720883" cy="1629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166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rows in yellow expand to the table shown:</a:t>
            </a:r>
          </a:p>
        </p:txBody>
      </p:sp>
      <p:pic>
        <p:nvPicPr>
          <p:cNvPr id="5122" name="Picture 2" descr="Adjacency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828800"/>
            <a:ext cx="722536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699695"/>
              </p:ext>
            </p:extLst>
          </p:nvPr>
        </p:nvGraphicFramePr>
        <p:xfrm>
          <a:off x="2503968" y="3983527"/>
          <a:ext cx="7225364" cy="2634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8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err="1">
                          <a:effectLst/>
                        </a:rPr>
                        <a:t>ParentId</a:t>
                      </a:r>
                      <a:endParaRPr lang="en-US" sz="900" dirty="0">
                        <a:effectLst/>
                        <a:latin typeface="Utopia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ChildId</a:t>
                      </a:r>
                      <a:endParaRPr lang="en-US" sz="900">
                        <a:effectLst/>
                        <a:latin typeface="Utopia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Distance</a:t>
                      </a:r>
                      <a:endParaRPr lang="en-US" sz="900">
                        <a:effectLst/>
                        <a:latin typeface="Utopia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ParentRootNodeFlag</a:t>
                      </a:r>
                      <a:endParaRPr lang="en-US" sz="900">
                        <a:effectLst/>
                        <a:latin typeface="Utopia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ChildLeafNodeFlag</a:t>
                      </a:r>
                      <a:endParaRPr lang="en-US" sz="900">
                        <a:effectLst/>
                        <a:latin typeface="Utopia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Utopia"/>
                          <a:ea typeface="Arial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Utopia"/>
                          <a:ea typeface="Arial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Utopia"/>
                          <a:ea typeface="Arial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Utopia"/>
                          <a:ea typeface="Arial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Utopia"/>
                          <a:ea typeface="Arial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Utopia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Utopia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Utopia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Utopia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Utopia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Utopia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Utopia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Utopia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Utopia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Utopia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Utopia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Utopia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Utopia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Utopia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Utopia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Utopia"/>
                          <a:ea typeface="Arial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Utopia"/>
                          <a:ea typeface="Arial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Utopia"/>
                          <a:ea typeface="Arial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Utopia"/>
                          <a:ea typeface="Arial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Utopia"/>
                          <a:ea typeface="Arial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</a:t>
                      </a:r>
                      <a:endParaRPr lang="en-US" sz="900" dirty="0">
                        <a:effectLst/>
                        <a:latin typeface="Utopia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Utopia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Utopia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Utopia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Utopia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Utopia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Utopia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Utopia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Utopia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Utopia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Utopia"/>
                          <a:ea typeface="Arial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Utopia"/>
                          <a:ea typeface="Arial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Utopia"/>
                          <a:ea typeface="Arial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Utopia"/>
                          <a:ea typeface="Arial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Utopia"/>
                          <a:ea typeface="Arial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2786898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Utopia"/>
                          <a:ea typeface="Arial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Utopia"/>
                          <a:ea typeface="Arial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Utopia"/>
                          <a:ea typeface="Arial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Utopia"/>
                          <a:ea typeface="Arial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Utopia"/>
                          <a:ea typeface="Arial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832364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698518" y="1925782"/>
            <a:ext cx="3982087" cy="1785179"/>
            <a:chOff x="1403118" y="2382982"/>
            <a:chExt cx="3982087" cy="1785179"/>
          </a:xfrm>
        </p:grpSpPr>
        <p:sp>
          <p:nvSpPr>
            <p:cNvPr id="6" name="Rectangle 5"/>
            <p:cNvSpPr/>
            <p:nvPr/>
          </p:nvSpPr>
          <p:spPr>
            <a:xfrm>
              <a:off x="4089805" y="2382982"/>
              <a:ext cx="1295400" cy="415636"/>
            </a:xfrm>
            <a:prstGeom prst="rect">
              <a:avLst/>
            </a:prstGeom>
            <a:solidFill>
              <a:srgbClr val="FFFF00">
                <a:alpha val="2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97455" y="3015690"/>
              <a:ext cx="1295400" cy="415636"/>
            </a:xfrm>
            <a:prstGeom prst="rect">
              <a:avLst/>
            </a:prstGeom>
            <a:solidFill>
              <a:srgbClr val="FFFF00">
                <a:alpha val="2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03118" y="3756640"/>
              <a:ext cx="1312639" cy="411521"/>
            </a:xfrm>
            <a:prstGeom prst="rect">
              <a:avLst/>
            </a:prstGeom>
            <a:solidFill>
              <a:srgbClr val="FFFF00">
                <a:alpha val="2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95600" y="3749991"/>
              <a:ext cx="1295400" cy="399419"/>
            </a:xfrm>
            <a:prstGeom prst="rect">
              <a:avLst/>
            </a:prstGeom>
            <a:solidFill>
              <a:srgbClr val="FFFF00">
                <a:alpha val="2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tree – Kimball Helper</a:t>
            </a:r>
          </a:p>
        </p:txBody>
      </p:sp>
    </p:spTree>
    <p:extLst>
      <p:ext uri="{BB962C8B-B14F-4D97-AF65-F5344CB8AC3E}">
        <p14:creationId xmlns:p14="http://schemas.microsoft.com/office/powerpoint/2010/main" val="94536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made this SQL Saturday possible?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A39335-A70B-4165-AF3A-93BCCCD32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953" y="1137043"/>
            <a:ext cx="8211360" cy="553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02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tree – Kimball Helper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733903"/>
            <a:ext cx="9525000" cy="4009797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Basically explodes the hierarchy into a table that turns all hierarchy manipulations into a relational query</a:t>
            </a:r>
          </a:p>
          <a:p>
            <a:r>
              <a:rPr lang="en-US" sz="1800" dirty="0"/>
              <a:t>Developed by Ralph Kimball and team for reporting on data in a hierarchy.</a:t>
            </a:r>
          </a:p>
          <a:p>
            <a:r>
              <a:rPr lang="en-US" sz="1800" dirty="0"/>
              <a:t>Usage</a:t>
            </a:r>
          </a:p>
          <a:p>
            <a:pPr lvl="1"/>
            <a:r>
              <a:rPr lang="en-US" sz="1600" b="1" dirty="0"/>
              <a:t>Maintenance: </a:t>
            </a:r>
            <a:r>
              <a:rPr lang="en-US" sz="1600" dirty="0"/>
              <a:t>Maintenance can be slightly costly, but using the data is extremely fast. Processing time is generally less than expected</a:t>
            </a:r>
          </a:p>
          <a:p>
            <a:pPr lvl="1"/>
            <a:r>
              <a:rPr lang="en-US" sz="1600" b="1" dirty="0"/>
              <a:t>Reading data</a:t>
            </a:r>
            <a:r>
              <a:rPr lang="en-US" sz="1600" dirty="0"/>
              <a:t>: Extremely fast, because all processing is simply based on standard SQL JOIN operations. 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	CREATE TABLE </a:t>
            </a:r>
            <a:r>
              <a:rPr lang="en-US" sz="1600" dirty="0" err="1">
                <a:latin typeface="Lucida Console" panose="020B0609040504020204" pitchFamily="49" charset="0"/>
              </a:rPr>
              <a:t>CompanyHierarchyHelper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	(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	    </a:t>
            </a:r>
            <a:r>
              <a:rPr lang="en-US" sz="1600" dirty="0" err="1">
                <a:latin typeface="Lucida Console" panose="020B0609040504020204" pitchFamily="49" charset="0"/>
              </a:rPr>
              <a:t>ParentCompanyId</a:t>
            </a:r>
            <a:r>
              <a:rPr lang="en-US" sz="1600" dirty="0">
                <a:latin typeface="Lucida Console" panose="020B0609040504020204" pitchFamily="49" charset="0"/>
              </a:rPr>
              <a:t>         </a:t>
            </a:r>
            <a:r>
              <a:rPr lang="en-US" sz="1600" dirty="0" err="1">
                <a:latin typeface="Lucida Console" panose="020B0609040504020204" pitchFamily="49" charset="0"/>
              </a:rPr>
              <a:t>int</a:t>
            </a:r>
            <a:r>
              <a:rPr lang="en-US" sz="1600" dirty="0">
                <a:latin typeface="Lucida Console" panose="020B0609040504020204" pitchFamily="49" charset="0"/>
              </a:rPr>
              <a:t> NOT NULL,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	    </a:t>
            </a:r>
            <a:r>
              <a:rPr lang="en-US" sz="1600" dirty="0" err="1">
                <a:latin typeface="Lucida Console" panose="020B0609040504020204" pitchFamily="49" charset="0"/>
              </a:rPr>
              <a:t>ChildCompanyId</a:t>
            </a:r>
            <a:r>
              <a:rPr lang="en-US" sz="1600" dirty="0">
                <a:latin typeface="Lucida Console" panose="020B0609040504020204" pitchFamily="49" charset="0"/>
              </a:rPr>
              <a:t>          </a:t>
            </a:r>
            <a:r>
              <a:rPr lang="en-US" sz="1600" dirty="0" err="1">
                <a:latin typeface="Lucida Console" panose="020B0609040504020204" pitchFamily="49" charset="0"/>
              </a:rPr>
              <a:t>int</a:t>
            </a:r>
            <a:r>
              <a:rPr lang="en-US" sz="1600" dirty="0">
                <a:latin typeface="Lucida Console" panose="020B0609040504020204" pitchFamily="49" charset="0"/>
              </a:rPr>
              <a:t> NOT NULL,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	    Distance                </a:t>
            </a:r>
            <a:r>
              <a:rPr lang="en-US" sz="1600" dirty="0" err="1">
                <a:latin typeface="Lucida Console" panose="020B0609040504020204" pitchFamily="49" charset="0"/>
              </a:rPr>
              <a:t>int</a:t>
            </a:r>
            <a:r>
              <a:rPr lang="en-US" sz="1600" dirty="0">
                <a:latin typeface="Lucida Console" panose="020B0609040504020204" pitchFamily="49" charset="0"/>
              </a:rPr>
              <a:t> NOT NULL,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	    </a:t>
            </a:r>
            <a:r>
              <a:rPr lang="en-US" sz="1600" dirty="0" err="1">
                <a:latin typeface="Lucida Console" panose="020B0609040504020204" pitchFamily="49" charset="0"/>
              </a:rPr>
              <a:t>ParentRootNodeFlag</a:t>
            </a:r>
            <a:r>
              <a:rPr lang="en-US" sz="1600" dirty="0">
                <a:latin typeface="Lucida Console" panose="020B0609040504020204" pitchFamily="49" charset="0"/>
              </a:rPr>
              <a:t>      bit NOT NULL,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	    </a:t>
            </a:r>
            <a:r>
              <a:rPr lang="en-US" sz="1600" dirty="0" err="1">
                <a:latin typeface="Lucida Console" panose="020B0609040504020204" pitchFamily="49" charset="0"/>
              </a:rPr>
              <a:t>ChildLeafNodeFlag</a:t>
            </a:r>
            <a:r>
              <a:rPr lang="en-US" sz="1600" dirty="0">
                <a:latin typeface="Lucida Console" panose="020B0609040504020204" pitchFamily="49" charset="0"/>
              </a:rPr>
              <a:t>       bit NOT NULL,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	    PRIMARY KEY (</a:t>
            </a:r>
            <a:r>
              <a:rPr lang="en-US" sz="1600" dirty="0" err="1">
                <a:latin typeface="Lucida Console" panose="020B0609040504020204" pitchFamily="49" charset="0"/>
              </a:rPr>
              <a:t>ParentCompanyId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en-US" sz="1600" dirty="0" err="1">
                <a:latin typeface="Lucida Console" panose="020B0609040504020204" pitchFamily="49" charset="0"/>
              </a:rPr>
              <a:t>ChildCompanyId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	);</a:t>
            </a:r>
          </a:p>
          <a:p>
            <a:endParaRPr lang="en-US" sz="1600" dirty="0"/>
          </a:p>
        </p:txBody>
      </p:sp>
      <p:pic>
        <p:nvPicPr>
          <p:cNvPr id="5122" name="Picture 2" descr="Adjacency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66800"/>
            <a:ext cx="5720883" cy="1629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205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Adjacency List method*, we will see how to:</a:t>
            </a:r>
          </a:p>
          <a:p>
            <a:pPr lvl="1"/>
            <a:r>
              <a:rPr lang="en-US" dirty="0"/>
              <a:t>Implement a physical model that models the corporate hierarchy of the previous graphics</a:t>
            </a:r>
          </a:p>
          <a:p>
            <a:pPr lvl="1"/>
            <a:r>
              <a:rPr lang="en-US" dirty="0"/>
              <a:t>Create Stored Procedures for Insert, Reparent, Delete</a:t>
            </a:r>
          </a:p>
          <a:p>
            <a:pPr lvl="1"/>
            <a:r>
              <a:rPr lang="en-US" dirty="0"/>
              <a:t>Queries to access and aggregate the data in the hierarchy </a:t>
            </a:r>
          </a:p>
          <a:p>
            <a:r>
              <a:rPr lang="en-US" dirty="0"/>
              <a:t>We will do this for two sets of data, the data in the presentation, and then a randomly generated set.</a:t>
            </a:r>
          </a:p>
          <a:p>
            <a:endParaRPr lang="en-US" sz="1800" i="1" dirty="0"/>
          </a:p>
          <a:p>
            <a:r>
              <a:rPr lang="en-US" sz="1800" i="1" dirty="0"/>
              <a:t>*Adjacency List is a foundational need for processing graph structures as well. Similar code is available for all methods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9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24"/>
          <a:stretch/>
        </p:blipFill>
        <p:spPr bwMode="auto">
          <a:xfrm>
            <a:off x="3962401" y="1295400"/>
            <a:ext cx="3466641" cy="295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Code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47800" y="4495800"/>
            <a:ext cx="9067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Example, usable code for each type available in download </a:t>
            </a:r>
          </a:p>
          <a:p>
            <a:r>
              <a:rPr lang="en-US" dirty="0"/>
              <a:t>In each case I implement the insert, delete and reparent operations in a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448219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Generally can be handled in same manner as tree adjacency list</a:t>
            </a:r>
          </a:p>
          <a:p>
            <a:pPr lvl="1"/>
            <a:r>
              <a:rPr lang="en-US" dirty="0"/>
              <a:t>Primary difference is by definition, child can have &gt; 1 parent node</a:t>
            </a:r>
          </a:p>
          <a:p>
            <a:pPr lvl="1"/>
            <a:r>
              <a:rPr lang="en-US" dirty="0"/>
              <a:t>Cycles are acceptable in certain implementations</a:t>
            </a:r>
          </a:p>
          <a:p>
            <a:pPr lvl="1"/>
            <a:r>
              <a:rPr lang="en-US" dirty="0"/>
              <a:t>Algorithm is tweaked to stop on a detected cycle</a:t>
            </a:r>
          </a:p>
          <a:p>
            <a:r>
              <a:rPr lang="en-US" dirty="0"/>
              <a:t>Graph structure will always be external to data structure</a:t>
            </a:r>
          </a:p>
          <a:p>
            <a:r>
              <a:rPr lang="en-US" dirty="0"/>
              <a:t>Graphs are even more natural data structures than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6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0200" y="2743200"/>
            <a:ext cx="1828800" cy="818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Interest</a:t>
            </a:r>
          </a:p>
        </p:txBody>
      </p:sp>
      <p:cxnSp>
        <p:nvCxnSpPr>
          <p:cNvPr id="11" name="Straight Connector 10"/>
          <p:cNvCxnSpPr>
            <a:cxnSpLocks/>
            <a:stCxn id="8" idx="3"/>
            <a:endCxn id="7" idx="1"/>
          </p:cNvCxnSpPr>
          <p:nvPr/>
        </p:nvCxnSpPr>
        <p:spPr>
          <a:xfrm flipV="1">
            <a:off x="3429000" y="3152372"/>
            <a:ext cx="1524000" cy="1"/>
          </a:xfrm>
          <a:prstGeom prst="line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53000" y="2743199"/>
            <a:ext cx="1828800" cy="818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E4F685E-7CDE-46CB-BAE7-2D60F3926FA7}"/>
              </a:ext>
            </a:extLst>
          </p:cNvPr>
          <p:cNvCxnSpPr>
            <a:stCxn id="7" idx="2"/>
            <a:endCxn id="7" idx="3"/>
          </p:cNvCxnSpPr>
          <p:nvPr/>
        </p:nvCxnSpPr>
        <p:spPr>
          <a:xfrm rot="5400000" flipH="1" flipV="1">
            <a:off x="6120014" y="2899758"/>
            <a:ext cx="409172" cy="914400"/>
          </a:xfrm>
          <a:prstGeom prst="bentConnector4">
            <a:avLst>
              <a:gd name="adj1" fmla="val -93115"/>
              <a:gd name="adj2" fmla="val 14305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A18A593-5D79-4CB4-A6D0-1F0624154560}"/>
              </a:ext>
            </a:extLst>
          </p:cNvPr>
          <p:cNvSpPr/>
          <p:nvPr/>
        </p:nvSpPr>
        <p:spPr>
          <a:xfrm>
            <a:off x="7543800" y="1524000"/>
            <a:ext cx="2971800" cy="1628372"/>
          </a:xfrm>
          <a:prstGeom prst="wedgeEllipseCallout">
            <a:avLst>
              <a:gd name="adj1" fmla="val -63141"/>
              <a:gd name="adj2" fmla="val 69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People Connected to One Another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4ABC14-F2CB-4179-895E-43893ADCE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199" y="4402492"/>
            <a:ext cx="2676525" cy="1541108"/>
          </a:xfrm>
          <a:prstGeom prst="wedgeEllipseCallout">
            <a:avLst>
              <a:gd name="adj1" fmla="val 37460"/>
              <a:gd name="adj2" fmla="val -119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People’s Interests</a:t>
            </a:r>
          </a:p>
        </p:txBody>
      </p:sp>
    </p:spTree>
    <p:extLst>
      <p:ext uri="{BB962C8B-B14F-4D97-AF65-F5344CB8AC3E}">
        <p14:creationId xmlns:p14="http://schemas.microsoft.com/office/powerpoint/2010/main" val="342465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8A43-6D66-4268-B57E-C19C827E2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9CA3E-F12B-401E-91C1-1B445DEFE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look at two implementations</a:t>
            </a:r>
          </a:p>
          <a:p>
            <a:pPr lvl="1"/>
            <a:r>
              <a:rPr lang="en-US" dirty="0"/>
              <a:t>Using relational tables</a:t>
            </a:r>
          </a:p>
          <a:p>
            <a:pPr lvl="1"/>
            <a:r>
              <a:rPr lang="en-US" dirty="0"/>
              <a:t>Using SQL Graph tables in SQL Server 2017</a:t>
            </a:r>
          </a:p>
          <a:p>
            <a:r>
              <a:rPr lang="en-US" dirty="0"/>
              <a:t>As of SQL Server 2017, the way you use them is very similar due to several limitations.</a:t>
            </a:r>
          </a:p>
        </p:txBody>
      </p:sp>
    </p:spTree>
    <p:extLst>
      <p:ext uri="{BB962C8B-B14F-4D97-AF65-F5344CB8AC3E}">
        <p14:creationId xmlns:p14="http://schemas.microsoft.com/office/powerpoint/2010/main" val="2982857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F634-0FA0-42BF-90D3-A18EDAA1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Relational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8788-9411-4178-8D75-06498937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Classic many to many relationships pattern is used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--Node</a:t>
            </a:r>
            <a:br>
              <a:rPr lang="en-US" sz="1800" dirty="0">
                <a:latin typeface="Lucida Console" panose="020B0609040504020204" pitchFamily="49" charset="0"/>
              </a:rPr>
            </a:br>
            <a:r>
              <a:rPr lang="en-US" sz="1800" dirty="0">
                <a:latin typeface="Lucida Console" panose="020B0609040504020204" pitchFamily="49" charset="0"/>
              </a:rPr>
              <a:t>CREATE TABLE </a:t>
            </a:r>
            <a:r>
              <a:rPr lang="en-US" sz="1800" dirty="0" err="1">
                <a:latin typeface="Lucida Console" panose="020B0609040504020204" pitchFamily="49" charset="0"/>
              </a:rPr>
              <a:t>Social.Person</a:t>
            </a:r>
            <a:br>
              <a:rPr lang="en-US" sz="1800" dirty="0">
                <a:latin typeface="Lucida Console" panose="020B0609040504020204" pitchFamily="49" charset="0"/>
              </a:rPr>
            </a:br>
            <a:r>
              <a:rPr lang="en-US" sz="1800" dirty="0">
                <a:latin typeface="Lucida Console" panose="020B0609040504020204" pitchFamily="49" charset="0"/>
              </a:rPr>
              <a:t>(</a:t>
            </a:r>
            <a:br>
              <a:rPr lang="en-US" sz="1800" dirty="0">
                <a:latin typeface="Lucida Console" panose="020B0609040504020204" pitchFamily="49" charset="0"/>
              </a:rPr>
            </a:br>
            <a:r>
              <a:rPr lang="en-US" sz="1800" dirty="0">
                <a:latin typeface="Lucida Console" panose="020B0609040504020204" pitchFamily="49" charset="0"/>
              </a:rPr>
              <a:t>    </a:t>
            </a:r>
            <a:r>
              <a:rPr lang="en-US" sz="1800" dirty="0" err="1">
                <a:latin typeface="Lucida Console" panose="020B0609040504020204" pitchFamily="49" charset="0"/>
              </a:rPr>
              <a:t>PersonId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</a:rPr>
              <a:t>int</a:t>
            </a:r>
            <a:r>
              <a:rPr lang="en-US" sz="1800" dirty="0">
                <a:latin typeface="Lucida Console" panose="020B0609040504020204" pitchFamily="49" charset="0"/>
              </a:rPr>
              <a:t>          IDENTITY(1, 1) PRIMARY KEY,</a:t>
            </a:r>
            <a:br>
              <a:rPr lang="en-US" sz="1800" dirty="0">
                <a:latin typeface="Lucida Console" panose="020B0609040504020204" pitchFamily="49" charset="0"/>
              </a:rPr>
            </a:br>
            <a:r>
              <a:rPr lang="en-US" sz="1800" dirty="0">
                <a:latin typeface="Lucida Console" panose="020B0609040504020204" pitchFamily="49" charset="0"/>
              </a:rPr>
              <a:t>    </a:t>
            </a:r>
            <a:r>
              <a:rPr lang="en-US" sz="1800" dirty="0" err="1">
                <a:latin typeface="Lucida Console" panose="020B0609040504020204" pitchFamily="49" charset="0"/>
              </a:rPr>
              <a:t>UserName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</a:rPr>
              <a:t>nvarchar</a:t>
            </a:r>
            <a:r>
              <a:rPr lang="en-US" sz="1800" dirty="0">
                <a:latin typeface="Lucida Console" panose="020B0609040504020204" pitchFamily="49" charset="0"/>
              </a:rPr>
              <a:t>(30) NOT NULL UNIQUE,</a:t>
            </a:r>
            <a:br>
              <a:rPr lang="en-US" sz="1800" dirty="0">
                <a:latin typeface="Lucida Console" panose="020B0609040504020204" pitchFamily="49" charset="0"/>
              </a:rPr>
            </a:br>
            <a:r>
              <a:rPr lang="en-US" sz="1800" dirty="0">
                <a:latin typeface="Lucida Console" panose="020B0609040504020204" pitchFamily="49" charset="0"/>
              </a:rPr>
              <a:t>);</a:t>
            </a:r>
            <a:br>
              <a:rPr lang="en-US" sz="1800" dirty="0">
                <a:latin typeface="Lucida Console" panose="020B0609040504020204" pitchFamily="49" charset="0"/>
              </a:rPr>
            </a:b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--Edge</a:t>
            </a:r>
            <a:br>
              <a:rPr lang="en-US" sz="1800" dirty="0">
                <a:latin typeface="Lucida Console" panose="020B0609040504020204" pitchFamily="49" charset="0"/>
              </a:rPr>
            </a:br>
            <a:r>
              <a:rPr lang="en-US" sz="1800" dirty="0">
                <a:latin typeface="Lucida Console" panose="020B0609040504020204" pitchFamily="49" charset="0"/>
              </a:rPr>
              <a:t>CREATE TABLE </a:t>
            </a:r>
            <a:r>
              <a:rPr lang="en-US" sz="1800" dirty="0" err="1">
                <a:latin typeface="Lucida Console" panose="020B0609040504020204" pitchFamily="49" charset="0"/>
              </a:rPr>
              <a:t>Social.PersonConnection</a:t>
            </a:r>
            <a:br>
              <a:rPr lang="en-US" sz="1800" dirty="0">
                <a:latin typeface="Lucida Console" panose="020B0609040504020204" pitchFamily="49" charset="0"/>
              </a:rPr>
            </a:br>
            <a:r>
              <a:rPr lang="en-US" sz="1800" dirty="0">
                <a:latin typeface="Lucida Console" panose="020B0609040504020204" pitchFamily="49" charset="0"/>
              </a:rPr>
              <a:t>(</a:t>
            </a:r>
            <a:br>
              <a:rPr lang="en-US" sz="1800" dirty="0">
                <a:latin typeface="Lucida Console" panose="020B0609040504020204" pitchFamily="49" charset="0"/>
              </a:rPr>
            </a:br>
            <a:r>
              <a:rPr lang="en-US" sz="1800" dirty="0">
                <a:latin typeface="Lucida Console" panose="020B0609040504020204" pitchFamily="49" charset="0"/>
              </a:rPr>
              <a:t>    </a:t>
            </a:r>
            <a:r>
              <a:rPr lang="en-US" sz="1800" dirty="0" err="1">
                <a:latin typeface="Lucida Console" panose="020B0609040504020204" pitchFamily="49" charset="0"/>
              </a:rPr>
              <a:t>PersonId</a:t>
            </a:r>
            <a:r>
              <a:rPr lang="en-US" sz="1800" dirty="0">
                <a:latin typeface="Lucida Console" panose="020B0609040504020204" pitchFamily="49" charset="0"/>
              </a:rPr>
              <a:t>        </a:t>
            </a:r>
            <a:r>
              <a:rPr lang="en-US" sz="1800" dirty="0" err="1">
                <a:latin typeface="Lucida Console" panose="020B0609040504020204" pitchFamily="49" charset="0"/>
              </a:rPr>
              <a:t>int</a:t>
            </a:r>
            <a:r>
              <a:rPr lang="en-US" sz="1800" dirty="0">
                <a:latin typeface="Lucida Console" panose="020B0609040504020204" pitchFamily="49" charset="0"/>
              </a:rPr>
              <a:t> NOT NULL REFERENCES </a:t>
            </a:r>
            <a:r>
              <a:rPr lang="en-US" sz="1800" dirty="0" err="1">
                <a:latin typeface="Lucida Console" panose="020B0609040504020204" pitchFamily="49" charset="0"/>
              </a:rPr>
              <a:t>Social.Person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PersonId</a:t>
            </a:r>
            <a:r>
              <a:rPr lang="en-US" sz="1800" dirty="0">
                <a:latin typeface="Lucida Console" panose="020B0609040504020204" pitchFamily="49" charset="0"/>
              </a:rPr>
              <a:t>),</a:t>
            </a:r>
            <a:br>
              <a:rPr lang="en-US" sz="1800" dirty="0">
                <a:latin typeface="Lucida Console" panose="020B0609040504020204" pitchFamily="49" charset="0"/>
              </a:rPr>
            </a:br>
            <a:r>
              <a:rPr lang="en-US" sz="1800" dirty="0">
                <a:latin typeface="Lucida Console" panose="020B0609040504020204" pitchFamily="49" charset="0"/>
              </a:rPr>
              <a:t>    </a:t>
            </a:r>
            <a:r>
              <a:rPr lang="en-US" sz="1800" dirty="0" err="1">
                <a:latin typeface="Lucida Console" panose="020B0609040504020204" pitchFamily="49" charset="0"/>
              </a:rPr>
              <a:t>ConnectedToPersonId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</a:rPr>
              <a:t>int</a:t>
            </a:r>
            <a:r>
              <a:rPr lang="en-US" sz="1800" dirty="0">
                <a:latin typeface="Lucida Console" panose="020B0609040504020204" pitchFamily="49" charset="0"/>
              </a:rPr>
              <a:t> NOT NULL </a:t>
            </a:r>
            <a:br>
              <a:rPr lang="en-US" sz="1800" dirty="0">
                <a:latin typeface="Lucida Console" panose="020B0609040504020204" pitchFamily="49" charset="0"/>
              </a:rPr>
            </a:br>
            <a:r>
              <a:rPr lang="en-US" sz="1800" dirty="0">
                <a:latin typeface="Lucida Console" panose="020B0609040504020204" pitchFamily="49" charset="0"/>
              </a:rPr>
              <a:t>                              REFERENCES </a:t>
            </a:r>
            <a:r>
              <a:rPr lang="en-US" sz="1800" dirty="0" err="1">
                <a:latin typeface="Lucida Console" panose="020B0609040504020204" pitchFamily="49" charset="0"/>
              </a:rPr>
              <a:t>Social.Person</a:t>
            </a:r>
            <a:r>
              <a:rPr lang="en-US" sz="1800" dirty="0">
                <a:latin typeface="Lucida Console" panose="020B0609040504020204" pitchFamily="49" charset="0"/>
              </a:rPr>
              <a:t>  (</a:t>
            </a:r>
            <a:r>
              <a:rPr lang="en-US" sz="1800" dirty="0" err="1">
                <a:latin typeface="Lucida Console" panose="020B0609040504020204" pitchFamily="49" charset="0"/>
              </a:rPr>
              <a:t>PersonId</a:t>
            </a:r>
            <a:r>
              <a:rPr lang="en-US" sz="1800" dirty="0">
                <a:latin typeface="Lucida Console" panose="020B0609040504020204" pitchFamily="49" charset="0"/>
              </a:rPr>
              <a:t>),</a:t>
            </a:r>
            <a:br>
              <a:rPr lang="en-US" sz="1800" dirty="0">
                <a:latin typeface="Lucida Console" panose="020B0609040504020204" pitchFamily="49" charset="0"/>
              </a:rPr>
            </a:br>
            <a:r>
              <a:rPr lang="en-US" sz="1800" dirty="0">
                <a:latin typeface="Lucida Console" panose="020B0609040504020204" pitchFamily="49" charset="0"/>
              </a:rPr>
              <a:t>    PRIMARY KEY  ( </a:t>
            </a:r>
            <a:r>
              <a:rPr lang="en-US" sz="1800" dirty="0" err="1">
                <a:latin typeface="Lucida Console" panose="020B0609040504020204" pitchFamily="49" charset="0"/>
              </a:rPr>
              <a:t>PersonId</a:t>
            </a:r>
            <a:r>
              <a:rPr lang="en-US" sz="1800" dirty="0">
                <a:latin typeface="Lucida Console" panose="020B0609040504020204" pitchFamily="49" charset="0"/>
              </a:rPr>
              <a:t>, </a:t>
            </a:r>
            <a:r>
              <a:rPr lang="en-US" sz="1800" dirty="0" err="1">
                <a:latin typeface="Lucida Console" panose="020B0609040504020204" pitchFamily="49" charset="0"/>
              </a:rPr>
              <a:t>ConnectedToPersonId</a:t>
            </a:r>
            <a:r>
              <a:rPr lang="en-US" sz="1800" dirty="0">
                <a:latin typeface="Lucida Console" panose="020B0609040504020204" pitchFamily="49" charset="0"/>
              </a:rPr>
              <a:t>),</a:t>
            </a:r>
            <a:br>
              <a:rPr lang="en-US" sz="1800" dirty="0">
                <a:latin typeface="Lucida Console" panose="020B0609040504020204" pitchFamily="49" charset="0"/>
              </a:rPr>
            </a:br>
            <a:r>
              <a:rPr lang="en-US" sz="1800" dirty="0">
                <a:latin typeface="Lucida Console" panose="020B0609040504020204" pitchFamily="49" charset="0"/>
              </a:rPr>
              <a:t>    CHECK(</a:t>
            </a:r>
            <a:r>
              <a:rPr lang="en-US" sz="1800" dirty="0" err="1">
                <a:latin typeface="Lucida Console" panose="020B0609040504020204" pitchFamily="49" charset="0"/>
              </a:rPr>
              <a:t>PersonId</a:t>
            </a:r>
            <a:r>
              <a:rPr lang="en-US" sz="1800" dirty="0">
                <a:latin typeface="Lucida Console" panose="020B0609040504020204" pitchFamily="49" charset="0"/>
              </a:rPr>
              <a:t> &lt;&gt; </a:t>
            </a:r>
            <a:r>
              <a:rPr lang="en-US" sz="1800" dirty="0" err="1">
                <a:latin typeface="Lucida Console" panose="020B0609040504020204" pitchFamily="49" charset="0"/>
              </a:rPr>
              <a:t>ConnectedToPersonId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  <a:br>
              <a:rPr lang="en-US" sz="1800" dirty="0">
                <a:latin typeface="Lucida Console" panose="020B0609040504020204" pitchFamily="49" charset="0"/>
              </a:rPr>
            </a:br>
            <a:r>
              <a:rPr lang="en-US" sz="1800" dirty="0">
                <a:latin typeface="Lucida Console" panose="020B0609040504020204" pitchFamily="49" charset="0"/>
              </a:rPr>
              <a:t>);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9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918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8395-91AF-4216-AA3F-C998BE7F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Graph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72780-F0C8-43BB-A566-493D77BC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Uses new syntax that declares the table as a Node or an Edge</a:t>
            </a:r>
          </a:p>
          <a:p>
            <a:r>
              <a:rPr lang="en-US" dirty="0"/>
              <a:t>Node must have user-defined columns, Edges can, but not required</a:t>
            </a:r>
          </a:p>
          <a:p>
            <a:r>
              <a:rPr lang="en-US" dirty="0"/>
              <a:t>Edge relationships are directed (N1 related to N2, does not imply N2 related to N1)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CREATE TABLE </a:t>
            </a:r>
            <a:r>
              <a:rPr lang="en-US" sz="2400" dirty="0" err="1">
                <a:latin typeface="Lucida Console" panose="020B0609040504020204" pitchFamily="49" charset="0"/>
              </a:rPr>
              <a:t>SocialGraph.Person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(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    </a:t>
            </a:r>
            <a:r>
              <a:rPr lang="en-US" sz="2400" dirty="0" err="1">
                <a:latin typeface="Lucida Console" panose="020B0609040504020204" pitchFamily="49" charset="0"/>
              </a:rPr>
              <a:t>UserName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latin typeface="Lucida Console" panose="020B0609040504020204" pitchFamily="49" charset="0"/>
              </a:rPr>
              <a:t>nvarchar</a:t>
            </a:r>
            <a:r>
              <a:rPr lang="en-US" sz="2400" dirty="0">
                <a:latin typeface="Lucida Console" panose="020B0609040504020204" pitchFamily="49" charset="0"/>
              </a:rPr>
              <a:t>(30)  UNIQUE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) AS NODE;</a:t>
            </a:r>
            <a:br>
              <a:rPr lang="en-US" sz="2400" dirty="0">
                <a:latin typeface="Lucida Console" panose="020B0609040504020204" pitchFamily="49" charset="0"/>
              </a:rPr>
            </a:b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CREATE TABLE </a:t>
            </a:r>
            <a:r>
              <a:rPr lang="en-US" sz="2400" dirty="0" err="1">
                <a:latin typeface="Lucida Console" panose="020B0609040504020204" pitchFamily="49" charset="0"/>
              </a:rPr>
              <a:t>SocialGraph.ConnectedTo</a:t>
            </a:r>
            <a:r>
              <a:rPr lang="en-US" sz="2400" dirty="0">
                <a:latin typeface="Lucida Console" panose="020B0609040504020204" pitchFamily="49" charset="0"/>
              </a:rPr>
              <a:t> AS EDGE;</a:t>
            </a:r>
            <a:br>
              <a:rPr lang="en-US" sz="2400" dirty="0">
                <a:latin typeface="Lucida Console" panose="020B0609040504020204" pitchFamily="49" charset="0"/>
              </a:rPr>
            </a:br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200" dirty="0">
                <a:latin typeface="Lucida Console" panose="020B0609040504020204" pitchFamily="49" charset="0"/>
              </a:rPr>
              <a:t>Person will have a </a:t>
            </a:r>
            <a:r>
              <a:rPr lang="en-US" sz="2200" dirty="0" err="1">
                <a:latin typeface="Lucida Console" panose="020B0609040504020204" pitchFamily="49" charset="0"/>
              </a:rPr>
              <a:t>psuedocolumn</a:t>
            </a:r>
            <a:r>
              <a:rPr lang="en-US" sz="2200" dirty="0">
                <a:latin typeface="Lucida Console" panose="020B0609040504020204" pitchFamily="49" charset="0"/>
              </a:rPr>
              <a:t> $</a:t>
            </a:r>
            <a:r>
              <a:rPr lang="en-US" sz="2200" dirty="0" err="1">
                <a:latin typeface="Lucida Console" panose="020B0609040504020204" pitchFamily="49" charset="0"/>
              </a:rPr>
              <a:t>node_id</a:t>
            </a:r>
            <a:r>
              <a:rPr lang="en-US" sz="2200" dirty="0">
                <a:latin typeface="Lucida Console" panose="020B0609040504020204" pitchFamily="49" charset="0"/>
              </a:rPr>
              <a:t> added</a:t>
            </a:r>
          </a:p>
          <a:p>
            <a:r>
              <a:rPr lang="en-US" sz="2200" dirty="0" err="1">
                <a:latin typeface="Lucida Console" panose="020B0609040504020204" pitchFamily="49" charset="0"/>
              </a:rPr>
              <a:t>ConnectedTo</a:t>
            </a:r>
            <a:r>
              <a:rPr lang="en-US" sz="2200" dirty="0">
                <a:latin typeface="Lucida Console" panose="020B0609040504020204" pitchFamily="49" charset="0"/>
              </a:rPr>
              <a:t> will have 3 </a:t>
            </a:r>
            <a:r>
              <a:rPr lang="en-US" sz="2200" dirty="0" err="1">
                <a:latin typeface="Lucida Console" panose="020B0609040504020204" pitchFamily="49" charset="0"/>
              </a:rPr>
              <a:t>pseudocolumns</a:t>
            </a:r>
            <a:r>
              <a:rPr lang="en-US" sz="2200" dirty="0">
                <a:latin typeface="Lucida Console" panose="020B0609040504020204" pitchFamily="49" charset="0"/>
              </a:rPr>
              <a:t>: $</a:t>
            </a:r>
            <a:r>
              <a:rPr lang="en-US" sz="2200" dirty="0" err="1">
                <a:latin typeface="Lucida Console" panose="020B0609040504020204" pitchFamily="49" charset="0"/>
              </a:rPr>
              <a:t>edge_id</a:t>
            </a:r>
            <a:r>
              <a:rPr lang="en-US" sz="2200" dirty="0">
                <a:latin typeface="Lucida Console" panose="020B0609040504020204" pitchFamily="49" charset="0"/>
              </a:rPr>
              <a:t>, $</a:t>
            </a:r>
            <a:r>
              <a:rPr lang="en-US" sz="2200" dirty="0" err="1">
                <a:latin typeface="Lucida Console" panose="020B0609040504020204" pitchFamily="49" charset="0"/>
              </a:rPr>
              <a:t>from_id</a:t>
            </a:r>
            <a:r>
              <a:rPr lang="en-US" sz="2200" dirty="0">
                <a:latin typeface="Lucida Console" panose="020B0609040504020204" pitchFamily="49" charset="0"/>
              </a:rPr>
              <a:t>, $</a:t>
            </a:r>
            <a:r>
              <a:rPr lang="en-US" sz="2200" dirty="0" err="1">
                <a:latin typeface="Lucida Console" panose="020B0609040504020204" pitchFamily="49" charset="0"/>
              </a:rPr>
              <a:t>to_id</a:t>
            </a:r>
            <a:endParaRPr lang="en-US" sz="2200" dirty="0">
              <a:latin typeface="Lucida Console" panose="020B0609040504020204" pitchFamily="49" charset="0"/>
            </a:endParaRPr>
          </a:p>
          <a:p>
            <a:pPr lvl="1"/>
            <a:r>
              <a:rPr lang="en-US" sz="1800" dirty="0">
                <a:latin typeface="Lucida Console" panose="020B0609040504020204" pitchFamily="49" charset="0"/>
              </a:rPr>
              <a:t>(The physical table’s columns have a hex value appended)</a:t>
            </a:r>
          </a:p>
        </p:txBody>
      </p:sp>
    </p:spTree>
    <p:extLst>
      <p:ext uri="{BB962C8B-B14F-4D97-AF65-F5344CB8AC3E}">
        <p14:creationId xmlns:p14="http://schemas.microsoft.com/office/powerpoint/2010/main" val="380031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86D9-F641-4D9F-80D7-17F34671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Table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6F4C5-6FF5-4FE9-892C-C133C87EE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Lucida Console" panose="020B0609040504020204" pitchFamily="49" charset="0"/>
              </a:rPr>
              <a:t>Node1 related to Node2 through Edge</a:t>
            </a:r>
          </a:p>
          <a:p>
            <a:pPr marL="274320" lvl="1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SELECT ..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FROM   Node, Edge, Node2 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WHERE  MATCH(Node-(Edge)-&gt;Node2) </a:t>
            </a:r>
          </a:p>
          <a:p>
            <a:pPr marL="0" indent="0">
              <a:buNone/>
            </a:pPr>
            <a:r>
              <a:rPr lang="en-US" sz="2400" b="1" dirty="0">
                <a:latin typeface="Lucida Console" panose="020B0609040504020204" pitchFamily="49" charset="0"/>
              </a:rPr>
              <a:t>Node1 related to Node3 (where Node1 is related to Node2, and Node2 is related to Node3)</a:t>
            </a:r>
          </a:p>
          <a:p>
            <a:pPr marL="274320" lvl="1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SELECT ..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FROM   Node, Edge, Node2, Edge2, Node3 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WHERE  MATCH(Node-(Edge)-&gt;Node2-(Edge2)-&gt;Node3) </a:t>
            </a:r>
          </a:p>
          <a:p>
            <a:pPr marL="0" indent="0">
              <a:buNone/>
            </a:pPr>
            <a:r>
              <a:rPr lang="en-US" sz="2400" b="1" dirty="0">
                <a:latin typeface="Lucida Console" panose="020B0609040504020204" pitchFamily="49" charset="0"/>
              </a:rPr>
              <a:t>Node1 and Node3 are both connected to Node2 </a:t>
            </a:r>
          </a:p>
          <a:p>
            <a:pPr marL="274320" lvl="1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SELECT ..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FROM   Node, Edge, Node2, Edge2, Node3 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WHERE  MATCH(Node-(Edge)-&gt;Node2&lt;-(Edge2)-Node3) 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81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86D9-F641-4D9F-80D7-17F34671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Table Syntax Current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6F4C5-6FF5-4FE9-892C-C133C87EE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Lucida Console" panose="020B0609040504020204" pitchFamily="49" charset="0"/>
              </a:rPr>
              <a:t>Edges cannot be reused, Nodes can</a:t>
            </a:r>
          </a:p>
          <a:p>
            <a:pPr marL="274320" lvl="1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SELECT ..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FROM   Node, Edge, Node2 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WHERE  MATCH(Node-(Edge)-&gt;Node2)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  AND  MATCH(Node&lt;-(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Edge</a:t>
            </a:r>
            <a:r>
              <a:rPr lang="en-US" sz="2000" dirty="0">
                <a:latin typeface="Lucida Console" panose="020B0609040504020204" pitchFamily="49" charset="0"/>
              </a:rPr>
              <a:t>)-Node2)</a:t>
            </a:r>
            <a:br>
              <a:rPr lang="en-US" sz="2000" dirty="0">
                <a:latin typeface="Lucida Console" panose="020B0609040504020204" pitchFamily="49" charset="0"/>
              </a:rPr>
            </a:b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Lucida Console" panose="020B0609040504020204" pitchFamily="49" charset="0"/>
              </a:rPr>
              <a:t>Cannot use a node in a JOIN in the FROM clause and in a MATCH (can inner join in WHERE clause)</a:t>
            </a:r>
          </a:p>
          <a:p>
            <a:pPr marL="274320" lvl="1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SELECT ..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FROM   Node 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JOIN Table</a:t>
            </a:r>
            <a:b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 On 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Table.TableId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Node.TableId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, 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       Edge, Node2, Edge2, Node3 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WHERE  MATCH(Node-(Edge)-&gt;Node2-(Edge2)-&gt;Node3) </a:t>
            </a:r>
          </a:p>
          <a:p>
            <a:pPr marL="0" indent="0">
              <a:buNone/>
            </a:pPr>
            <a:r>
              <a:rPr lang="en-US" sz="2400" b="1" dirty="0">
                <a:latin typeface="Lucida Console" panose="020B0609040504020204" pitchFamily="49" charset="0"/>
              </a:rPr>
              <a:t>It is possible to JOIN the Node and Edge using JOIN </a:t>
            </a:r>
          </a:p>
          <a:p>
            <a:pPr marL="274320" lvl="1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SELECT ..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FROM   Node 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        JOIN Edge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          On Node.$</a:t>
            </a:r>
            <a:r>
              <a:rPr lang="en-US" sz="2000" dirty="0" err="1">
                <a:latin typeface="Lucida Console" panose="020B0609040504020204" pitchFamily="49" charset="0"/>
              </a:rPr>
              <a:t>node_id</a:t>
            </a:r>
            <a:r>
              <a:rPr lang="en-US" sz="2000" dirty="0">
                <a:latin typeface="Lucida Console" panose="020B0609040504020204" pitchFamily="49" charset="0"/>
              </a:rPr>
              <a:t> = Edge.$</a:t>
            </a:r>
            <a:r>
              <a:rPr lang="en-US" sz="2000" dirty="0" err="1">
                <a:latin typeface="Lucida Console" panose="020B0609040504020204" pitchFamily="49" charset="0"/>
              </a:rPr>
              <a:t>from_id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274320" lvl="1" indent="0">
              <a:buNone/>
            </a:pPr>
            <a:r>
              <a:rPr lang="en-US" sz="2400" b="1" dirty="0">
                <a:latin typeface="Lucida Console" panose="020B0609040504020204" pitchFamily="49" charset="0"/>
              </a:rPr>
              <a:t>Cannot use MATCH with OR, or NOT </a:t>
            </a:r>
          </a:p>
          <a:p>
            <a:pPr marL="274320" lvl="1" indent="0">
              <a:buNone/>
            </a:pPr>
            <a:r>
              <a:rPr lang="en-US" sz="2400" b="1" dirty="0">
                <a:latin typeface="Lucida Console" panose="020B0609040504020204" pitchFamily="49" charset="0"/>
              </a:rPr>
              <a:t>Cannot update an Edge’s From or To Nodes (can update relational columns)</a:t>
            </a:r>
          </a:p>
          <a:p>
            <a:pPr marL="274320" lvl="1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9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5874327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Been in IT for 20-some years </a:t>
            </a:r>
          </a:p>
          <a:p>
            <a:r>
              <a:rPr lang="en-US" dirty="0"/>
              <a:t>13 Microsoft MVP Awards</a:t>
            </a:r>
          </a:p>
          <a:p>
            <a:r>
              <a:rPr lang="en-US" dirty="0"/>
              <a:t>Corporate Data Architect</a:t>
            </a:r>
          </a:p>
          <a:p>
            <a:r>
              <a:rPr lang="en-US" dirty="0"/>
              <a:t>Written 6 books on </a:t>
            </a:r>
            <a:br>
              <a:rPr lang="en-US" dirty="0"/>
            </a:br>
            <a:r>
              <a:rPr lang="en-US" dirty="0"/>
              <a:t>database design</a:t>
            </a:r>
          </a:p>
          <a:p>
            <a:pPr lvl="1"/>
            <a:r>
              <a:rPr lang="en-US" dirty="0"/>
              <a:t>They were technically all versions </a:t>
            </a:r>
            <a:br>
              <a:rPr lang="en-US" dirty="0"/>
            </a:br>
            <a:r>
              <a:rPr lang="en-US" dirty="0"/>
              <a:t>of the same book.  </a:t>
            </a:r>
          </a:p>
          <a:p>
            <a:pPr lvl="1"/>
            <a:r>
              <a:rPr lang="en-US" dirty="0"/>
              <a:t>Always new AND improved!</a:t>
            </a:r>
          </a:p>
          <a:p>
            <a:pPr lvl="1"/>
            <a:r>
              <a:rPr lang="en-US" dirty="0"/>
              <a:t>They had slightly different titles each time, but (probably) never again!</a:t>
            </a:r>
          </a:p>
          <a:p>
            <a:pPr lvl="1"/>
            <a:endParaRPr lang="en-US" dirty="0"/>
          </a:p>
          <a:p>
            <a:r>
              <a:rPr lang="en-US" dirty="0"/>
              <a:t>Super Brief Contact Info: DRSQL</a:t>
            </a:r>
          </a:p>
          <a:p>
            <a:pPr lvl="1"/>
            <a:r>
              <a:rPr lang="en-US" dirty="0"/>
              <a:t>Twitter, Website (.org), Email (@hotmail.com)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683" y="1248507"/>
            <a:ext cx="3562225" cy="50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24"/>
          <a:stretch/>
        </p:blipFill>
        <p:spPr bwMode="auto">
          <a:xfrm>
            <a:off x="3588018" y="1131277"/>
            <a:ext cx="4914363" cy="4194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401FD-47CF-4749-80BC-AB47973E3808}"/>
              </a:ext>
            </a:extLst>
          </p:cNvPr>
          <p:cNvSpPr txBox="1"/>
          <p:nvPr/>
        </p:nvSpPr>
        <p:spPr>
          <a:xfrm>
            <a:off x="1447800" y="5562600"/>
            <a:ext cx="982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good info, this blog by </a:t>
            </a:r>
            <a:r>
              <a:rPr lang="en-US" dirty="0" err="1"/>
              <a:t>Dennes</a:t>
            </a:r>
            <a:r>
              <a:rPr lang="en-US" dirty="0"/>
              <a:t> Torres is really good:</a:t>
            </a:r>
          </a:p>
          <a:p>
            <a:r>
              <a:rPr lang="en-US" dirty="0">
                <a:hlinkClick r:id="rId3"/>
              </a:rPr>
              <a:t>https://www.red-gate.com/simple-talk/sql/t-sql-programming/sql-graph-objects-sql-server-2017-good-bad/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689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11571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Louis Davidson - </a:t>
            </a:r>
            <a:r>
              <a:rPr lang="en-US" dirty="0">
                <a:hlinkClick r:id="rId3"/>
              </a:rPr>
              <a:t>louis@drsql.org</a:t>
            </a:r>
            <a:r>
              <a:rPr lang="en-US" dirty="0"/>
              <a:t>	</a:t>
            </a:r>
          </a:p>
          <a:p>
            <a:r>
              <a:rPr lang="en-US" dirty="0"/>
              <a:t>Website – </a:t>
            </a:r>
            <a:r>
              <a:rPr lang="en-US" dirty="0">
                <a:hlinkClick r:id="rId4"/>
              </a:rPr>
              <a:t>http://drsql.org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&lt;-- Get any</a:t>
            </a:r>
            <a:r>
              <a:rPr lang="en-US">
                <a:sym typeface="Wingdings" pitchFamily="2" charset="2"/>
              </a:rPr>
              <a:t>/updated slides </a:t>
            </a:r>
            <a:r>
              <a:rPr lang="en-US" dirty="0">
                <a:sym typeface="Wingdings" pitchFamily="2" charset="2"/>
              </a:rPr>
              <a:t>here</a:t>
            </a:r>
            <a:endParaRPr lang="en-US" dirty="0"/>
          </a:p>
          <a:p>
            <a:r>
              <a:rPr lang="en-US" dirty="0"/>
              <a:t>Twitter – </a:t>
            </a:r>
            <a:r>
              <a:rPr lang="en-US" dirty="0">
                <a:hlinkClick r:id="rId5"/>
              </a:rPr>
              <a:t>http://twitter.com/drsql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Simple Talk Blog </a:t>
            </a:r>
            <a:r>
              <a:rPr lang="en-US" dirty="0">
                <a:hlinkClick r:id="rId6"/>
              </a:rPr>
              <a:t>https://www.red-gate.com/simple-talk/author/louis-davidson/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523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3349"/>
            <a:ext cx="10972800" cy="59817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Trees - Single Parent Hierarchies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Graphs – Multi Parent Hierarchies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Graphs are quite complex to deal with as a whole, but often you can deal with them as a set of trees.</a:t>
            </a:r>
          </a:p>
          <a:p>
            <a:pPr lvl="1"/>
            <a:r>
              <a:rPr lang="en-US" dirty="0"/>
              <a:t>There are quite a few variations on graphs, and graph processing: http://web.cecs.pdx.edu/~sheard/course/Cs163/Doc/Graphs.html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792DEC-9D10-42D6-BF93-033D10C1C65F}"/>
              </a:ext>
            </a:extLst>
          </p:cNvPr>
          <p:cNvGrpSpPr/>
          <p:nvPr/>
        </p:nvGrpSpPr>
        <p:grpSpPr>
          <a:xfrm>
            <a:off x="498828" y="3963744"/>
            <a:ext cx="5694817" cy="1112520"/>
            <a:chOff x="3353934" y="3992880"/>
            <a:chExt cx="5694817" cy="1112520"/>
          </a:xfrm>
        </p:grpSpPr>
        <p:cxnSp>
          <p:nvCxnSpPr>
            <p:cNvPr id="14" name="Straight Connector 13"/>
            <p:cNvCxnSpPr>
              <a:cxnSpLocks/>
            </p:cNvCxnSpPr>
            <p:nvPr/>
          </p:nvCxnSpPr>
          <p:spPr>
            <a:xfrm flipH="1">
              <a:off x="4271914" y="4145280"/>
              <a:ext cx="529821" cy="653837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3353934" y="3992880"/>
              <a:ext cx="5694817" cy="1112520"/>
              <a:chOff x="1829933" y="4526280"/>
              <a:chExt cx="5694817" cy="111252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3733800" y="4678680"/>
                <a:ext cx="838200" cy="655320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cxnSpLocks/>
              </p:cNvCxnSpPr>
              <p:nvPr/>
            </p:nvCxnSpPr>
            <p:spPr>
              <a:xfrm flipH="1">
                <a:off x="4585033" y="4652166"/>
                <a:ext cx="1504950" cy="655320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cxnSpLocks/>
                <a:stCxn id="8" idx="2"/>
              </p:cNvCxnSpPr>
              <p:nvPr/>
            </p:nvCxnSpPr>
            <p:spPr>
              <a:xfrm>
                <a:off x="6076950" y="4831080"/>
                <a:ext cx="696125" cy="466023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ounded Rectangle 3"/>
              <p:cNvSpPr/>
              <p:nvPr/>
            </p:nvSpPr>
            <p:spPr>
              <a:xfrm>
                <a:off x="6076950" y="5318760"/>
                <a:ext cx="1447800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Screw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829933" y="5334000"/>
                <a:ext cx="1447800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Piece of Wood</a:t>
                </a: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476498" y="4526280"/>
                <a:ext cx="1770111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Wood with Tape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181600" y="4526280"/>
                <a:ext cx="1790700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Screw and Tape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848100" y="5334000"/>
                <a:ext cx="1447800" cy="304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Tape</a:t>
                </a:r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B445D94-7959-4F0C-8370-D3E1B20CF53D}"/>
              </a:ext>
            </a:extLst>
          </p:cNvPr>
          <p:cNvGrpSpPr/>
          <p:nvPr/>
        </p:nvGrpSpPr>
        <p:grpSpPr>
          <a:xfrm>
            <a:off x="6780939" y="3486908"/>
            <a:ext cx="4699861" cy="1860763"/>
            <a:chOff x="6988047" y="3962400"/>
            <a:chExt cx="4699861" cy="186076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3917F73-F153-445A-9C19-3B13D4A42E70}"/>
                </a:ext>
              </a:extLst>
            </p:cNvPr>
            <p:cNvGrpSpPr/>
            <p:nvPr/>
          </p:nvGrpSpPr>
          <p:grpSpPr>
            <a:xfrm>
              <a:off x="6988047" y="3962400"/>
              <a:ext cx="4699861" cy="1860763"/>
              <a:chOff x="6921036" y="3505198"/>
              <a:chExt cx="4699861" cy="1860763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4FA0205-0313-4895-AB4A-F9D56F446415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 flipV="1">
                <a:off x="8211723" y="3870104"/>
                <a:ext cx="1558027" cy="809639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190879F-D4A9-4027-BD30-BE1131DACB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79063" y="3718142"/>
                <a:ext cx="1851147" cy="823752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6609384-2907-4F9E-9C6F-403673B2991A}"/>
                  </a:ext>
                </a:extLst>
              </p:cNvPr>
              <p:cNvGrpSpPr/>
              <p:nvPr/>
            </p:nvGrpSpPr>
            <p:grpSpPr>
              <a:xfrm>
                <a:off x="6921036" y="3505198"/>
                <a:ext cx="4699861" cy="1860763"/>
                <a:chOff x="3510119" y="3992880"/>
                <a:chExt cx="5271966" cy="1331723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0044A338-F6B5-438D-AD9F-20EEA3B1E5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48570" y="4143613"/>
                  <a:ext cx="525373" cy="510539"/>
                </a:xfrm>
                <a:prstGeom prst="line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5423F3B2-97FC-4F00-B508-5BAE122B022E}"/>
                    </a:ext>
                  </a:extLst>
                </p:cNvPr>
                <p:cNvGrpSpPr/>
                <p:nvPr/>
              </p:nvGrpSpPr>
              <p:grpSpPr>
                <a:xfrm>
                  <a:off x="3510119" y="3992880"/>
                  <a:ext cx="5271966" cy="1331723"/>
                  <a:chOff x="1986118" y="4526280"/>
                  <a:chExt cx="5271966" cy="1331723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03407A6E-C120-4F86-BF65-0DF18E8B02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33799" y="4678680"/>
                    <a:ext cx="704317" cy="851648"/>
                  </a:xfrm>
                  <a:prstGeom prst="line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1445E405-3ED7-40FA-815E-65C1C9E345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74818" y="4678680"/>
                    <a:ext cx="1302132" cy="862555"/>
                  </a:xfrm>
                  <a:prstGeom prst="line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DADDC1D9-332A-4DBE-B3F4-8C9207147C7D}"/>
                      </a:ext>
                    </a:extLst>
                  </p:cNvPr>
                  <p:cNvCxnSpPr>
                    <a:cxnSpLocks/>
                    <a:endCxn id="26" idx="0"/>
                  </p:cNvCxnSpPr>
                  <p:nvPr/>
                </p:nvCxnSpPr>
                <p:spPr>
                  <a:xfrm>
                    <a:off x="6172200" y="4678680"/>
                    <a:ext cx="361985" cy="510539"/>
                  </a:xfrm>
                  <a:prstGeom prst="line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Rounded Rectangle 3">
                    <a:extLst>
                      <a:ext uri="{FF2B5EF4-FFF2-40B4-BE49-F238E27FC236}">
                        <a16:creationId xmlns:a16="http://schemas.microsoft.com/office/drawing/2014/main" id="{0BDD050A-BA23-4A54-B914-0BD73F3CB9D9}"/>
                      </a:ext>
                    </a:extLst>
                  </p:cNvPr>
                  <p:cNvSpPr/>
                  <p:nvPr/>
                </p:nvSpPr>
                <p:spPr>
                  <a:xfrm>
                    <a:off x="5810284" y="5189219"/>
                    <a:ext cx="1447800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Sam</a:t>
                    </a:r>
                  </a:p>
                </p:txBody>
              </p:sp>
              <p:sp>
                <p:nvSpPr>
                  <p:cNvPr id="27" name="Rounded Rectangle 5">
                    <a:extLst>
                      <a:ext uri="{FF2B5EF4-FFF2-40B4-BE49-F238E27FC236}">
                        <a16:creationId xmlns:a16="http://schemas.microsoft.com/office/drawing/2014/main" id="{79DCD21A-F47D-4631-BC85-875231262465}"/>
                      </a:ext>
                    </a:extLst>
                  </p:cNvPr>
                  <p:cNvSpPr/>
                  <p:nvPr/>
                </p:nvSpPr>
                <p:spPr>
                  <a:xfrm>
                    <a:off x="1986118" y="5212962"/>
                    <a:ext cx="1447800" cy="307848"/>
                  </a:xfrm>
                  <a:prstGeom prst="round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Larry</a:t>
                    </a:r>
                  </a:p>
                </p:txBody>
              </p:sp>
              <p:sp>
                <p:nvSpPr>
                  <p:cNvPr id="29" name="Rounded Rectangle 7">
                    <a:extLst>
                      <a:ext uri="{FF2B5EF4-FFF2-40B4-BE49-F238E27FC236}">
                        <a16:creationId xmlns:a16="http://schemas.microsoft.com/office/drawing/2014/main" id="{4667E7A2-0B10-4465-BB82-CC111FF46E84}"/>
                      </a:ext>
                    </a:extLst>
                  </p:cNvPr>
                  <p:cNvSpPr/>
                  <p:nvPr/>
                </p:nvSpPr>
                <p:spPr>
                  <a:xfrm>
                    <a:off x="5181600" y="4526280"/>
                    <a:ext cx="1790700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Sally</a:t>
                    </a:r>
                  </a:p>
                </p:txBody>
              </p:sp>
              <p:sp>
                <p:nvSpPr>
                  <p:cNvPr id="30" name="Rounded Rectangle 8">
                    <a:extLst>
                      <a:ext uri="{FF2B5EF4-FFF2-40B4-BE49-F238E27FC236}">
                        <a16:creationId xmlns:a16="http://schemas.microsoft.com/office/drawing/2014/main" id="{76A57518-A419-4345-BDD7-A9A2FB0B88C0}"/>
                      </a:ext>
                    </a:extLst>
                  </p:cNvPr>
                  <p:cNvSpPr/>
                  <p:nvPr/>
                </p:nvSpPr>
                <p:spPr>
                  <a:xfrm>
                    <a:off x="4003543" y="5553203"/>
                    <a:ext cx="1447800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Sharon</a:t>
                    </a:r>
                  </a:p>
                </p:txBody>
              </p:sp>
              <p:sp>
                <p:nvSpPr>
                  <p:cNvPr id="28" name="Rounded Rectangle 6">
                    <a:extLst>
                      <a:ext uri="{FF2B5EF4-FFF2-40B4-BE49-F238E27FC236}">
                        <a16:creationId xmlns:a16="http://schemas.microsoft.com/office/drawing/2014/main" id="{841734F8-1356-40B2-9727-69FBD4098CA1}"/>
                      </a:ext>
                    </a:extLst>
                  </p:cNvPr>
                  <p:cNvSpPr/>
                  <p:nvPr/>
                </p:nvSpPr>
                <p:spPr>
                  <a:xfrm>
                    <a:off x="2476498" y="4526280"/>
                    <a:ext cx="1770111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John</a:t>
                    </a:r>
                  </a:p>
                </p:txBody>
              </p:sp>
            </p:grp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4A2EFC0-3691-47BD-80CC-E1FB38E9FDE9}"/>
                  </a:ext>
                </a:extLst>
              </p:cNvPr>
              <p:cNvCxnSpPr>
                <a:cxnSpLocks/>
                <a:endCxn id="29" idx="1"/>
              </p:cNvCxnSpPr>
              <p:nvPr/>
            </p:nvCxnSpPr>
            <p:spPr>
              <a:xfrm>
                <a:off x="8906014" y="3686200"/>
                <a:ext cx="863736" cy="31943"/>
              </a:xfrm>
              <a:prstGeom prst="line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6FEAFB4-8B99-441E-B532-9F29F7621A92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8786544" y="4388285"/>
              <a:ext cx="1610677" cy="71335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043E0F2D-3C24-420B-8FD2-D6113F091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49" y="1480061"/>
            <a:ext cx="66675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7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581400"/>
            <a:ext cx="10972800" cy="2819400"/>
          </a:xfrm>
        </p:spPr>
        <p:txBody>
          <a:bodyPr/>
          <a:lstStyle/>
          <a:p>
            <a:r>
              <a:rPr lang="en-US" dirty="0"/>
              <a:t>Almost any many to many can be a graph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E67F09-A996-4F61-B19A-B4CD0996376E}"/>
              </a:ext>
            </a:extLst>
          </p:cNvPr>
          <p:cNvSpPr/>
          <p:nvPr/>
        </p:nvSpPr>
        <p:spPr>
          <a:xfrm>
            <a:off x="6948490" y="1461689"/>
            <a:ext cx="1828800" cy="818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Person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F7EF48-EEE2-46A5-8BD4-20365375CA2E}"/>
              </a:ext>
            </a:extLst>
          </p:cNvPr>
          <p:cNvSpPr/>
          <p:nvPr/>
        </p:nvSpPr>
        <p:spPr>
          <a:xfrm>
            <a:off x="1843090" y="1461689"/>
            <a:ext cx="1828800" cy="818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Movie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350968-7F1E-400B-8A61-4B16A41876C1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3671892" y="1870862"/>
            <a:ext cx="3276598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9A5FDB6-3110-4730-ABF7-81CADF2A2C70}"/>
              </a:ext>
            </a:extLst>
          </p:cNvPr>
          <p:cNvGrpSpPr/>
          <p:nvPr/>
        </p:nvGrpSpPr>
        <p:grpSpPr>
          <a:xfrm>
            <a:off x="609600" y="3375222"/>
            <a:ext cx="10362213" cy="3170784"/>
            <a:chOff x="762000" y="3070373"/>
            <a:chExt cx="10362213" cy="3170784"/>
          </a:xfrm>
        </p:grpSpPr>
        <p:sp>
          <p:nvSpPr>
            <p:cNvPr id="8" name="Rectangle 7"/>
            <p:cNvSpPr/>
            <p:nvPr/>
          </p:nvSpPr>
          <p:spPr>
            <a:xfrm>
              <a:off x="6477002" y="3900024"/>
              <a:ext cx="1828800" cy="818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Actor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76601" y="3900025"/>
              <a:ext cx="2286000" cy="818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ActingCast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Straight Connector 9"/>
            <p:cNvCxnSpPr>
              <a:cxnSpLocks/>
              <a:endCxn id="9" idx="1"/>
            </p:cNvCxnSpPr>
            <p:nvPr/>
          </p:nvCxnSpPr>
          <p:spPr>
            <a:xfrm flipV="1">
              <a:off x="1676400" y="4309198"/>
              <a:ext cx="1600201" cy="579282"/>
            </a:xfrm>
            <a:prstGeom prst="line">
              <a:avLst/>
            </a:prstGeom>
            <a:ln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5562602" y="4309197"/>
              <a:ext cx="914401" cy="1"/>
            </a:xfrm>
            <a:prstGeom prst="line">
              <a:avLst/>
            </a:prstGeom>
            <a:ln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6477002" y="5422812"/>
              <a:ext cx="1828800" cy="818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Director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90900" y="5422811"/>
              <a:ext cx="2286000" cy="818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MovieDirector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7" name="Straight Connector 26"/>
            <p:cNvCxnSpPr>
              <a:cxnSpLocks/>
              <a:stCxn id="7" idx="2"/>
            </p:cNvCxnSpPr>
            <p:nvPr/>
          </p:nvCxnSpPr>
          <p:spPr>
            <a:xfrm>
              <a:off x="1676400" y="5575084"/>
              <a:ext cx="1714500" cy="388963"/>
            </a:xfrm>
            <a:prstGeom prst="line">
              <a:avLst/>
            </a:prstGeom>
            <a:ln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  <a:stCxn id="12" idx="1"/>
            </p:cNvCxnSpPr>
            <p:nvPr/>
          </p:nvCxnSpPr>
          <p:spPr>
            <a:xfrm flipH="1">
              <a:off x="5676902" y="5831984"/>
              <a:ext cx="800101" cy="8504"/>
            </a:xfrm>
            <a:prstGeom prst="line">
              <a:avLst/>
            </a:prstGeom>
            <a:ln>
              <a:tailEnd type="oval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762000" y="4756739"/>
              <a:ext cx="1828800" cy="818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Movie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DDA02AF-74AB-4AC8-8D82-2ED71D41555C}"/>
                </a:ext>
              </a:extLst>
            </p:cNvPr>
            <p:cNvGrpSpPr/>
            <p:nvPr/>
          </p:nvGrpSpPr>
          <p:grpSpPr>
            <a:xfrm>
              <a:off x="10018325" y="3445847"/>
              <a:ext cx="382975" cy="1190541"/>
              <a:chOff x="9980225" y="4325295"/>
              <a:chExt cx="382975" cy="1190541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B55021B-09D3-47B6-AC05-CFE4A511168B}"/>
                  </a:ext>
                </a:extLst>
              </p:cNvPr>
              <p:cNvSpPr/>
              <p:nvPr/>
            </p:nvSpPr>
            <p:spPr>
              <a:xfrm>
                <a:off x="10022775" y="5123948"/>
                <a:ext cx="304800" cy="228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FFA7F87-260A-46DC-893C-9E17117D840F}"/>
                  </a:ext>
                </a:extLst>
              </p:cNvPr>
              <p:cNvCxnSpPr/>
              <p:nvPr/>
            </p:nvCxnSpPr>
            <p:spPr>
              <a:xfrm>
                <a:off x="9982200" y="5422811"/>
                <a:ext cx="381000" cy="0"/>
              </a:xfrm>
              <a:prstGeom prst="line">
                <a:avLst/>
              </a:prstGeom>
              <a:ln w="158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EC0D8CC-D097-4BFB-A913-6AED22929559}"/>
                  </a:ext>
                </a:extLst>
              </p:cNvPr>
              <p:cNvCxnSpPr/>
              <p:nvPr/>
            </p:nvCxnSpPr>
            <p:spPr>
              <a:xfrm>
                <a:off x="9980225" y="5515836"/>
                <a:ext cx="381000" cy="0"/>
              </a:xfrm>
              <a:prstGeom prst="line">
                <a:avLst/>
              </a:prstGeom>
              <a:ln w="158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FE5869C-60B5-429B-B6E5-0B9A25D60F2B}"/>
                  </a:ext>
                </a:extLst>
              </p:cNvPr>
              <p:cNvCxnSpPr>
                <a:cxnSpLocks/>
                <a:stCxn id="23" idx="2"/>
                <a:endCxn id="17" idx="0"/>
              </p:cNvCxnSpPr>
              <p:nvPr/>
            </p:nvCxnSpPr>
            <p:spPr>
              <a:xfrm>
                <a:off x="10170725" y="4325295"/>
                <a:ext cx="4450" cy="798653"/>
              </a:xfrm>
              <a:prstGeom prst="line">
                <a:avLst/>
              </a:prstGeom>
              <a:ln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AE1CA4-A122-497F-BECD-1C7CF744F4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0014" y="5769565"/>
              <a:ext cx="2055661" cy="41756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1282CF-B846-490D-B1FE-82DB6B8F7B88}"/>
                </a:ext>
              </a:extLst>
            </p:cNvPr>
            <p:cNvCxnSpPr>
              <a:cxnSpLocks/>
            </p:cNvCxnSpPr>
            <p:nvPr/>
          </p:nvCxnSpPr>
          <p:spPr>
            <a:xfrm>
              <a:off x="8310010" y="4378564"/>
              <a:ext cx="685805" cy="0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C7D48F-AACF-4E25-9780-793B9177B685}"/>
                </a:ext>
              </a:extLst>
            </p:cNvPr>
            <p:cNvSpPr/>
            <p:nvPr/>
          </p:nvSpPr>
          <p:spPr>
            <a:xfrm>
              <a:off x="9295413" y="3070373"/>
              <a:ext cx="1828800" cy="8183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Person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F10B6DC-2FA3-4687-A8A4-282C7CFB71ED}"/>
                </a:ext>
              </a:extLst>
            </p:cNvPr>
            <p:cNvCxnSpPr>
              <a:cxnSpLocks/>
            </p:cNvCxnSpPr>
            <p:nvPr/>
          </p:nvCxnSpPr>
          <p:spPr>
            <a:xfrm>
              <a:off x="8992353" y="4378958"/>
              <a:ext cx="3462" cy="61376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E1C8AA6-AC98-4422-A71F-717772976488}"/>
                </a:ext>
              </a:extLst>
            </p:cNvPr>
            <p:cNvCxnSpPr>
              <a:cxnSpLocks/>
            </p:cNvCxnSpPr>
            <p:nvPr/>
          </p:nvCxnSpPr>
          <p:spPr>
            <a:xfrm>
              <a:off x="8986785" y="4976823"/>
              <a:ext cx="1222040" cy="0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7F73B4-49F7-4BAC-B4C2-5945EDFFB5D0}"/>
                </a:ext>
              </a:extLst>
            </p:cNvPr>
            <p:cNvCxnSpPr>
              <a:cxnSpLocks/>
            </p:cNvCxnSpPr>
            <p:nvPr/>
          </p:nvCxnSpPr>
          <p:spPr>
            <a:xfrm>
              <a:off x="10177658" y="4639794"/>
              <a:ext cx="3462" cy="378175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FE8682A-F752-4806-9BD1-DBAC64A46F8A}"/>
                </a:ext>
              </a:extLst>
            </p:cNvPr>
            <p:cNvCxnSpPr>
              <a:cxnSpLocks/>
            </p:cNvCxnSpPr>
            <p:nvPr/>
          </p:nvCxnSpPr>
          <p:spPr>
            <a:xfrm>
              <a:off x="10316196" y="4630765"/>
              <a:ext cx="24257" cy="1138800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Speech Bubble: Oval 46">
            <a:extLst>
              <a:ext uri="{FF2B5EF4-FFF2-40B4-BE49-F238E27FC236}">
                <a16:creationId xmlns:a16="http://schemas.microsoft.com/office/drawing/2014/main" id="{DDD249C0-0D01-4DAF-B013-7F5359B5D2C6}"/>
              </a:ext>
            </a:extLst>
          </p:cNvPr>
          <p:cNvSpPr/>
          <p:nvPr/>
        </p:nvSpPr>
        <p:spPr>
          <a:xfrm>
            <a:off x="9613900" y="495494"/>
            <a:ext cx="1828800" cy="1021341"/>
          </a:xfrm>
          <a:prstGeom prst="wedgeEllipseCallout">
            <a:avLst>
              <a:gd name="adj1" fmla="val -96158"/>
              <a:gd name="adj2" fmla="val 78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Node</a:t>
            </a:r>
          </a:p>
        </p:txBody>
      </p:sp>
      <p:sp>
        <p:nvSpPr>
          <p:cNvPr id="48" name="Speech Bubble: Oval 47">
            <a:extLst>
              <a:ext uri="{FF2B5EF4-FFF2-40B4-BE49-F238E27FC236}">
                <a16:creationId xmlns:a16="http://schemas.microsoft.com/office/drawing/2014/main" id="{A0517EBA-E1D9-49E6-9041-4B91F1B26127}"/>
              </a:ext>
            </a:extLst>
          </p:cNvPr>
          <p:cNvSpPr/>
          <p:nvPr/>
        </p:nvSpPr>
        <p:spPr>
          <a:xfrm>
            <a:off x="661989" y="2535981"/>
            <a:ext cx="1828800" cy="1021341"/>
          </a:xfrm>
          <a:prstGeom prst="wedgeEllipseCallout">
            <a:avLst>
              <a:gd name="adj1" fmla="val 205141"/>
              <a:gd name="adj2" fmla="val -109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Edge (Directed)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5782F7-2A1F-43D6-AB87-FFF68FE7B8CF}"/>
              </a:ext>
            </a:extLst>
          </p:cNvPr>
          <p:cNvCxnSpPr>
            <a:cxnSpLocks/>
          </p:cNvCxnSpPr>
          <p:nvPr/>
        </p:nvCxnSpPr>
        <p:spPr>
          <a:xfrm flipH="1">
            <a:off x="3671890" y="1676400"/>
            <a:ext cx="3276598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51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7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Hierarchy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41020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Trees</a:t>
            </a:r>
          </a:p>
          <a:p>
            <a:pPr lvl="1"/>
            <a:r>
              <a:rPr lang="en-US" dirty="0"/>
              <a:t>Species</a:t>
            </a:r>
          </a:p>
          <a:p>
            <a:pPr lvl="1"/>
            <a:r>
              <a:rPr lang="en-US" dirty="0"/>
              <a:t>Jurisdictions </a:t>
            </a:r>
          </a:p>
          <a:p>
            <a:pPr lvl="1"/>
            <a:r>
              <a:rPr lang="en-US" dirty="0"/>
              <a:t>“Simple” Organizational Charts (Or at least the base manager-employee part of the organization)</a:t>
            </a:r>
          </a:p>
          <a:p>
            <a:pPr lvl="1"/>
            <a:r>
              <a:rPr lang="en-US" dirty="0"/>
              <a:t>Directory folders</a:t>
            </a:r>
          </a:p>
          <a:p>
            <a:r>
              <a:rPr lang="en-US" dirty="0"/>
              <a:t>Graphs</a:t>
            </a:r>
          </a:p>
          <a:p>
            <a:pPr lvl="1"/>
            <a:r>
              <a:rPr lang="en-US" dirty="0"/>
              <a:t>Bills of materials</a:t>
            </a:r>
          </a:p>
          <a:p>
            <a:pPr lvl="1"/>
            <a:r>
              <a:rPr lang="en-US" dirty="0"/>
              <a:t>Complex Organization Chart (all those dotted lines!)</a:t>
            </a:r>
          </a:p>
          <a:p>
            <a:pPr lvl="1"/>
            <a:r>
              <a:rPr lang="en-US" dirty="0"/>
              <a:t>Genealogies </a:t>
            </a:r>
          </a:p>
          <a:p>
            <a:pPr lvl="2"/>
            <a:r>
              <a:rPr lang="en-US" dirty="0"/>
              <a:t>Biological (With cardinality limit of parents to 2 )</a:t>
            </a:r>
          </a:p>
          <a:p>
            <a:pPr lvl="2"/>
            <a:r>
              <a:rPr lang="en-US" dirty="0"/>
              <a:t>Family Tree – (Sky is the limit)</a:t>
            </a:r>
          </a:p>
          <a:p>
            <a:pPr lvl="1"/>
            <a:r>
              <a:rPr lang="en-US" dirty="0"/>
              <a:t>Social Connections</a:t>
            </a:r>
          </a:p>
          <a:p>
            <a:pPr lvl="1"/>
            <a:r>
              <a:rPr lang="en-US" dirty="0"/>
              <a:t>Dynamically Linked Folder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Cycles in Hierarchies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3414" y="4809392"/>
            <a:ext cx="1053318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Must be handled or will cause infinite loop in processing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Disallowed in trees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Allowed in certain types of graph hierarchies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000" dirty="0"/>
              <a:t>Yes: Social Networks, Customer Purchases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000" dirty="0"/>
              <a:t>No: Bill of Materials, Biological </a:t>
            </a:r>
            <a:r>
              <a:rPr lang="en-US" sz="2000" dirty="0" err="1"/>
              <a:t>Geneology</a:t>
            </a:r>
            <a:r>
              <a:rPr lang="en-US" sz="2000" dirty="0"/>
              <a:t>, Jurisdictions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0F4E40C-2861-4FEC-882E-6B21815DA41E}"/>
              </a:ext>
            </a:extLst>
          </p:cNvPr>
          <p:cNvGrpSpPr/>
          <p:nvPr/>
        </p:nvGrpSpPr>
        <p:grpSpPr>
          <a:xfrm>
            <a:off x="363415" y="1866900"/>
            <a:ext cx="3360339" cy="2705100"/>
            <a:chOff x="363415" y="1866900"/>
            <a:chExt cx="3360339" cy="27051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489201E-29C0-4AF2-8BEA-9156788D3E6E}"/>
                </a:ext>
              </a:extLst>
            </p:cNvPr>
            <p:cNvGrpSpPr/>
            <p:nvPr/>
          </p:nvGrpSpPr>
          <p:grpSpPr>
            <a:xfrm>
              <a:off x="363415" y="1866900"/>
              <a:ext cx="2819400" cy="2705100"/>
              <a:chOff x="3733800" y="1943100"/>
              <a:chExt cx="2819400" cy="27051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272ED3F-8E32-42F9-B31B-5192B423309F}"/>
                  </a:ext>
                </a:extLst>
              </p:cNvPr>
              <p:cNvSpPr/>
              <p:nvPr/>
            </p:nvSpPr>
            <p:spPr>
              <a:xfrm>
                <a:off x="3733800" y="3048000"/>
                <a:ext cx="1829336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Parent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1DA3B1B-EC17-4A45-9664-CD5668B674C5}"/>
                  </a:ext>
                </a:extLst>
              </p:cNvPr>
              <p:cNvCxnSpPr>
                <a:stCxn id="18" idx="0"/>
                <a:endCxn id="23" idx="2"/>
              </p:cNvCxnSpPr>
              <p:nvPr/>
            </p:nvCxnSpPr>
            <p:spPr>
              <a:xfrm flipV="1">
                <a:off x="4648469" y="2476500"/>
                <a:ext cx="914669" cy="57150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61B8A72-10C5-4CA5-81DE-5176DF865EB3}"/>
                  </a:ext>
                </a:extLst>
              </p:cNvPr>
              <p:cNvCxnSpPr>
                <a:stCxn id="24" idx="0"/>
                <a:endCxn id="18" idx="2"/>
              </p:cNvCxnSpPr>
              <p:nvPr/>
            </p:nvCxnSpPr>
            <p:spPr>
              <a:xfrm flipH="1" flipV="1">
                <a:off x="4648468" y="3581400"/>
                <a:ext cx="990332" cy="53340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09B399E-5070-4A1B-AF95-A581E1EC1AB2}"/>
                  </a:ext>
                </a:extLst>
              </p:cNvPr>
              <p:cNvSpPr/>
              <p:nvPr/>
            </p:nvSpPr>
            <p:spPr>
              <a:xfrm>
                <a:off x="4724401" y="1943100"/>
                <a:ext cx="1677473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Grandparent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8E3521F-5D7C-4700-A0BE-8FE1E2499C10}"/>
                  </a:ext>
                </a:extLst>
              </p:cNvPr>
              <p:cNvSpPr/>
              <p:nvPr/>
            </p:nvSpPr>
            <p:spPr>
              <a:xfrm>
                <a:off x="4724400" y="4114800"/>
                <a:ext cx="18288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Child</a:t>
                </a:r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629B09F-883E-4634-AB0D-332FB34E297C}"/>
                </a:ext>
              </a:extLst>
            </p:cNvPr>
            <p:cNvSpPr/>
            <p:nvPr/>
          </p:nvSpPr>
          <p:spPr>
            <a:xfrm>
              <a:off x="2634725" y="2086707"/>
              <a:ext cx="1089029" cy="1960685"/>
            </a:xfrm>
            <a:custGeom>
              <a:avLst/>
              <a:gdLst>
                <a:gd name="connsiteX0" fmla="*/ 395653 w 1089029"/>
                <a:gd name="connsiteY0" fmla="*/ 0 h 1907931"/>
                <a:gd name="connsiteX1" fmla="*/ 1081453 w 1089029"/>
                <a:gd name="connsiteY1" fmla="*/ 905608 h 1907931"/>
                <a:gd name="connsiteX2" fmla="*/ 0 w 1089029"/>
                <a:gd name="connsiteY2" fmla="*/ 1907931 h 1907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9029" h="1907931">
                  <a:moveTo>
                    <a:pt x="395653" y="0"/>
                  </a:moveTo>
                  <a:cubicBezTo>
                    <a:pt x="771524" y="293810"/>
                    <a:pt x="1147395" y="587620"/>
                    <a:pt x="1081453" y="905608"/>
                  </a:cubicBezTo>
                  <a:cubicBezTo>
                    <a:pt x="1015511" y="1223596"/>
                    <a:pt x="189034" y="1736481"/>
                    <a:pt x="0" y="1907931"/>
                  </a:cubicBezTo>
                </a:path>
              </a:pathLst>
            </a:custGeom>
            <a:ln>
              <a:headEnd type="triangl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13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Cycles in Hierarchies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9FD7ED-084B-4DB2-BE95-4BD460223D38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7243144" y="2418590"/>
            <a:ext cx="1936652" cy="1165543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567C99-D920-4A08-8AC7-B7B7632A5F83}"/>
              </a:ext>
            </a:extLst>
          </p:cNvPr>
          <p:cNvCxnSpPr>
            <a:cxnSpLocks/>
          </p:cNvCxnSpPr>
          <p:nvPr/>
        </p:nvCxnSpPr>
        <p:spPr>
          <a:xfrm>
            <a:off x="7575452" y="2199828"/>
            <a:ext cx="2330548" cy="1076772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4B4F37A-63A1-48A2-9864-22058128823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6440972" y="2196472"/>
            <a:ext cx="487492" cy="1078046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9DDB6-9CB2-4F58-BDAE-9064AF33D162}"/>
              </a:ext>
            </a:extLst>
          </p:cNvPr>
          <p:cNvCxnSpPr>
            <a:cxnSpLocks/>
          </p:cNvCxnSpPr>
          <p:nvPr/>
        </p:nvCxnSpPr>
        <p:spPr>
          <a:xfrm>
            <a:off x="7575450" y="2199825"/>
            <a:ext cx="780472" cy="1713066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3EB1D7-9443-496C-8880-D291767BB885}"/>
              </a:ext>
            </a:extLst>
          </p:cNvPr>
          <p:cNvCxnSpPr>
            <a:cxnSpLocks/>
          </p:cNvCxnSpPr>
          <p:nvPr/>
        </p:nvCxnSpPr>
        <p:spPr>
          <a:xfrm flipH="1">
            <a:off x="8729030" y="2199825"/>
            <a:ext cx="1442926" cy="1735005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EB4AF0-9113-4FD4-8BCE-71199586BA0D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0277504" y="2199825"/>
            <a:ext cx="401125" cy="1026935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">
            <a:extLst>
              <a:ext uri="{FF2B5EF4-FFF2-40B4-BE49-F238E27FC236}">
                <a16:creationId xmlns:a16="http://schemas.microsoft.com/office/drawing/2014/main" id="{E6B483AB-AF6B-4C7F-A074-9DA9A1C548F0}"/>
              </a:ext>
            </a:extLst>
          </p:cNvPr>
          <p:cNvSpPr/>
          <p:nvPr/>
        </p:nvSpPr>
        <p:spPr>
          <a:xfrm>
            <a:off x="9876456" y="3226760"/>
            <a:ext cx="1604344" cy="6130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</a:t>
            </a:r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47FB7021-2559-4748-B109-673E5964AAD6}"/>
              </a:ext>
            </a:extLst>
          </p:cNvPr>
          <p:cNvSpPr/>
          <p:nvPr/>
        </p:nvSpPr>
        <p:spPr>
          <a:xfrm>
            <a:off x="5638800" y="3274518"/>
            <a:ext cx="1604344" cy="6192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Larry</a:t>
            </a:r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58B5DA6A-61E3-43CB-A025-A832D574C455}"/>
              </a:ext>
            </a:extLst>
          </p:cNvPr>
          <p:cNvSpPr/>
          <p:nvPr/>
        </p:nvSpPr>
        <p:spPr>
          <a:xfrm>
            <a:off x="6182203" y="1893277"/>
            <a:ext cx="1961505" cy="6130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John</a:t>
            </a:r>
          </a:p>
        </p:txBody>
      </p:sp>
      <p:sp>
        <p:nvSpPr>
          <p:cNvPr id="35" name="Rounded Rectangle 7">
            <a:extLst>
              <a:ext uri="{FF2B5EF4-FFF2-40B4-BE49-F238E27FC236}">
                <a16:creationId xmlns:a16="http://schemas.microsoft.com/office/drawing/2014/main" id="{9E92D7B0-3AA1-4328-87D4-E567DFECE3CE}"/>
              </a:ext>
            </a:extLst>
          </p:cNvPr>
          <p:cNvSpPr/>
          <p:nvPr/>
        </p:nvSpPr>
        <p:spPr>
          <a:xfrm>
            <a:off x="9179795" y="1893277"/>
            <a:ext cx="1984320" cy="6130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Sally</a:t>
            </a:r>
          </a:p>
        </p:txBody>
      </p:sp>
      <p:sp>
        <p:nvSpPr>
          <p:cNvPr id="36" name="Rounded Rectangle 8">
            <a:extLst>
              <a:ext uri="{FF2B5EF4-FFF2-40B4-BE49-F238E27FC236}">
                <a16:creationId xmlns:a16="http://schemas.microsoft.com/office/drawing/2014/main" id="{D7564948-4463-4041-8864-9D8A02FC6F76}"/>
              </a:ext>
            </a:extLst>
          </p:cNvPr>
          <p:cNvSpPr/>
          <p:nvPr/>
        </p:nvSpPr>
        <p:spPr>
          <a:xfrm>
            <a:off x="7874360" y="3958903"/>
            <a:ext cx="1604344" cy="6130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C2F259-5BE1-4D20-8DB7-7B1D74BAB004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8143708" y="2199826"/>
            <a:ext cx="1036087" cy="0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5993F1-5E3B-44A9-965D-CD727C94FB49}"/>
              </a:ext>
            </a:extLst>
          </p:cNvPr>
          <p:cNvCxnSpPr>
            <a:cxnSpLocks/>
            <a:stCxn id="32" idx="1"/>
            <a:endCxn id="34" idx="2"/>
          </p:cNvCxnSpPr>
          <p:nvPr/>
        </p:nvCxnSpPr>
        <p:spPr>
          <a:xfrm flipH="1" flipV="1">
            <a:off x="7162956" y="2506374"/>
            <a:ext cx="2713500" cy="1026935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E748CE5-9C9F-4DD3-A3BF-8D415FC89EA5}"/>
              </a:ext>
            </a:extLst>
          </p:cNvPr>
          <p:cNvGrpSpPr/>
          <p:nvPr/>
        </p:nvGrpSpPr>
        <p:grpSpPr>
          <a:xfrm>
            <a:off x="363415" y="1866900"/>
            <a:ext cx="3360339" cy="2705100"/>
            <a:chOff x="363415" y="1866900"/>
            <a:chExt cx="3360339" cy="27051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C73A141-26E6-4985-A1D7-D214C49AEB61}"/>
                </a:ext>
              </a:extLst>
            </p:cNvPr>
            <p:cNvGrpSpPr/>
            <p:nvPr/>
          </p:nvGrpSpPr>
          <p:grpSpPr>
            <a:xfrm>
              <a:off x="363415" y="1866900"/>
              <a:ext cx="2819400" cy="2705100"/>
              <a:chOff x="3733800" y="1943100"/>
              <a:chExt cx="2819400" cy="27051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733800" y="3048000"/>
                <a:ext cx="1829336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Parent</a:t>
                </a:r>
              </a:p>
            </p:txBody>
          </p:sp>
          <p:cxnSp>
            <p:nvCxnSpPr>
              <p:cNvPr id="11" name="Straight Arrow Connector 10"/>
              <p:cNvCxnSpPr>
                <a:stCxn id="8" idx="0"/>
                <a:endCxn id="7" idx="2"/>
              </p:cNvCxnSpPr>
              <p:nvPr/>
            </p:nvCxnSpPr>
            <p:spPr>
              <a:xfrm flipV="1">
                <a:off x="4648469" y="2476500"/>
                <a:ext cx="914669" cy="57150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9" idx="0"/>
                <a:endCxn id="8" idx="2"/>
              </p:cNvCxnSpPr>
              <p:nvPr/>
            </p:nvCxnSpPr>
            <p:spPr>
              <a:xfrm flipH="1" flipV="1">
                <a:off x="4648468" y="3581400"/>
                <a:ext cx="990332" cy="53340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Rectangle 6"/>
              <p:cNvSpPr/>
              <p:nvPr/>
            </p:nvSpPr>
            <p:spPr>
              <a:xfrm>
                <a:off x="4724401" y="1943100"/>
                <a:ext cx="1677473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Grandparent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724400" y="4114800"/>
                <a:ext cx="18288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Child</a:t>
                </a:r>
              </a:p>
            </p:txBody>
          </p: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4E0F6B8-A3F7-4DD4-9641-06143C719E28}"/>
                </a:ext>
              </a:extLst>
            </p:cNvPr>
            <p:cNvSpPr/>
            <p:nvPr/>
          </p:nvSpPr>
          <p:spPr>
            <a:xfrm>
              <a:off x="2634725" y="2086707"/>
              <a:ext cx="1089029" cy="1960685"/>
            </a:xfrm>
            <a:custGeom>
              <a:avLst/>
              <a:gdLst>
                <a:gd name="connsiteX0" fmla="*/ 395653 w 1089029"/>
                <a:gd name="connsiteY0" fmla="*/ 0 h 1907931"/>
                <a:gd name="connsiteX1" fmla="*/ 1081453 w 1089029"/>
                <a:gd name="connsiteY1" fmla="*/ 905608 h 1907931"/>
                <a:gd name="connsiteX2" fmla="*/ 0 w 1089029"/>
                <a:gd name="connsiteY2" fmla="*/ 1907931 h 1907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9029" h="1907931">
                  <a:moveTo>
                    <a:pt x="395653" y="0"/>
                  </a:moveTo>
                  <a:cubicBezTo>
                    <a:pt x="771524" y="293810"/>
                    <a:pt x="1147395" y="587620"/>
                    <a:pt x="1081453" y="905608"/>
                  </a:cubicBezTo>
                  <a:cubicBezTo>
                    <a:pt x="1015511" y="1223596"/>
                    <a:pt x="189034" y="1736481"/>
                    <a:pt x="0" y="1907931"/>
                  </a:cubicBezTo>
                </a:path>
              </a:pathLst>
            </a:custGeom>
            <a:ln>
              <a:headEnd type="triangle" w="med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09BDECB-20DE-4427-AFBD-0E00C70A598D}"/>
              </a:ext>
            </a:extLst>
          </p:cNvPr>
          <p:cNvSpPr txBox="1"/>
          <p:nvPr/>
        </p:nvSpPr>
        <p:spPr>
          <a:xfrm>
            <a:off x="363414" y="4809392"/>
            <a:ext cx="1053318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Must be handled or will cause infinite loop in processing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Disallowed in trees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Allowed in certain types of graph hierarchies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000" dirty="0"/>
              <a:t>Yes: Social Networks, Customer Purchases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000" dirty="0"/>
              <a:t>No: Bill of Materials, Biological </a:t>
            </a:r>
            <a:r>
              <a:rPr lang="en-US" sz="2000" dirty="0" err="1"/>
              <a:t>Geneology</a:t>
            </a:r>
            <a:r>
              <a:rPr lang="en-US" sz="2000" dirty="0"/>
              <a:t>, Jurisdictions</a:t>
            </a:r>
          </a:p>
        </p:txBody>
      </p:sp>
    </p:spTree>
    <p:extLst>
      <p:ext uri="{BB962C8B-B14F-4D97-AF65-F5344CB8AC3E}">
        <p14:creationId xmlns:p14="http://schemas.microsoft.com/office/powerpoint/2010/main" val="198304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drsql_org_refresh</Template>
  <TotalTime>19712</TotalTime>
  <Words>1849</Words>
  <Application>Microsoft Office PowerPoint</Application>
  <PresentationFormat>Widescreen</PresentationFormat>
  <Paragraphs>400</Paragraphs>
  <Slides>41</Slides>
  <Notes>5</Notes>
  <HiddenSlides>2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Arial</vt:lpstr>
      <vt:lpstr>Calibri</vt:lpstr>
      <vt:lpstr>Consolas</vt:lpstr>
      <vt:lpstr>Lucida Console</vt:lpstr>
      <vt:lpstr>Lucida Grande</vt:lpstr>
      <vt:lpstr>Lucida Sans</vt:lpstr>
      <vt:lpstr>Segoe UI</vt:lpstr>
      <vt:lpstr>Times New Roman</vt:lpstr>
      <vt:lpstr>Utopia</vt:lpstr>
      <vt:lpstr>Wingdings</vt:lpstr>
      <vt:lpstr>Clarity</vt:lpstr>
      <vt:lpstr>SQLSatOslo 2016</vt:lpstr>
      <vt:lpstr>Image</vt:lpstr>
      <vt:lpstr>Implementing a  Hierarchy in SQL Server</vt:lpstr>
      <vt:lpstr>Implementing a Hierarchy in SQL Server</vt:lpstr>
      <vt:lpstr>Who made this SQL Saturday possible?</vt:lpstr>
      <vt:lpstr>Who am I?</vt:lpstr>
      <vt:lpstr>Hierarchy Classes</vt:lpstr>
      <vt:lpstr>Terminology</vt:lpstr>
      <vt:lpstr>Hierarchy Uses</vt:lpstr>
      <vt:lpstr>Cycles in Hierarchies</vt:lpstr>
      <vt:lpstr>Cycles in Hierarchies</vt:lpstr>
      <vt:lpstr>Working with Trees</vt:lpstr>
      <vt:lpstr>Working with Trees</vt:lpstr>
      <vt:lpstr>Working with Trees</vt:lpstr>
      <vt:lpstr>Geneology Example</vt:lpstr>
      <vt:lpstr>Coding for trees</vt:lpstr>
      <vt:lpstr>Reparenting Example</vt:lpstr>
      <vt:lpstr>Coding for trees</vt:lpstr>
      <vt:lpstr>Aggregating along the Tree</vt:lpstr>
      <vt:lpstr>Coding for trees</vt:lpstr>
      <vt:lpstr>Tree Processing Algorithms</vt:lpstr>
      <vt:lpstr>Implementing a tree – Fixed Levels</vt:lpstr>
      <vt:lpstr>Implementing a tree – Adjacency List</vt:lpstr>
      <vt:lpstr>Adjacency List -Variations on a Theme</vt:lpstr>
      <vt:lpstr>Implementing a tree – Adjacency List</vt:lpstr>
      <vt:lpstr>Implementing a tree – Path Method</vt:lpstr>
      <vt:lpstr>Implementing a tree – HierarchyId</vt:lpstr>
      <vt:lpstr>Implementing a tree – Nested Sets</vt:lpstr>
      <vt:lpstr>Implementing a tree – Nested Sets</vt:lpstr>
      <vt:lpstr>Implementing a tree – Kimball Helper</vt:lpstr>
      <vt:lpstr>Implementing a tree – Kimball Helper</vt:lpstr>
      <vt:lpstr>Implementing a tree – Kimball Helper</vt:lpstr>
      <vt:lpstr>Demo Setup</vt:lpstr>
      <vt:lpstr>Demo Code</vt:lpstr>
      <vt:lpstr>Graphs</vt:lpstr>
      <vt:lpstr>Our Example </vt:lpstr>
      <vt:lpstr>Graphs</vt:lpstr>
      <vt:lpstr>Using a Relational Table</vt:lpstr>
      <vt:lpstr>Using Graph Tables</vt:lpstr>
      <vt:lpstr>Graph Table Usage</vt:lpstr>
      <vt:lpstr>Graph Table Syntax Current Limitations</vt:lpstr>
      <vt:lpstr>Demo Code</vt:lpstr>
      <vt:lpstr>Contact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Section The Second  Data Models</dc:title>
  <dc:creator>Louis</dc:creator>
  <cp:lastModifiedBy>Louis Davidson</cp:lastModifiedBy>
  <cp:revision>338</cp:revision>
  <dcterms:created xsi:type="dcterms:W3CDTF">2010-09-25T14:17:21Z</dcterms:created>
  <dcterms:modified xsi:type="dcterms:W3CDTF">2018-05-19T13:54:31Z</dcterms:modified>
</cp:coreProperties>
</file>