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28" r:id="rId3"/>
    <p:sldId id="326" r:id="rId4"/>
    <p:sldId id="323" r:id="rId5"/>
    <p:sldId id="325" r:id="rId6"/>
    <p:sldId id="324" r:id="rId7"/>
    <p:sldId id="327" r:id="rId8"/>
    <p:sldId id="295" r:id="rId9"/>
    <p:sldId id="329" r:id="rId10"/>
    <p:sldId id="322" r:id="rId11"/>
    <p:sldId id="30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9C982D33-1972-46E6-B308-A597E7373129}">
          <p14:sldIdLst>
            <p14:sldId id="321"/>
            <p14:sldId id="328"/>
            <p14:sldId id="326"/>
            <p14:sldId id="323"/>
            <p14:sldId id="325"/>
            <p14:sldId id="324"/>
            <p14:sldId id="327"/>
            <p14:sldId id="295"/>
            <p14:sldId id="329"/>
            <p14:sldId id="322"/>
            <p14:sldId id="307"/>
          </p14:sldIdLst>
        </p14:section>
        <p14:section name="Optional Template Slides" id="{957FD423-727B-43B3-8113-4729BDFB7C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F2F2F1"/>
    <a:srgbClr val="FAFAFA"/>
    <a:srgbClr val="FCFCFC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7586" autoAdjust="0"/>
  </p:normalViewPr>
  <p:slideViewPr>
    <p:cSldViewPr snapToGrid="0">
      <p:cViewPr varScale="1">
        <p:scale>
          <a:sx n="89" d="100"/>
          <a:sy n="89" d="100"/>
        </p:scale>
        <p:origin x="7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7/20/2018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6" y="386182"/>
            <a:ext cx="1688314" cy="1688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1F456-832D-4E7B-B1FD-5334D690E5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5347" y="4467225"/>
            <a:ext cx="728663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</a:t>
            </a:r>
            <a:r>
              <a:rPr lang="en-US" sz="1200" dirty="0" err="1">
                <a:solidFill>
                  <a:schemeClr val="bg2"/>
                </a:solidFill>
              </a:rPr>
              <a:t>GuideBook</a:t>
            </a:r>
            <a:r>
              <a:rPr lang="en-US" sz="1200" dirty="0">
                <a:solidFill>
                  <a:schemeClr val="bg2"/>
                </a:solidFill>
              </a:rPr>
              <a:t>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</a:t>
            </a:r>
            <a:r>
              <a:rPr lang="en-US" sz="1200" dirty="0" err="1">
                <a:solidFill>
                  <a:schemeClr val="bg2"/>
                </a:solidFill>
              </a:rPr>
              <a:t>passSummit.com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97161A-3B52-4376-A326-724A8F3FA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2174" y="4177682"/>
            <a:ext cx="1040634" cy="9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 err="1">
                <a:solidFill>
                  <a:schemeClr val="bg2"/>
                </a:solidFill>
              </a:rPr>
              <a:t>www.pass.org</a:t>
            </a:r>
            <a:endParaRPr lang="en-US" sz="1000" b="1" spc="20" dirty="0">
              <a:solidFill>
                <a:schemeClr val="bg2"/>
              </a:solidFill>
            </a:endParaRP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B247D-89A1-4BA7-9E6A-04B91446E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6675" y="3790950"/>
            <a:ext cx="1457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7CE7F-1B8F-4AEB-8452-E46ACB411A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6675" y="3790950"/>
            <a:ext cx="14573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E938E-C7C8-4F2E-9B76-E5B273211D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1873" y="4713906"/>
            <a:ext cx="882127" cy="42959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1B5A11-C1DD-4E1E-ACD4-A683C309CD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41502" y="4502555"/>
            <a:ext cx="690596" cy="6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7B78F-F03C-4E9C-99A1-9EB1BEC951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22467" y="4676960"/>
            <a:ext cx="728663" cy="4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t="33970" r="10590" b="33970"/>
          <a:stretch/>
        </p:blipFill>
        <p:spPr>
          <a:xfrm>
            <a:off x="8362655" y="4789968"/>
            <a:ext cx="648290" cy="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ducacionespecialpr.wordpress.com/2014/02/15/utilizando-legos-en-las-matematica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cionespecialpr.wordpress.com/2014/02/15/utilizando-legos-en-las-matematicas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ducacionespecialpr.wordpress.com/2014/02/15/utilizando-legos-en-las-matematicas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Louis Davidson, Data Architect, CBN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Row Level Security in SQL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48CD5-7B1B-43D8-9B7A-59C8D0EC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3" y="541150"/>
            <a:ext cx="1457325" cy="135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1184C-47D7-4159-B79C-BD31707E5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4790" r="4971"/>
          <a:stretch/>
        </p:blipFill>
        <p:spPr>
          <a:xfrm>
            <a:off x="6313714" y="0"/>
            <a:ext cx="2830285" cy="51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44D7-7ECB-4DBF-A4AA-BC0704439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790" r="4971"/>
          <a:stretch/>
        </p:blipFill>
        <p:spPr>
          <a:xfrm>
            <a:off x="6313714" y="0"/>
            <a:ext cx="2830285" cy="51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3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from Louis Davidson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louis@drsql.org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drsql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77A51-B5E9-4E6A-9185-3747A72B7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790" r="4971"/>
          <a:stretch/>
        </p:blipFill>
        <p:spPr>
          <a:xfrm>
            <a:off x="0" y="0"/>
            <a:ext cx="2830285" cy="5166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A6382-AEFE-45E4-857F-A567ED4C5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58" y="531358"/>
            <a:ext cx="3610234" cy="8702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0700E7-198C-4C67-A786-F5B76887B577}"/>
              </a:ext>
            </a:extLst>
          </p:cNvPr>
          <p:cNvSpPr/>
          <p:nvPr/>
        </p:nvSpPr>
        <p:spPr>
          <a:xfrm>
            <a:off x="3719185" y="3643101"/>
            <a:ext cx="19223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http://drsql.org/blog</a:t>
            </a:r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 Davidson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669235" y="3096942"/>
            <a:ext cx="4008782" cy="405685"/>
          </a:xfrm>
        </p:spPr>
        <p:txBody>
          <a:bodyPr/>
          <a:lstStyle/>
          <a:p>
            <a:r>
              <a:rPr lang="en-US" dirty="0"/>
              <a:t>Data Architect; CBN, drsql.org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Book Author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2CFF672-5B23-4917-865F-DF39B47FAD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" r="3266"/>
          <a:stretch>
            <a:fillRect/>
          </a:stretch>
        </p:blipFill>
        <p:spPr/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Written 6 books on database design, along with parts of other books on DMVs, Exam Refs, MVP Deep Dives, etc. 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Corporate Data Architect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Worked for the same company for 20 years, which has allowed me a breadth of technology experience.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Microsoft Data Platform MVP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Though I still like to call it SQL Server MVP, because I am that conservative (also known as old).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23032" y="3874678"/>
            <a:ext cx="1083867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louisdavidson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587516" y="3884304"/>
            <a:ext cx="1035158" cy="261938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drsql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3383975" y="389897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18109" y="3889347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33FA5F2-892F-4997-8F95-62B52E5C16AE}"/>
              </a:ext>
            </a:extLst>
          </p:cNvPr>
          <p:cNvSpPr/>
          <p:nvPr/>
        </p:nvSpPr>
        <p:spPr>
          <a:xfrm>
            <a:off x="1547709" y="4402157"/>
            <a:ext cx="19223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http://drsql.org/blog</a:t>
            </a:r>
          </a:p>
        </p:txBody>
      </p:sp>
    </p:spTree>
    <p:extLst>
      <p:ext uri="{BB962C8B-B14F-4D97-AF65-F5344CB8AC3E}">
        <p14:creationId xmlns:p14="http://schemas.microsoft.com/office/powerpoint/2010/main" val="121987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 Level Security?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Hiding rows from users based on some context	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Implement a predicate to hide rows based on inclusion in a role, or name, or even application/time period.</a:t>
            </a:r>
          </a:p>
          <a:p>
            <a:endParaRPr lang="en-US" dirty="0"/>
          </a:p>
        </p:txBody>
      </p:sp>
      <p:sp>
        <p:nvSpPr>
          <p:cNvPr id="17" name="Content Placeholder 46">
            <a:extLst>
              <a:ext uri="{FF2B5EF4-FFF2-40B4-BE49-F238E27FC236}">
                <a16:creationId xmlns:a16="http://schemas.microsoft.com/office/drawing/2014/main" id="{9890E0D2-3F5A-45F1-B7B8-06A8C06784A8}"/>
              </a:ext>
            </a:extLst>
          </p:cNvPr>
          <p:cNvSpPr txBox="1">
            <a:spLocks/>
          </p:cNvSpPr>
          <p:nvPr/>
        </p:nvSpPr>
        <p:spPr>
          <a:xfrm>
            <a:off x="425450" y="2509973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Unlike most security, </a:t>
            </a:r>
            <a:r>
              <a:rPr lang="en-US" dirty="0" err="1"/>
              <a:t>dbo</a:t>
            </a:r>
            <a:r>
              <a:rPr lang="en-US" dirty="0"/>
              <a:t>/</a:t>
            </a:r>
            <a:r>
              <a:rPr lang="en-US" dirty="0" err="1"/>
              <a:t>sa</a:t>
            </a:r>
            <a:r>
              <a:rPr lang="en-US" dirty="0"/>
              <a:t> are not immune to it’s effects (unless desired)</a:t>
            </a:r>
          </a:p>
          <a:p>
            <a:endParaRPr lang="en-US" dirty="0"/>
          </a:p>
        </p:txBody>
      </p:sp>
      <p:sp>
        <p:nvSpPr>
          <p:cNvPr id="18" name="Content Placeholder 45">
            <a:extLst>
              <a:ext uri="{FF2B5EF4-FFF2-40B4-BE49-F238E27FC236}">
                <a16:creationId xmlns:a16="http://schemas.microsoft.com/office/drawing/2014/main" id="{2157C42C-3A71-40AD-95C0-6833A0EB69E7}"/>
              </a:ext>
            </a:extLst>
          </p:cNvPr>
          <p:cNvSpPr txBox="1">
            <a:spLocks/>
          </p:cNvSpPr>
          <p:nvPr/>
        </p:nvSpPr>
        <p:spPr>
          <a:xfrm>
            <a:off x="425450" y="3132796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a form of Horizontal Partitioning	</a:t>
            </a:r>
          </a:p>
        </p:txBody>
      </p:sp>
      <p:sp>
        <p:nvSpPr>
          <p:cNvPr id="19" name="Content Placeholder 46">
            <a:extLst>
              <a:ext uri="{FF2B5EF4-FFF2-40B4-BE49-F238E27FC236}">
                <a16:creationId xmlns:a16="http://schemas.microsoft.com/office/drawing/2014/main" id="{7A0EE631-267D-4AF6-8AB7-BB0E0B3B001B}"/>
              </a:ext>
            </a:extLst>
          </p:cNvPr>
          <p:cNvSpPr txBox="1">
            <a:spLocks/>
          </p:cNvSpPr>
          <p:nvPr/>
        </p:nvSpPr>
        <p:spPr>
          <a:xfrm>
            <a:off x="425450" y="3579683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out rows that do not meet a security oriented predicate</a:t>
            </a:r>
          </a:p>
          <a:p>
            <a:endParaRPr lang="en-US" dirty="0"/>
          </a:p>
        </p:txBody>
      </p:sp>
      <p:sp>
        <p:nvSpPr>
          <p:cNvPr id="21" name="Content Placeholder 46">
            <a:extLst>
              <a:ext uri="{FF2B5EF4-FFF2-40B4-BE49-F238E27FC236}">
                <a16:creationId xmlns:a16="http://schemas.microsoft.com/office/drawing/2014/main" id="{8035AEB1-0343-4C7C-9FA3-66D9ADF1A1E6}"/>
              </a:ext>
            </a:extLst>
          </p:cNvPr>
          <p:cNvSpPr txBox="1">
            <a:spLocks/>
          </p:cNvSpPr>
          <p:nvPr/>
        </p:nvSpPr>
        <p:spPr>
          <a:xfrm>
            <a:off x="425450" y="3894021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primary goal will be to limit effect on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7" grpId="0" build="p"/>
      <p:bldP spid="17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89104"/>
              </p:ext>
            </p:extLst>
          </p:nvPr>
        </p:nvGraphicFramePr>
        <p:xfrm>
          <a:off x="488716" y="1721797"/>
          <a:ext cx="6465740" cy="18582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CustomerId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Name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SalesTotal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ManagedBy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1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Betty’s Bikes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200000.00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Fred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Cy’s Cycles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10003.21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Fred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3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Tom’s Ten Speeds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560020.00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Linda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4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Paula’s Penny-farthings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200.00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Linda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2204943-42DB-42FC-B5E8-36D2302A4E3E}"/>
              </a:ext>
            </a:extLst>
          </p:cNvPr>
          <p:cNvSpPr txBox="1">
            <a:spLocks/>
          </p:cNvSpPr>
          <p:nvPr/>
        </p:nvSpPr>
        <p:spPr>
          <a:xfrm>
            <a:off x="457200" y="1068812"/>
            <a:ext cx="8261350" cy="4483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Data In Table</a:t>
            </a:r>
          </a:p>
        </p:txBody>
      </p:sp>
      <p:sp>
        <p:nvSpPr>
          <p:cNvPr id="10" name="Content Placeholder 45">
            <a:extLst>
              <a:ext uri="{FF2B5EF4-FFF2-40B4-BE49-F238E27FC236}">
                <a16:creationId xmlns:a16="http://schemas.microsoft.com/office/drawing/2014/main" id="{AE945680-F88E-4706-909D-98612FF6E41A}"/>
              </a:ext>
            </a:extLst>
          </p:cNvPr>
          <p:cNvSpPr txBox="1">
            <a:spLocks/>
          </p:cNvSpPr>
          <p:nvPr/>
        </p:nvSpPr>
        <p:spPr>
          <a:xfrm>
            <a:off x="425450" y="3997543"/>
            <a:ext cx="8261350" cy="4483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Say our predicate is: USER_NAME() = </a:t>
            </a:r>
            <a:r>
              <a:rPr lang="en-US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ManagedBy</a:t>
            </a:r>
            <a:endParaRPr lang="en-US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47064"/>
              </p:ext>
            </p:extLst>
          </p:nvPr>
        </p:nvGraphicFramePr>
        <p:xfrm>
          <a:off x="488716" y="1721797"/>
          <a:ext cx="6465740" cy="11149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CustomerId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Name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SalesTotal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ManagedBy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3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Tom’s Ten Speeds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560020.00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Linda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4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Paula’s Penny-farthings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200.00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Linda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2204943-42DB-42FC-B5E8-36D2302A4E3E}"/>
              </a:ext>
            </a:extLst>
          </p:cNvPr>
          <p:cNvSpPr txBox="1">
            <a:spLocks/>
          </p:cNvSpPr>
          <p:nvPr/>
        </p:nvSpPr>
        <p:spPr>
          <a:xfrm>
            <a:off x="457200" y="1068812"/>
            <a:ext cx="8261350" cy="4483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Linda’s View</a:t>
            </a:r>
          </a:p>
        </p:txBody>
      </p:sp>
    </p:spTree>
    <p:extLst>
      <p:ext uri="{BB962C8B-B14F-4D97-AF65-F5344CB8AC3E}">
        <p14:creationId xmlns:p14="http://schemas.microsoft.com/office/powerpoint/2010/main" val="9407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26321"/>
              </p:ext>
            </p:extLst>
          </p:nvPr>
        </p:nvGraphicFramePr>
        <p:xfrm>
          <a:off x="488716" y="1721797"/>
          <a:ext cx="6465740" cy="111493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CustomerId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Name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SalesTotal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ManagedBy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1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Betty’s Bikes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200000.00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Fred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Cy’s Cycles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10003.21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Fred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2204943-42DB-42FC-B5E8-36D2302A4E3E}"/>
              </a:ext>
            </a:extLst>
          </p:cNvPr>
          <p:cNvSpPr txBox="1">
            <a:spLocks/>
          </p:cNvSpPr>
          <p:nvPr/>
        </p:nvSpPr>
        <p:spPr>
          <a:xfrm>
            <a:off x="457200" y="1068812"/>
            <a:ext cx="8261350" cy="4483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Fred’s View</a:t>
            </a:r>
          </a:p>
        </p:txBody>
      </p:sp>
    </p:spTree>
    <p:extLst>
      <p:ext uri="{BB962C8B-B14F-4D97-AF65-F5344CB8AC3E}">
        <p14:creationId xmlns:p14="http://schemas.microsoft.com/office/powerpoint/2010/main" val="335865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64864"/>
              </p:ext>
            </p:extLst>
          </p:nvPr>
        </p:nvGraphicFramePr>
        <p:xfrm>
          <a:off x="488716" y="1721797"/>
          <a:ext cx="6465740" cy="3716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4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CustomerId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Name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SalesTotal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ManagedBy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2204943-42DB-42FC-B5E8-36D2302A4E3E}"/>
              </a:ext>
            </a:extLst>
          </p:cNvPr>
          <p:cNvSpPr txBox="1">
            <a:spLocks/>
          </p:cNvSpPr>
          <p:nvPr/>
        </p:nvSpPr>
        <p:spPr>
          <a:xfrm>
            <a:off x="457200" y="1068812"/>
            <a:ext cx="8261350" cy="4483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Everyone Else’s View (Including SA and </a:t>
            </a:r>
            <a:r>
              <a:rPr lang="en-US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db_owner</a:t>
            </a:r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5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2">
                    <a:lumMod val="65000"/>
                  </a:schemeClr>
                </a:solidFill>
              </a:rPr>
              <a:t>Define row level security</a:t>
            </a:r>
          </a:p>
          <a:p>
            <a:pPr lvl="0"/>
            <a:r>
              <a:rPr lang="en-US" dirty="0"/>
              <a:t>Using the Row Level Security (RLS) Feature</a:t>
            </a:r>
          </a:p>
          <a:p>
            <a:pPr lvl="2"/>
            <a:r>
              <a:rPr lang="en-US" dirty="0"/>
              <a:t>The mechanics of implementing RLS</a:t>
            </a:r>
          </a:p>
          <a:p>
            <a:pPr lvl="2"/>
            <a:r>
              <a:rPr lang="en-US" dirty="0"/>
              <a:t>Performance/scaling considerations</a:t>
            </a:r>
          </a:p>
          <a:p>
            <a:pPr lvl="0"/>
            <a:r>
              <a:rPr lang="en-US" dirty="0"/>
              <a:t>Row level security without the feature</a:t>
            </a:r>
          </a:p>
          <a:p>
            <a:pPr lvl="0"/>
            <a:r>
              <a:rPr lang="en-US" dirty="0"/>
              <a:t>Bonus: Dynamic Data Masking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/>
              <a:t>We will be covering how to implement row level security using SQL Server 2016+ methods, as well as other timeless methods 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Feature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Predicate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Simple Table Valued UDF that returns either nothing (to not allow access) or something (to allow access)</a:t>
            </a:r>
          </a:p>
          <a:p>
            <a:endParaRPr lang="en-US" dirty="0"/>
          </a:p>
        </p:txBody>
      </p:sp>
      <p:sp>
        <p:nvSpPr>
          <p:cNvPr id="17" name="Content Placeholder 46">
            <a:extLst>
              <a:ext uri="{FF2B5EF4-FFF2-40B4-BE49-F238E27FC236}">
                <a16:creationId xmlns:a16="http://schemas.microsoft.com/office/drawing/2014/main" id="{9890E0D2-3F5A-45F1-B7B8-06A8C06784A8}"/>
              </a:ext>
            </a:extLst>
          </p:cNvPr>
          <p:cNvSpPr txBox="1">
            <a:spLocks/>
          </p:cNvSpPr>
          <p:nvPr/>
        </p:nvSpPr>
        <p:spPr>
          <a:xfrm>
            <a:off x="425450" y="2509973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UDF parameters usually map to one or more columns in the table.</a:t>
            </a:r>
          </a:p>
          <a:p>
            <a:endParaRPr lang="en-US" dirty="0"/>
          </a:p>
        </p:txBody>
      </p:sp>
      <p:sp>
        <p:nvSpPr>
          <p:cNvPr id="18" name="Content Placeholder 45">
            <a:extLst>
              <a:ext uri="{FF2B5EF4-FFF2-40B4-BE49-F238E27FC236}">
                <a16:creationId xmlns:a16="http://schemas.microsoft.com/office/drawing/2014/main" id="{2157C42C-3A71-40AD-95C0-6833A0EB69E7}"/>
              </a:ext>
            </a:extLst>
          </p:cNvPr>
          <p:cNvSpPr txBox="1">
            <a:spLocks/>
          </p:cNvSpPr>
          <p:nvPr/>
        </p:nvSpPr>
        <p:spPr>
          <a:xfrm>
            <a:off x="425450" y="3132796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 Policy</a:t>
            </a:r>
          </a:p>
        </p:txBody>
      </p:sp>
      <p:sp>
        <p:nvSpPr>
          <p:cNvPr id="19" name="Content Placeholder 46">
            <a:extLst>
              <a:ext uri="{FF2B5EF4-FFF2-40B4-BE49-F238E27FC236}">
                <a16:creationId xmlns:a16="http://schemas.microsoft.com/office/drawing/2014/main" id="{7A0EE631-267D-4AF6-8AB7-BB0E0B3B001B}"/>
              </a:ext>
            </a:extLst>
          </p:cNvPr>
          <p:cNvSpPr txBox="1">
            <a:spLocks/>
          </p:cNvSpPr>
          <p:nvPr/>
        </p:nvSpPr>
        <p:spPr>
          <a:xfrm>
            <a:off x="425450" y="3579683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Attaches the predicate function to a table</a:t>
            </a:r>
          </a:p>
          <a:p>
            <a:endParaRPr lang="en-US" dirty="0"/>
          </a:p>
        </p:txBody>
      </p:sp>
      <p:sp>
        <p:nvSpPr>
          <p:cNvPr id="21" name="Content Placeholder 46">
            <a:extLst>
              <a:ext uri="{FF2B5EF4-FFF2-40B4-BE49-F238E27FC236}">
                <a16:creationId xmlns:a16="http://schemas.microsoft.com/office/drawing/2014/main" id="{8035AEB1-0343-4C7C-9FA3-66D9ADF1A1E6}"/>
              </a:ext>
            </a:extLst>
          </p:cNvPr>
          <p:cNvSpPr txBox="1">
            <a:spLocks/>
          </p:cNvSpPr>
          <p:nvPr/>
        </p:nvSpPr>
        <p:spPr>
          <a:xfrm>
            <a:off x="425450" y="3894021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Predicate functions can be applied to:</a:t>
            </a:r>
          </a:p>
          <a:p>
            <a:r>
              <a:rPr lang="en-US" dirty="0"/>
              <a:t>       Filter our data from the user’s view</a:t>
            </a:r>
          </a:p>
          <a:p>
            <a:r>
              <a:rPr lang="en-US" dirty="0"/>
              <a:t>       Block a user from performing some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47" grpId="0" build="p"/>
      <p:bldP spid="17" grpId="0"/>
      <p:bldP spid="18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448</Words>
  <Application>Microsoft Office PowerPoint</Application>
  <PresentationFormat>On-screen Show (16:9)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</vt:lpstr>
      <vt:lpstr>Segoe UI</vt:lpstr>
      <vt:lpstr>Segoe UI Light</vt:lpstr>
      <vt:lpstr>PASS 2013_SpeakerTemplate_16x9</vt:lpstr>
      <vt:lpstr>PowerPoint Presentation</vt:lpstr>
      <vt:lpstr>Louis Davidson</vt:lpstr>
      <vt:lpstr>What is Row Level Security?</vt:lpstr>
      <vt:lpstr>Row Level Security Example</vt:lpstr>
      <vt:lpstr>Row Level Security</vt:lpstr>
      <vt:lpstr>Row Level Security</vt:lpstr>
      <vt:lpstr>Row Level Security</vt:lpstr>
      <vt:lpstr>Demo Agenda</vt:lpstr>
      <vt:lpstr>Row Level Security Feature</vt:lpstr>
      <vt:lpstr>Demo Time!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Louis Davidson</cp:lastModifiedBy>
  <cp:revision>421</cp:revision>
  <dcterms:created xsi:type="dcterms:W3CDTF">2013-07-12T18:23:55Z</dcterms:created>
  <dcterms:modified xsi:type="dcterms:W3CDTF">2018-07-21T02:37:42Z</dcterms:modified>
</cp:coreProperties>
</file>