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4"/>
  </p:sldMasterIdLst>
  <p:notesMasterIdLst>
    <p:notesMasterId r:id="rId39"/>
  </p:notesMasterIdLst>
  <p:handoutMasterIdLst>
    <p:handoutMasterId r:id="rId40"/>
  </p:handoutMasterIdLst>
  <p:sldIdLst>
    <p:sldId id="295" r:id="rId5"/>
    <p:sldId id="297" r:id="rId6"/>
    <p:sldId id="301" r:id="rId7"/>
    <p:sldId id="274" r:id="rId8"/>
    <p:sldId id="257" r:id="rId9"/>
    <p:sldId id="278" r:id="rId10"/>
    <p:sldId id="279" r:id="rId11"/>
    <p:sldId id="282" r:id="rId12"/>
    <p:sldId id="261" r:id="rId13"/>
    <p:sldId id="277" r:id="rId14"/>
    <p:sldId id="283" r:id="rId15"/>
    <p:sldId id="275" r:id="rId16"/>
    <p:sldId id="262" r:id="rId17"/>
    <p:sldId id="263" r:id="rId18"/>
    <p:sldId id="272" r:id="rId19"/>
    <p:sldId id="265" r:id="rId20"/>
    <p:sldId id="264" r:id="rId21"/>
    <p:sldId id="266" r:id="rId22"/>
    <p:sldId id="302" r:id="rId23"/>
    <p:sldId id="267" r:id="rId24"/>
    <p:sldId id="271" r:id="rId25"/>
    <p:sldId id="268" r:id="rId26"/>
    <p:sldId id="292" r:id="rId27"/>
    <p:sldId id="304" r:id="rId28"/>
    <p:sldId id="284" r:id="rId29"/>
    <p:sldId id="298" r:id="rId30"/>
    <p:sldId id="299" r:id="rId31"/>
    <p:sldId id="300" r:id="rId32"/>
    <p:sldId id="285" r:id="rId33"/>
    <p:sldId id="288" r:id="rId34"/>
    <p:sldId id="290" r:id="rId35"/>
    <p:sldId id="305" r:id="rId36"/>
    <p:sldId id="303" r:id="rId37"/>
    <p:sldId id="27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47687-B9E9-234B-8D9B-25E7EC7EABD1}" type="datetime1">
              <a:rPr lang="en-US" smtClean="0"/>
              <a:t>8/17/2012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C1583-FEA1-A34E-B7F1-6EF545EF0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08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3F995-3245-0D46-A967-5C009B909ECE}" type="datetime1">
              <a:rPr lang="en-US" smtClean="0"/>
              <a:t>8/17/2012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1E671-882B-BD46-A21D-DB035ECB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11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1ADDC-E3C9-429A-8451-D31B016BF372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1ADDC-E3C9-429A-8451-D31B016BF372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6C302-66D2-457E-8256-5E2D07C73EF8}" type="slidenum">
              <a:rPr lang="en-US"/>
              <a:pPr/>
              <a:t>3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two quote kind of sum up my </a:t>
            </a:r>
            <a:r>
              <a:rPr lang="en-US" dirty="0" smtClean="0"/>
              <a:t>philosophies.  </a:t>
            </a:r>
            <a:r>
              <a:rPr lang="en-US" dirty="0"/>
              <a:t>The first one in a bad way, the second in a good way.</a:t>
            </a:r>
          </a:p>
          <a:p>
            <a:endParaRPr lang="en-US" dirty="0"/>
          </a:p>
          <a:p>
            <a:r>
              <a:rPr lang="en-US" dirty="0"/>
              <a:t>When I program in a foreign language, like VB.NET, I am a hacker.  So I go for the simplest solution and don’t care. If the solution seems right, it is in my opinion. But when I see well written VB code, it is beautiful.  I have pretty much only written a few CLR functions over the past year, and an app to imitate SQLCMD in some ways for handling long string output.  The habits I am forming with VB coding are passive in nature.  I barely notice that I have any habits, much less attempt to build proper VB. </a:t>
            </a:r>
          </a:p>
          <a:p>
            <a:endParaRPr lang="en-US" dirty="0"/>
          </a:p>
          <a:p>
            <a:r>
              <a:rPr lang="en-US" dirty="0"/>
              <a:t>On the other hand, with SQL, I actively care about my design, and my code, and I try to share my ideas with others.  I learned quickly that in order to have a chance of my non standard view of being accepted, I had to understand the standards (like using identities for keys, an oft debated topic.).  Now I am no PHD in CS, but I researched and have a couple of books on the subject now in my quest for practical understanding.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E671-882B-BD46-A21D-DB035ECBBF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7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E671-882B-BD46-A21D-DB035ECBBF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E671-882B-BD46-A21D-DB035ECBBF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7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E671-882B-BD46-A21D-DB035ECBBF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Lucida Sans" pitchFamily="34" charset="0"/>
                <a:cs typeface="Consolas" pitchFamily="49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567055"/>
            <a:ext cx="1447800" cy="277091"/>
          </a:xfrm>
        </p:spPr>
        <p:txBody>
          <a:bodyPr/>
          <a:lstStyle/>
          <a:p>
            <a:fld id="{56917B55-B107-4D79-AF92-5526B8F3A8FF}" type="datetime4">
              <a:rPr lang="en-US" smtClean="0"/>
              <a:t>August 17, 2012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 smtClean="0"/>
              <a:t>What Sequence Objects Are (And Are Not)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567CF44B-7084-4596-9E87-475378ABA885}" type="datetime4">
              <a:rPr lang="en-US" smtClean="0">
                <a:cs typeface="Arial" charset="0"/>
              </a:rPr>
              <a:t>August 17, 2012</a:t>
            </a:fld>
            <a:endParaRPr lang="en-US" dirty="0"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2754ED01-E2A0-4C1E-8E21-014B99041579}" type="slidenum">
              <a:rPr lang="en-US" smtClean="0"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cs typeface="Arial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What Sequence Objects Are (And Are Not)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52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C6E63F-D71D-407A-AD52-C6286ECF3E86}" type="datetime4">
              <a:rPr lang="en-US" smtClean="0"/>
              <a:t>August 17,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What Sequence Objects Are (And Are Not)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38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620913"/>
            <a:ext cx="9144000" cy="2237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534964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C:\Users\ThinOne\AppData\Local\Microsoft\Windows\Temporary Internet Files\Content.IE5\NF1GSVJ3\MC910216357[1]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582" y="1173928"/>
            <a:ext cx="3230836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hinOne\AppData\Local\Microsoft\Windows\Temporary Internet Files\Content.IE5\NF1GSVJ3\MC910216357[1]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60" y="1173929"/>
            <a:ext cx="3230836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hinOne\AppData\Local\Microsoft\Windows\Temporary Internet Files\Content.IE5\NF1GSVJ3\MC91021635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1" y="1173930"/>
            <a:ext cx="3230836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336" y="4114800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What Sequence Objects Are (And Are Not)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7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534964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3477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620913"/>
            <a:ext cx="9144000" cy="2237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pic>
        <p:nvPicPr>
          <p:cNvPr id="9" name="Picture 2" descr="C:\Users\ThinOne\AppData\Local\Microsoft\Windows\Temporary Internet Files\Content.IE5\NF1GSVJ3\MC910216357[1].pn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582" y="1173928"/>
            <a:ext cx="3230836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hinOne\AppData\Local\Microsoft\Windows\Temporary Internet Files\Content.IE5\NF1GSVJ3\MC910216357[1].pn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60" y="1173929"/>
            <a:ext cx="3230836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ThinOne\AppData\Local\Microsoft\Windows\Temporary Internet Files\Content.IE5\NF1GSVJ3\MC910216357[1]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1" y="1173930"/>
            <a:ext cx="3230836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87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096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096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DCB23B7-3DC4-4F4D-ABD8-A4B68047D25D}" type="datetime4">
              <a:rPr lang="en-US" smtClean="0">
                <a:cs typeface="Arial" charset="0"/>
              </a:rPr>
              <a:t>August 17, 2012</a:t>
            </a:fld>
            <a:endParaRPr lang="en-US" dirty="0">
              <a:cs typeface="Arial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What Sequence Objects Are (And Are Not)</a:t>
            </a:r>
            <a:endParaRPr lang="en-US" dirty="0">
              <a:cs typeface="Arial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2754ED01-E2A0-4C1E-8E21-014B99041579}" type="slidenum">
              <a:rPr lang="en-US" smtClean="0"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7665-9B16-412F-80B3-5534E5320790}" type="datetime4">
              <a:rPr lang="en-US" smtClean="0"/>
              <a:t>August 17, 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 smtClean="0"/>
              <a:t>What Sequence Objects Are (And Are Not)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619BF-9DEE-493C-9B51-3120B43490B7}" type="datetime4">
              <a:rPr lang="en-US" smtClean="0"/>
              <a:t>August 17,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 smtClean="0"/>
              <a:t>What Sequence Objects Are (And Are Not)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9673F-AA4D-458C-845B-633A8F1A1926}" type="datetime4">
              <a:rPr lang="en-US" smtClean="0"/>
              <a:t>August 17, 2012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 smtClean="0"/>
              <a:t>What Sequence Objects Are (And Are Not)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9C404-F4D9-46D9-A31B-992BF4B5DB83}" type="datetime4">
              <a:rPr lang="en-US" smtClean="0"/>
              <a:t>August 17,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 smtClean="0"/>
              <a:t>What Sequence Objects Are (And Are Not)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19FC-86BF-448F-97B9-BFAF0BA114FB}" type="datetime4">
              <a:rPr lang="en-US" smtClean="0"/>
              <a:t>August 17, 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 smtClean="0"/>
              <a:t>What Sequence Objects Are (And Are Not)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0505-F6EC-4389-9A26-E91C7C4C0B11}" type="datetime4">
              <a:rPr lang="en-US" smtClean="0"/>
              <a:t>August 17,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 smtClean="0"/>
              <a:t>What Sequence Objects Are (And Are Not)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24F8-9C08-4D8E-82DB-54F25FCA8786}" type="datetime4">
              <a:rPr lang="en-US" smtClean="0"/>
              <a:t>August 17, 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r>
              <a:rPr lang="en-US" smtClean="0"/>
              <a:t>What Sequence Objects Are (And Are Not)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34"/>
            <a:ext cx="9144000" cy="2212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8816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2E03CB98-2664-4A6F-B506-5CF6E8379F9A}" type="datetime4">
              <a:rPr lang="en-US" smtClean="0">
                <a:cs typeface="Arial" charset="0"/>
              </a:rPr>
              <a:t>August 17, 2012</a:t>
            </a:fld>
            <a:endParaRPr lang="en-US" dirty="0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1" y="6524547"/>
            <a:ext cx="4876800" cy="333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Lucida Sans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What Sequence Objects Are (And Are Not)</a:t>
            </a:r>
            <a:endParaRPr lang="en-US" dirty="0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-19386"/>
            <a:ext cx="1066800" cy="224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2754ED01-E2A0-4C1E-8E21-014B99041579}" type="slidenum">
              <a:rPr lang="en-US" smtClean="0"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cs typeface="Arial" charset="0"/>
            </a:endParaRPr>
          </a:p>
        </p:txBody>
      </p:sp>
      <p:pic>
        <p:nvPicPr>
          <p:cNvPr id="11" name="Picture 10" descr="drsql_org_bug.png"/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71897" y="6524546"/>
            <a:ext cx="972103" cy="33345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Consolas" pitchFamily="49" charset="0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5000"/>
        <a:buFont typeface="Arial" pitchFamily="34" charset="0"/>
        <a:buChar char="•"/>
        <a:defRPr sz="3200" kern="1200">
          <a:solidFill>
            <a:schemeClr val="tx1"/>
          </a:solidFill>
          <a:latin typeface="Lucida Sans" pitchFamily="34" charset="0"/>
          <a:ea typeface="+mn-ea"/>
          <a:cs typeface="Consolas" pitchFamily="49" charset="0"/>
        </a:defRPr>
      </a:lvl1pPr>
      <a:lvl2pPr marL="457200" indent="-182880" algn="l" defTabSz="9144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Lucida Sans" pitchFamily="34" charset="0"/>
          <a:ea typeface="+mn-ea"/>
          <a:cs typeface="Consolas" pitchFamily="49" charset="0"/>
        </a:defRPr>
      </a:lvl2pPr>
      <a:lvl3pPr marL="731520" indent="-182880" algn="l" defTabSz="9144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Lucida Sans" pitchFamily="34" charset="0"/>
          <a:ea typeface="+mn-ea"/>
          <a:cs typeface="Consolas" pitchFamily="49" charset="0"/>
        </a:defRPr>
      </a:lvl3pPr>
      <a:lvl4pPr marL="1005840" indent="-182880" algn="l" defTabSz="9144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Lucida Sans" pitchFamily="34" charset="0"/>
          <a:ea typeface="+mn-ea"/>
          <a:cs typeface="Consolas" pitchFamily="49" charset="0"/>
        </a:defRPr>
      </a:lvl4pPr>
      <a:lvl5pPr marL="1188720" indent="-137160" algn="l" defTabSz="9144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 pitchFamily="34" charset="0"/>
        <a:buChar char="•"/>
        <a:defRPr sz="1800" kern="1200" baseline="0">
          <a:solidFill>
            <a:schemeClr val="tx1"/>
          </a:solidFill>
          <a:latin typeface="Lucida Sans" pitchFamily="34" charset="0"/>
          <a:ea typeface="+mn-ea"/>
          <a:cs typeface="Consolas" pitchFamily="49" charset="0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77564.aspx" TargetMode="Externa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Sequence objects are </a:t>
            </a:r>
            <a:br>
              <a:rPr lang="en-US" dirty="0" smtClean="0"/>
            </a:br>
            <a:r>
              <a:rPr lang="en-US" dirty="0" smtClean="0"/>
              <a:t>(and Are Not)</a:t>
            </a:r>
            <a:endParaRPr lang="en-US" dirty="0"/>
          </a:p>
        </p:txBody>
      </p:sp>
      <p:sp>
        <p:nvSpPr>
          <p:cNvPr id="14339" name="Rectangle 3"/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7693925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Louis Davidson  </a:t>
            </a:r>
          </a:p>
          <a:p>
            <a:r>
              <a:rPr lang="en-US" dirty="0" smtClean="0"/>
              <a:t>louis@drsql.org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876800" y="3810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292934"/>
              </a:solidFill>
              <a:latin typeface="Times" pitchFamily="-28" charset="0"/>
              <a:cs typeface="Arial" charset="0"/>
            </a:endParaRPr>
          </a:p>
        </p:txBody>
      </p:sp>
      <p:pic>
        <p:nvPicPr>
          <p:cNvPr id="5" name="Picture 4" descr="drsql_org_bug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0200" y="3646524"/>
            <a:ext cx="2286000" cy="7841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62686" y="6386286"/>
            <a:ext cx="106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34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Identity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IDENT_INCR('&lt;tablename&gt;‘) gets increment</a:t>
            </a:r>
          </a:p>
          <a:p>
            <a:r>
              <a:rPr lang="en-US" smtClean="0"/>
              <a:t>IDENT_SEED('&lt;tablename&gt;') gets the original seed</a:t>
            </a:r>
          </a:p>
          <a:p>
            <a:r>
              <a:rPr lang="en-US" smtClean="0"/>
              <a:t>IDENT_CURRENT('&lt;tablename&gt;') gets the current identity value across connections</a:t>
            </a:r>
          </a:p>
          <a:p>
            <a:r>
              <a:rPr lang="en-US" smtClean="0"/>
              <a:t>$IDENTITY can be used in query  instead of identity column name </a:t>
            </a:r>
          </a:p>
          <a:p>
            <a:r>
              <a:rPr lang="en-US" smtClean="0"/>
              <a:t>Removing data from table</a:t>
            </a:r>
          </a:p>
          <a:p>
            <a:pPr lvl="1"/>
            <a:r>
              <a:rPr lang="en-US" smtClean="0"/>
              <a:t>DELETE leaves identity value alone</a:t>
            </a:r>
          </a:p>
          <a:p>
            <a:pPr lvl="1"/>
            <a:r>
              <a:rPr lang="en-US" smtClean="0"/>
              <a:t>TRUNCATE TABLE resets the value to the original seed</a:t>
            </a:r>
          </a:p>
          <a:p>
            <a:r>
              <a:rPr lang="en-US" smtClean="0"/>
              <a:t>DBCC CHECKIDENT to reset/fix values </a:t>
            </a:r>
          </a:p>
          <a:p>
            <a:pPr lvl="1"/>
            <a:r>
              <a:rPr lang="en-US" smtClean="0"/>
              <a:t>Cannot change the increment without dropping and recreating column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D72255-E4BE-44C3-AADC-43BCBC2F9445}" type="datetime4">
              <a:rPr lang="en-US" smtClean="0"/>
              <a:t>August 17, 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 syntax and management overview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What Sequence Objects Are (And Are Not)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02507"/>
            <a:ext cx="8229600" cy="3398293"/>
          </a:xfrm>
        </p:spPr>
        <p:txBody>
          <a:bodyPr/>
          <a:lstStyle/>
          <a:p>
            <a:r>
              <a:rPr lang="en-US" dirty="0" smtClean="0"/>
              <a:t>All parameters must be constants</a:t>
            </a:r>
          </a:p>
          <a:p>
            <a:pPr lvl="1"/>
            <a:r>
              <a:rPr lang="en-US" dirty="0" smtClean="0"/>
              <a:t>No variables</a:t>
            </a:r>
          </a:p>
          <a:p>
            <a:r>
              <a:rPr lang="en-US" dirty="0" smtClean="0"/>
              <a:t>Frustrating, but can use dynamic SQL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558" y="409435"/>
            <a:ext cx="7124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SEQUENCE [</a:t>
            </a:r>
            <a:r>
              <a:rPr lang="en-US" dirty="0" err="1"/>
              <a:t>schema_name</a:t>
            </a:r>
            <a:r>
              <a:rPr lang="en-US" dirty="0"/>
              <a:t> . ] </a:t>
            </a:r>
            <a:r>
              <a:rPr lang="en-US" dirty="0" err="1"/>
              <a:t>sequence_name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[ </a:t>
            </a:r>
            <a:r>
              <a:rPr lang="en-US" dirty="0"/>
              <a:t>AS </a:t>
            </a:r>
            <a:r>
              <a:rPr lang="en-US" dirty="0" smtClean="0"/>
              <a:t>DATATYPE]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/>
              <a:t>[ START WITH </a:t>
            </a:r>
            <a:r>
              <a:rPr lang="en-US" b="1" dirty="0"/>
              <a:t>&lt;constant&gt; 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[ INCREMENT BY </a:t>
            </a:r>
            <a:r>
              <a:rPr lang="en-US" b="1" dirty="0"/>
              <a:t>&lt;constant&gt; 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    [ { MINVALUE [ </a:t>
            </a:r>
            <a:r>
              <a:rPr lang="en-US" b="1" dirty="0"/>
              <a:t>&lt;constant&gt;</a:t>
            </a:r>
            <a:r>
              <a:rPr lang="en-US" dirty="0"/>
              <a:t> ] } | { NO MINVALUE } ]</a:t>
            </a:r>
            <a:br>
              <a:rPr lang="en-US" dirty="0"/>
            </a:br>
            <a:r>
              <a:rPr lang="en-US" dirty="0"/>
              <a:t>    [ { MAXVALUE [ </a:t>
            </a:r>
            <a:r>
              <a:rPr lang="en-US" b="1" dirty="0"/>
              <a:t>&lt;constant&gt; </a:t>
            </a:r>
            <a:r>
              <a:rPr lang="en-US" dirty="0"/>
              <a:t>] } | { NO MAXVALUE } ]</a:t>
            </a:r>
            <a:br>
              <a:rPr lang="en-US" dirty="0"/>
            </a:br>
            <a:r>
              <a:rPr lang="en-US" dirty="0"/>
              <a:t>    [ CYCLE | { NO CYCLE } ]</a:t>
            </a:r>
            <a:br>
              <a:rPr lang="en-US" dirty="0"/>
            </a:br>
            <a:r>
              <a:rPr lang="en-US" dirty="0"/>
              <a:t>    [ { CACHE [ </a:t>
            </a:r>
            <a:r>
              <a:rPr lang="en-US" b="1" dirty="0"/>
              <a:t>&lt;constant&gt; </a:t>
            </a:r>
            <a:r>
              <a:rPr lang="en-US" dirty="0"/>
              <a:t>] } | { NO CACHE } ]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6BD90D-9956-434B-8EB5-4AF44EA268B1}" type="datetime4">
              <a:rPr lang="en-US" smtClean="0"/>
              <a:t>August 17, 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5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02507"/>
            <a:ext cx="8229600" cy="3398293"/>
          </a:xfrm>
        </p:spPr>
        <p:txBody>
          <a:bodyPr>
            <a:normAutofit/>
          </a:bodyPr>
          <a:lstStyle/>
          <a:p>
            <a:r>
              <a:rPr lang="en-US" dirty="0" smtClean="0"/>
              <a:t>DATATYPE</a:t>
            </a:r>
          </a:p>
          <a:p>
            <a:pPr lvl="1"/>
            <a:r>
              <a:rPr lang="en-US" dirty="0" err="1" smtClean="0"/>
              <a:t>Bigint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SmallInt</a:t>
            </a:r>
            <a:r>
              <a:rPr lang="en-US" dirty="0" smtClean="0"/>
              <a:t>, </a:t>
            </a:r>
            <a:r>
              <a:rPr lang="en-US" dirty="0" err="1" smtClean="0"/>
              <a:t>TinyInt</a:t>
            </a:r>
            <a:r>
              <a:rPr lang="en-US" dirty="0" smtClean="0"/>
              <a:t>, Numeric(N,0)</a:t>
            </a:r>
          </a:p>
          <a:p>
            <a:pPr lvl="2"/>
            <a:r>
              <a:rPr lang="en-US" dirty="0" smtClean="0"/>
              <a:t>For numeric, must have scale of 0</a:t>
            </a:r>
          </a:p>
          <a:p>
            <a:pPr lvl="2"/>
            <a:r>
              <a:rPr lang="en-US" dirty="0" smtClean="0"/>
              <a:t>Can also be an alias type that is based on one of these types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by default is </a:t>
            </a:r>
            <a:r>
              <a:rPr lang="en-US" dirty="0" err="1" smtClean="0"/>
              <a:t>bigint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558" y="409435"/>
            <a:ext cx="7124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SEQUENCE [</a:t>
            </a:r>
            <a:r>
              <a:rPr lang="en-US" dirty="0" err="1"/>
              <a:t>schema_name</a:t>
            </a:r>
            <a:r>
              <a:rPr lang="en-US" dirty="0"/>
              <a:t> . ] </a:t>
            </a:r>
            <a:r>
              <a:rPr lang="en-US" dirty="0" err="1"/>
              <a:t>sequence_name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[ AS </a:t>
            </a:r>
            <a:r>
              <a:rPr lang="en-US" b="1" dirty="0" smtClean="0"/>
              <a:t>DATATYPE]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    [ START WITH &lt;constant&gt; ]</a:t>
            </a:r>
            <a:br>
              <a:rPr lang="en-US" dirty="0"/>
            </a:br>
            <a:r>
              <a:rPr lang="en-US" dirty="0"/>
              <a:t>    [ INCREMENT BY &lt;constant&gt; ]</a:t>
            </a:r>
            <a:br>
              <a:rPr lang="en-US" dirty="0"/>
            </a:br>
            <a:r>
              <a:rPr lang="en-US" dirty="0"/>
              <a:t>    [ { MINVALUE [ &lt;constant&gt; ] } | { NO MINVALUE } ]</a:t>
            </a:r>
            <a:br>
              <a:rPr lang="en-US" dirty="0"/>
            </a:br>
            <a:r>
              <a:rPr lang="en-US" dirty="0"/>
              <a:t>    [ { MAXVALUE [ &lt;constant&gt; ] } | { NO MAXVALUE } ]</a:t>
            </a:r>
            <a:br>
              <a:rPr lang="en-US" dirty="0"/>
            </a:br>
            <a:r>
              <a:rPr lang="en-US" dirty="0"/>
              <a:t>    [ CYCLE | { NO CYCLE } ]</a:t>
            </a:r>
            <a:br>
              <a:rPr lang="en-US" dirty="0"/>
            </a:br>
            <a:r>
              <a:rPr lang="en-US" dirty="0"/>
              <a:t>    [ { CACHE [ &lt;constant&gt; ] } | { NO CACHE } ]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AFB942-7E7D-4762-94C5-17B223E6202B}" type="datetime4">
              <a:rPr lang="en-US" smtClean="0"/>
              <a:t>August 17, 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5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61564"/>
            <a:ext cx="8229600" cy="34392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 WITH</a:t>
            </a:r>
          </a:p>
          <a:p>
            <a:pPr lvl="1"/>
            <a:r>
              <a:rPr lang="en-US" dirty="0" smtClean="0"/>
              <a:t>Tells the sequence where to start</a:t>
            </a:r>
          </a:p>
          <a:p>
            <a:pPr lvl="1"/>
            <a:r>
              <a:rPr lang="en-US" dirty="0" smtClean="0"/>
              <a:t>Default is to start with the minimum value for </a:t>
            </a:r>
            <a:r>
              <a:rPr lang="en-US" dirty="0" err="1" smtClean="0"/>
              <a:t>datatype</a:t>
            </a:r>
            <a:r>
              <a:rPr lang="en-US" dirty="0" smtClean="0"/>
              <a:t> (includes negative values)</a:t>
            </a:r>
          </a:p>
          <a:p>
            <a:pPr lvl="1"/>
            <a:r>
              <a:rPr lang="en-US" dirty="0" smtClean="0"/>
              <a:t>Note for column compression, min/max </a:t>
            </a:r>
            <a:r>
              <a:rPr lang="en-US" dirty="0" err="1" smtClean="0"/>
              <a:t>datatype</a:t>
            </a:r>
            <a:r>
              <a:rPr lang="en-US" dirty="0" smtClean="0"/>
              <a:t> values compress less than small numbers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558" y="409435"/>
            <a:ext cx="7124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SEQUENCE [</a:t>
            </a:r>
            <a:r>
              <a:rPr lang="en-US" dirty="0" err="1"/>
              <a:t>schema_name</a:t>
            </a:r>
            <a:r>
              <a:rPr lang="en-US" dirty="0"/>
              <a:t> . ] </a:t>
            </a:r>
            <a:r>
              <a:rPr lang="en-US" dirty="0" err="1"/>
              <a:t>sequence_name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r>
              <a:rPr lang="en-US" dirty="0"/>
              <a:t>[ AS </a:t>
            </a:r>
            <a:r>
              <a:rPr lang="en-US" dirty="0" smtClean="0"/>
              <a:t>DATATYPE]</a:t>
            </a:r>
          </a:p>
          <a:p>
            <a:r>
              <a:rPr lang="en-US" b="1" dirty="0" smtClean="0"/>
              <a:t>    </a:t>
            </a:r>
            <a:r>
              <a:rPr lang="en-US" b="1" dirty="0"/>
              <a:t>[ START WITH &lt;constant&gt; ]</a:t>
            </a:r>
            <a:br>
              <a:rPr lang="en-US" b="1" dirty="0"/>
            </a:br>
            <a:r>
              <a:rPr lang="en-US" dirty="0"/>
              <a:t>    [ INCREMENT BY &lt;constant&gt; ]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    [ { MINVALUE [ &lt;constant&gt; ] } | { NO MINVALUE } ]</a:t>
            </a:r>
            <a:br>
              <a:rPr lang="en-US" dirty="0"/>
            </a:br>
            <a:r>
              <a:rPr lang="en-US" dirty="0"/>
              <a:t>    [ { MAXVALUE [ &lt;constant&gt; ] } | { NO MAXVALUE } ]</a:t>
            </a:r>
            <a:br>
              <a:rPr lang="en-US" dirty="0"/>
            </a:br>
            <a:r>
              <a:rPr lang="en-US" dirty="0"/>
              <a:t>    [ CYCLE | { NO CYCLE } ]</a:t>
            </a:r>
            <a:br>
              <a:rPr lang="en-US" dirty="0"/>
            </a:br>
            <a:r>
              <a:rPr lang="en-US" dirty="0"/>
              <a:t>    [ { CACHE [ &lt;constant&gt; ] } | { NO CACHE } ]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938DA1-7EDC-477B-95A6-2F46132F1BE4}" type="datetime4">
              <a:rPr lang="en-US" smtClean="0"/>
              <a:t>August 17, 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9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0621"/>
            <a:ext cx="8229600" cy="3480179"/>
          </a:xfrm>
        </p:spPr>
        <p:txBody>
          <a:bodyPr/>
          <a:lstStyle/>
          <a:p>
            <a:r>
              <a:rPr lang="en-US" dirty="0" smtClean="0"/>
              <a:t>INCREMENT BY</a:t>
            </a:r>
          </a:p>
          <a:p>
            <a:pPr lvl="1"/>
            <a:r>
              <a:rPr lang="en-US" dirty="0" smtClean="0"/>
              <a:t>Tells the sequence how much to add to value to get next value</a:t>
            </a:r>
          </a:p>
          <a:p>
            <a:pPr lvl="1"/>
            <a:r>
              <a:rPr lang="en-US" dirty="0" smtClean="0"/>
              <a:t>Positive or negative values allowed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558" y="409435"/>
            <a:ext cx="7124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SEQUENCE [</a:t>
            </a:r>
            <a:r>
              <a:rPr lang="en-US" dirty="0" err="1"/>
              <a:t>schema_name</a:t>
            </a:r>
            <a:r>
              <a:rPr lang="en-US" dirty="0"/>
              <a:t> . ] </a:t>
            </a:r>
            <a:r>
              <a:rPr lang="en-US" dirty="0" err="1"/>
              <a:t>sequence_name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[ </a:t>
            </a:r>
            <a:r>
              <a:rPr lang="en-US" dirty="0"/>
              <a:t>AS </a:t>
            </a:r>
            <a:r>
              <a:rPr lang="en-US" dirty="0" smtClean="0"/>
              <a:t>DATATYPE]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 </a:t>
            </a:r>
            <a:r>
              <a:rPr lang="en-US" dirty="0"/>
              <a:t>   [ START WITH &lt;constant&gt; ]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[ INCREMENT BY &lt;constant&gt; ]</a:t>
            </a:r>
            <a:br>
              <a:rPr lang="en-US" b="1" dirty="0"/>
            </a:br>
            <a:r>
              <a:rPr lang="en-US" dirty="0"/>
              <a:t>    [ { MINVALUE [ &lt;constant&gt; ] } | { NO MINVALUE } ]</a:t>
            </a:r>
            <a:br>
              <a:rPr lang="en-US" dirty="0"/>
            </a:br>
            <a:r>
              <a:rPr lang="en-US" dirty="0"/>
              <a:t>    [ { MAXVALUE [ &lt;constant&gt; ] } | { NO MAXVALUE } ]</a:t>
            </a:r>
            <a:br>
              <a:rPr lang="en-US" dirty="0"/>
            </a:br>
            <a:r>
              <a:rPr lang="en-US" dirty="0"/>
              <a:t>    [ CYCLE | { NO CYCLE } ]</a:t>
            </a:r>
            <a:br>
              <a:rPr lang="en-US" dirty="0"/>
            </a:br>
            <a:r>
              <a:rPr lang="en-US" dirty="0"/>
              <a:t>    [ { CACHE [ &lt;constant&gt; ] } | { NO CACHE } ]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065F86-67C6-4074-9EF3-2C4C11670842}" type="datetime4">
              <a:rPr lang="en-US" smtClean="0"/>
              <a:t>August 17, 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1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88860"/>
            <a:ext cx="8229600" cy="341193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MINVALUE and MAXVALUE </a:t>
            </a:r>
          </a:p>
          <a:p>
            <a:pPr lvl="1"/>
            <a:r>
              <a:rPr lang="en-US" dirty="0" smtClean="0"/>
              <a:t>Defines lowest and highest values allowed </a:t>
            </a:r>
          </a:p>
          <a:p>
            <a:pPr lvl="1"/>
            <a:r>
              <a:rPr lang="en-US" dirty="0" smtClean="0"/>
              <a:t>Default values of NO MINVALUE or NO MAXVALUE is the minimum and maximum values for the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lvl="1"/>
            <a:r>
              <a:rPr lang="en-US" dirty="0" smtClean="0"/>
              <a:t>This is independent of the STARTWITH value, if specified. </a:t>
            </a:r>
          </a:p>
          <a:p>
            <a:pPr lvl="1"/>
            <a:r>
              <a:rPr lang="en-US" dirty="0" smtClean="0"/>
              <a:t>When MINVALUE or MAXVALUE is reached, how this is handled is dependent on CYCLE setting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558" y="409435"/>
            <a:ext cx="7124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SEQUENCE [</a:t>
            </a:r>
            <a:r>
              <a:rPr lang="en-US" dirty="0" err="1"/>
              <a:t>schema_name</a:t>
            </a:r>
            <a:r>
              <a:rPr lang="en-US" dirty="0"/>
              <a:t> . ] </a:t>
            </a:r>
            <a:r>
              <a:rPr lang="en-US" dirty="0" err="1"/>
              <a:t>sequence_name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[ </a:t>
            </a:r>
            <a:r>
              <a:rPr lang="en-US" dirty="0"/>
              <a:t>AS DATATYPE]</a:t>
            </a:r>
            <a:br>
              <a:rPr lang="en-US" dirty="0"/>
            </a:br>
            <a:r>
              <a:rPr lang="en-US" dirty="0"/>
              <a:t>    [ START WITH &lt;constant&gt; ]</a:t>
            </a:r>
            <a:br>
              <a:rPr lang="en-US" dirty="0"/>
            </a:br>
            <a:r>
              <a:rPr lang="en-US" dirty="0"/>
              <a:t>    [ INCREMENT BY &lt;constant&gt; ]</a:t>
            </a:r>
            <a:br>
              <a:rPr lang="en-US" dirty="0"/>
            </a:br>
            <a:r>
              <a:rPr lang="en-US" b="1" dirty="0"/>
              <a:t>    [ { MINVALUE [ &lt;constant&gt; ] } | { NO MINVALUE } ]</a:t>
            </a:r>
            <a:br>
              <a:rPr lang="en-US" b="1" dirty="0"/>
            </a:br>
            <a:r>
              <a:rPr lang="en-US" b="1" dirty="0"/>
              <a:t>    [ { MAXVALUE [ &lt;constant&gt; ] } | { NO MAXVALUE } ]</a:t>
            </a:r>
            <a:br>
              <a:rPr lang="en-US" b="1" dirty="0"/>
            </a:br>
            <a:r>
              <a:rPr lang="en-US" dirty="0"/>
              <a:t>    [ CYCLE | { NO CYCLE } ]</a:t>
            </a:r>
            <a:br>
              <a:rPr lang="en-US" dirty="0"/>
            </a:br>
            <a:r>
              <a:rPr lang="en-US" dirty="0"/>
              <a:t>    [ { CACHE [ &lt;constant&gt; ] } | { NO CACHE } ]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91266-0D08-455C-9E03-6387052F411F}" type="datetime4">
              <a:rPr lang="en-US" smtClean="0"/>
              <a:t>August 17, 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6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66030"/>
            <a:ext cx="8229600" cy="3534769"/>
          </a:xfrm>
        </p:spPr>
        <p:txBody>
          <a:bodyPr/>
          <a:lstStyle/>
          <a:p>
            <a:r>
              <a:rPr lang="en-US" dirty="0" smtClean="0"/>
              <a:t>CYCLE</a:t>
            </a:r>
          </a:p>
          <a:p>
            <a:pPr lvl="1"/>
            <a:r>
              <a:rPr lang="en-US" dirty="0" smtClean="0"/>
              <a:t>CYCLE indicates that when MAXVALUE (or MINVALUE for negative INCREMENT BY value) is reached, it will loop back to the min or max value, depending on the INCREMENT BY VALUE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558" y="409435"/>
            <a:ext cx="7124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SEQUENCE [</a:t>
            </a:r>
            <a:r>
              <a:rPr lang="en-US" dirty="0" err="1"/>
              <a:t>schema_name</a:t>
            </a:r>
            <a:r>
              <a:rPr lang="en-US" dirty="0"/>
              <a:t> . ] </a:t>
            </a:r>
            <a:r>
              <a:rPr lang="en-US" dirty="0" err="1"/>
              <a:t>sequence_name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  [ </a:t>
            </a:r>
            <a:r>
              <a:rPr lang="en-US" dirty="0"/>
              <a:t>AS DATATYPE]</a:t>
            </a:r>
            <a:br>
              <a:rPr lang="en-US" dirty="0"/>
            </a:br>
            <a:r>
              <a:rPr lang="en-US" dirty="0"/>
              <a:t>    [ START WITH &lt;constant&gt; ]</a:t>
            </a:r>
            <a:br>
              <a:rPr lang="en-US" dirty="0"/>
            </a:br>
            <a:r>
              <a:rPr lang="en-US" dirty="0"/>
              <a:t>    [ INCREMENT BY &lt;constant&gt; ]</a:t>
            </a:r>
            <a:br>
              <a:rPr lang="en-US" dirty="0"/>
            </a:br>
            <a:r>
              <a:rPr lang="en-US" dirty="0"/>
              <a:t>    [ { MINVALUE [ &lt;constant&gt; ] } | { NO MINVALUE } ]</a:t>
            </a:r>
            <a:br>
              <a:rPr lang="en-US" dirty="0"/>
            </a:br>
            <a:r>
              <a:rPr lang="en-US" dirty="0"/>
              <a:t>    [ { MAXVALUE [ &lt;constant&gt; ] } | { NO MAXVALUE } ]</a:t>
            </a:r>
            <a:br>
              <a:rPr lang="en-US" dirty="0"/>
            </a:br>
            <a:r>
              <a:rPr lang="en-US" b="1" dirty="0"/>
              <a:t>    [ CYCLE | { NO CYCLE } ]</a:t>
            </a:r>
            <a:br>
              <a:rPr lang="en-US" b="1" dirty="0"/>
            </a:br>
            <a:r>
              <a:rPr lang="en-US" dirty="0"/>
              <a:t>    [ { CACHE [ &lt;constant&gt; ] } | { NO CACHE } ]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3A3DF2-8E8D-4371-934A-4BEB3302F87A}" type="datetime4">
              <a:rPr lang="en-US" smtClean="0"/>
              <a:t>August 17, 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1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06974"/>
            <a:ext cx="8229600" cy="349382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Allows you to performance tune the number of pre-calculated values to make available </a:t>
            </a:r>
          </a:p>
          <a:p>
            <a:pPr lvl="1"/>
            <a:r>
              <a:rPr lang="en-US" dirty="0" smtClean="0"/>
              <a:t>Can make a large difference</a:t>
            </a:r>
          </a:p>
          <a:p>
            <a:pPr lvl="1"/>
            <a:r>
              <a:rPr lang="en-US" dirty="0" smtClean="0"/>
              <a:t>Default does caching, amount controlled by SQL Server</a:t>
            </a:r>
          </a:p>
          <a:p>
            <a:pPr lvl="1"/>
            <a:r>
              <a:rPr lang="en-US" dirty="0" smtClean="0"/>
              <a:t>One value (the next un-cached value) is stored to disk, all other values persisted in ram. Value will be restored during a restore of a backup.</a:t>
            </a:r>
          </a:p>
          <a:p>
            <a:pPr lvl="1"/>
            <a:r>
              <a:rPr lang="en-US" dirty="0" smtClean="0"/>
              <a:t>Next slide shows extended event for capturing when metadata flushed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558" y="409435"/>
            <a:ext cx="7124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SEQUENCE [</a:t>
            </a:r>
            <a:r>
              <a:rPr lang="en-US" dirty="0" err="1"/>
              <a:t>schema_name</a:t>
            </a:r>
            <a:r>
              <a:rPr lang="en-US" dirty="0"/>
              <a:t> . ] </a:t>
            </a:r>
            <a:r>
              <a:rPr lang="en-US" dirty="0" err="1"/>
              <a:t>sequence_name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/>
              <a:t>[ AS </a:t>
            </a:r>
            <a:r>
              <a:rPr lang="en-US" dirty="0"/>
              <a:t>DATATYPE</a:t>
            </a:r>
            <a:r>
              <a:rPr lang="en-US" dirty="0" smtClean="0"/>
              <a:t>]</a:t>
            </a:r>
          </a:p>
          <a:p>
            <a:r>
              <a:rPr lang="en-US" dirty="0" smtClean="0"/>
              <a:t>    </a:t>
            </a:r>
            <a:r>
              <a:rPr lang="en-US" dirty="0"/>
              <a:t>[ START WITH &lt;constant&gt; ]</a:t>
            </a:r>
            <a:br>
              <a:rPr lang="en-US" dirty="0"/>
            </a:br>
            <a:r>
              <a:rPr lang="en-US" dirty="0"/>
              <a:t>    [ INCREMENT BY &lt;constant&gt; ]</a:t>
            </a:r>
            <a:br>
              <a:rPr lang="en-US" dirty="0"/>
            </a:br>
            <a:r>
              <a:rPr lang="en-US" dirty="0"/>
              <a:t>    [ { MINVALUE [ &lt;constant&gt; ] } | { NO MINVALUE } ]</a:t>
            </a:r>
            <a:br>
              <a:rPr lang="en-US" dirty="0"/>
            </a:br>
            <a:r>
              <a:rPr lang="en-US" dirty="0"/>
              <a:t>    [ { MAXVALUE [ &lt;constant&gt; ] } | { NO MAXVALUE } ]</a:t>
            </a:r>
            <a:br>
              <a:rPr lang="en-US" dirty="0"/>
            </a:br>
            <a:r>
              <a:rPr lang="en-US" dirty="0"/>
              <a:t>    [ CYCLE | { NO CYCLE } ]</a:t>
            </a:r>
            <a:br>
              <a:rPr lang="en-US" dirty="0"/>
            </a:br>
            <a:r>
              <a:rPr lang="en-US" b="1" dirty="0"/>
              <a:t>    [ { CACHE [ &lt;constant&gt; ] } | { NO CACHE } ]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C6FC8A-37B3-48DB-834B-C0A8E33A6AFF}" type="datetime4">
              <a:rPr lang="en-US" smtClean="0"/>
              <a:t>August 17, 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2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Extended Events: Metadata Writes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85" y="1381552"/>
            <a:ext cx="6398513" cy="4584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BD0622-D3B5-402A-AABE-9686821617E9}" type="datetime4">
              <a:rPr lang="en-US" smtClean="0"/>
              <a:t>August 17, 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A Candidate for the prize for the World’s Longest Presentation </a:t>
            </a:r>
            <a:br>
              <a:rPr lang="en-US" sz="3600" b="1" dirty="0" smtClean="0"/>
            </a:br>
            <a:r>
              <a:rPr lang="en-US" sz="3600" b="1" dirty="0" smtClean="0"/>
              <a:t>(on the world’s Smallest Topic)</a:t>
            </a:r>
            <a:endParaRPr lang="en-US" sz="3600" b="1" dirty="0"/>
          </a:p>
        </p:txBody>
      </p:sp>
      <p:sp>
        <p:nvSpPr>
          <p:cNvPr id="14339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Louis Davidson  </a:t>
            </a:r>
          </a:p>
          <a:p>
            <a:r>
              <a:rPr lang="en-US" dirty="0" smtClean="0"/>
              <a:t>louis@drsql.org</a:t>
            </a:r>
          </a:p>
          <a:p>
            <a:endParaRPr lang="en-US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876800" y="3810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34"/>
              </a:solidFill>
              <a:latin typeface="Times" pitchFamily="-28" charset="0"/>
              <a:cs typeface="Arial" charset="0"/>
            </a:endParaRPr>
          </a:p>
        </p:txBody>
      </p:sp>
      <p:pic>
        <p:nvPicPr>
          <p:cNvPr id="5" name="Picture 4" descr="drsql_org_bug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0200" y="3646523"/>
            <a:ext cx="2286000" cy="7841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62686" y="6386286"/>
            <a:ext cx="106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Sequences are schema bound objects</a:t>
            </a:r>
          </a:p>
          <a:p>
            <a:pPr lvl="1"/>
            <a:r>
              <a:rPr lang="en-US" smtClean="0"/>
              <a:t>Eg. Mustn't be named the same as any table, view, procedure, function, etc. in the same schema</a:t>
            </a:r>
          </a:p>
          <a:p>
            <a:r>
              <a:rPr lang="en-US" smtClean="0"/>
              <a:t>My naming standard is to name them: </a:t>
            </a:r>
            <a:br>
              <a:rPr lang="en-US" smtClean="0"/>
            </a:br>
            <a:r>
              <a:rPr lang="en-US" smtClean="0"/>
              <a:t>[&lt;object&gt;]_[purpose]_SEQUENCE </a:t>
            </a:r>
          </a:p>
          <a:p>
            <a:pPr lvl="1"/>
            <a:r>
              <a:rPr lang="en-US" smtClean="0"/>
              <a:t>Example: For surrogate key of table "Fred“: Fred_SEQUENCE, Fred_NotKey_SEQUENCE, WholeSystemOrderingValue_SEQUENCE</a:t>
            </a:r>
          </a:p>
          <a:p>
            <a:r>
              <a:rPr lang="en-US" smtClean="0"/>
              <a:t>SELECT * </a:t>
            </a:r>
            <a:br>
              <a:rPr lang="en-US" smtClean="0"/>
            </a:br>
            <a:r>
              <a:rPr lang="en-US" smtClean="0"/>
              <a:t>FROM sys.objects </a:t>
            </a:r>
            <a:br>
              <a:rPr lang="en-US" smtClean="0"/>
            </a:br>
            <a:r>
              <a:rPr lang="en-US" smtClean="0"/>
              <a:t>WHERE type_desc = 'SEQUENCE_OBJECT'</a:t>
            </a:r>
          </a:p>
          <a:p>
            <a:r>
              <a:rPr lang="en-US" smtClean="0"/>
              <a:t>SELECT * --objects columns plus</a:t>
            </a:r>
            <a:br>
              <a:rPr lang="en-US" smtClean="0"/>
            </a:br>
            <a:r>
              <a:rPr lang="en-US" smtClean="0"/>
              <a:t>FROM   sys.sequences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F3EAF8-AC45-4EB2-9E39-AC9257E5EFF4}" type="datetime4">
              <a:rPr lang="en-US" smtClean="0"/>
              <a:t>August 17, 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0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Fetching value from Sequence OBJECT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NEXT VALUE FOR function</a:t>
            </a:r>
          </a:p>
          <a:p>
            <a:r>
              <a:rPr lang="en-US" smtClean="0"/>
              <a:t>Example:</a:t>
            </a:r>
          </a:p>
          <a:p>
            <a:pPr lvl="1"/>
            <a:r>
              <a:rPr lang="en-US" smtClean="0"/>
              <a:t>SELECT NEXT VALUE FOR SchemaS.Sequence</a:t>
            </a:r>
            <a:br>
              <a:rPr lang="en-US" smtClean="0"/>
            </a:br>
            <a:r>
              <a:rPr lang="en-US" smtClean="0"/>
              <a:t>FROM   SchemaT.Table</a:t>
            </a:r>
          </a:p>
          <a:p>
            <a:r>
              <a:rPr lang="en-US" smtClean="0"/>
              <a:t>Evaluated once per row</a:t>
            </a:r>
          </a:p>
          <a:p>
            <a:r>
              <a:rPr lang="en-US" smtClean="0"/>
              <a:t>Limited usage … No usage in:</a:t>
            </a:r>
          </a:p>
          <a:p>
            <a:pPr lvl="1"/>
            <a:r>
              <a:rPr lang="en-US" smtClean="0"/>
              <a:t>Queries with SET operators: UNION, UNION ALL</a:t>
            </a:r>
          </a:p>
          <a:p>
            <a:pPr lvl="1"/>
            <a:r>
              <a:rPr lang="en-US" smtClean="0"/>
              <a:t>CASE Expressions</a:t>
            </a:r>
          </a:p>
          <a:p>
            <a:pPr lvl="1"/>
            <a:r>
              <a:rPr lang="en-US" smtClean="0"/>
              <a:t>Queries with ORDER BY without OVER clause on NEXT VALUE FOR call</a:t>
            </a:r>
          </a:p>
          <a:p>
            <a:pPr lvl="1"/>
            <a:r>
              <a:rPr lang="en-US" smtClean="0"/>
              <a:t>Etc.</a:t>
            </a:r>
          </a:p>
          <a:p>
            <a:r>
              <a:rPr lang="en-US" smtClean="0"/>
              <a:t>Can be used in a function call:</a:t>
            </a:r>
          </a:p>
          <a:p>
            <a:pPr lvl="1"/>
            <a:r>
              <a:rPr lang="en-US" smtClean="0"/>
              <a:t>SchemaF.FunctionName(NEXT VALUE FOR SchemaS.Sequence)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437BD6-BE2E-488D-B90F-E3B9EB3FD4B8}" type="datetime4">
              <a:rPr lang="en-US" smtClean="0"/>
              <a:t>August 17, 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9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16154"/>
            <a:ext cx="8229600" cy="3384645"/>
          </a:xfrm>
        </p:spPr>
        <p:txBody>
          <a:bodyPr/>
          <a:lstStyle/>
          <a:p>
            <a:r>
              <a:rPr lang="en-US" dirty="0" smtClean="0"/>
              <a:t>Pretty much the exact same syntax as the CREATE SEQUENCE statement</a:t>
            </a:r>
          </a:p>
          <a:p>
            <a:r>
              <a:rPr lang="en-US" dirty="0" smtClean="0"/>
              <a:t>Tons of control over settings even after object is creating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558" y="423083"/>
            <a:ext cx="7124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ALTER </a:t>
            </a:r>
            <a:r>
              <a:rPr lang="en-US" dirty="0" smtClean="0"/>
              <a:t>SEQUENCE </a:t>
            </a:r>
            <a:r>
              <a:rPr lang="en-US" dirty="0"/>
              <a:t>[</a:t>
            </a:r>
            <a:r>
              <a:rPr lang="en-US" dirty="0" err="1"/>
              <a:t>schema_name</a:t>
            </a:r>
            <a:r>
              <a:rPr lang="en-US" dirty="0"/>
              <a:t> . ] </a:t>
            </a:r>
            <a:r>
              <a:rPr lang="en-US" dirty="0" err="1"/>
              <a:t>sequence_name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strike="sngStrike" dirty="0"/>
              <a:t>[ AS [ </a:t>
            </a:r>
            <a:r>
              <a:rPr lang="en-US" strike="sngStrike" dirty="0" err="1"/>
              <a:t>built_in_integer_type</a:t>
            </a:r>
            <a:r>
              <a:rPr lang="en-US" strike="sngStrike" dirty="0"/>
              <a:t> | user-</a:t>
            </a:r>
            <a:r>
              <a:rPr lang="en-US" strike="sngStrike" dirty="0" err="1"/>
              <a:t>defined_integer_type</a:t>
            </a:r>
            <a:r>
              <a:rPr lang="en-US" strike="sngStrike" dirty="0"/>
              <a:t> ] ]</a:t>
            </a:r>
            <a:br>
              <a:rPr lang="en-US" strike="sngStrike" dirty="0"/>
            </a:br>
            <a:r>
              <a:rPr lang="en-US" dirty="0" smtClean="0"/>
              <a:t>    </a:t>
            </a:r>
            <a:r>
              <a:rPr lang="en-US" dirty="0"/>
              <a:t>[ RESTART [ WITH &lt;constant&gt; ] ]</a:t>
            </a:r>
            <a:br>
              <a:rPr lang="en-US" dirty="0"/>
            </a:br>
            <a:r>
              <a:rPr lang="en-US" dirty="0"/>
              <a:t>    [ INCREMENT BY &lt;constant&gt; ]</a:t>
            </a:r>
            <a:br>
              <a:rPr lang="en-US" dirty="0"/>
            </a:br>
            <a:r>
              <a:rPr lang="en-US" dirty="0"/>
              <a:t>    [ { MINVALUE [ &lt;constant&gt; ] } | { NO MINVALUE } ]</a:t>
            </a:r>
            <a:br>
              <a:rPr lang="en-US" dirty="0"/>
            </a:br>
            <a:r>
              <a:rPr lang="en-US" dirty="0"/>
              <a:t>    [ { MAXVALUE [ &lt;constant&gt; ] } | { NO MAXVALUE } ]</a:t>
            </a:r>
            <a:br>
              <a:rPr lang="en-US" dirty="0"/>
            </a:br>
            <a:r>
              <a:rPr lang="en-US" dirty="0"/>
              <a:t>    [ CYCLE | { NO CYCLE } ]</a:t>
            </a:r>
            <a:br>
              <a:rPr lang="en-US" dirty="0"/>
            </a:br>
            <a:r>
              <a:rPr lang="en-US" dirty="0"/>
              <a:t>    [ { CACHE [ &lt;constant&gt; ] } | { NO CACHE } ]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C9B16A-D980-4A0B-9DC1-4DCB5EA4FE86}" type="datetime4">
              <a:rPr lang="en-US" smtClean="0"/>
              <a:t>August 17, 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6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8042"/>
            <a:ext cx="8229600" cy="3302757"/>
          </a:xfrm>
        </p:spPr>
        <p:txBody>
          <a:bodyPr/>
          <a:lstStyle/>
          <a:p>
            <a:r>
              <a:rPr lang="en-US" dirty="0" smtClean="0"/>
              <a:t>RESTART lets you reset the sequence, starting at a given point.  </a:t>
            </a:r>
          </a:p>
          <a:p>
            <a:r>
              <a:rPr lang="en-US" dirty="0" smtClean="0"/>
              <a:t>If WITH is left off, goes back to value it was started with (or last restart value)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558" y="423083"/>
            <a:ext cx="7124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ALTER </a:t>
            </a:r>
            <a:r>
              <a:rPr lang="en-US" dirty="0" smtClean="0"/>
              <a:t>SEQUENCE </a:t>
            </a:r>
            <a:r>
              <a:rPr lang="en-US" dirty="0"/>
              <a:t>[</a:t>
            </a:r>
            <a:r>
              <a:rPr lang="en-US" dirty="0" err="1"/>
              <a:t>schema_name</a:t>
            </a:r>
            <a:r>
              <a:rPr lang="en-US" dirty="0"/>
              <a:t> . ] </a:t>
            </a:r>
            <a:r>
              <a:rPr lang="en-US" dirty="0" err="1"/>
              <a:t>sequence_name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strike="sngStrike" dirty="0"/>
              <a:t>[ AS [ </a:t>
            </a:r>
            <a:r>
              <a:rPr lang="en-US" strike="sngStrike" dirty="0" err="1"/>
              <a:t>built_in_integer_type</a:t>
            </a:r>
            <a:r>
              <a:rPr lang="en-US" strike="sngStrike" dirty="0"/>
              <a:t> | user-</a:t>
            </a:r>
            <a:r>
              <a:rPr lang="en-US" strike="sngStrike" dirty="0" err="1"/>
              <a:t>defined_integer_type</a:t>
            </a:r>
            <a:r>
              <a:rPr lang="en-US" strike="sngStrike" dirty="0"/>
              <a:t> ] ]</a:t>
            </a:r>
            <a:br>
              <a:rPr lang="en-US" strike="sngStrike" dirty="0"/>
            </a:br>
            <a:r>
              <a:rPr lang="en-US" b="1" dirty="0" smtClean="0"/>
              <a:t>    </a:t>
            </a:r>
            <a:r>
              <a:rPr lang="en-US" b="1" dirty="0"/>
              <a:t>[ RESTART [ WITH &lt;constant&gt; ] ]</a:t>
            </a:r>
            <a:br>
              <a:rPr lang="en-US" b="1" dirty="0"/>
            </a:br>
            <a:r>
              <a:rPr lang="en-US" dirty="0"/>
              <a:t>    [ INCREMENT BY &lt;constant&gt; ]</a:t>
            </a:r>
            <a:br>
              <a:rPr lang="en-US" dirty="0"/>
            </a:br>
            <a:r>
              <a:rPr lang="en-US" dirty="0"/>
              <a:t>    [ { MINVALUE [ &lt;constant&gt; ] } | { NO MINVALUE } ]</a:t>
            </a:r>
            <a:br>
              <a:rPr lang="en-US" dirty="0"/>
            </a:br>
            <a:r>
              <a:rPr lang="en-US" dirty="0"/>
              <a:t>    [ { MAXVALUE [ &lt;constant&gt; ] } | { NO MAXVALUE } ]</a:t>
            </a:r>
            <a:br>
              <a:rPr lang="en-US" dirty="0"/>
            </a:br>
            <a:r>
              <a:rPr lang="en-US" dirty="0"/>
              <a:t>    [ CYCLE | { NO CYCLE } ]</a:t>
            </a:r>
            <a:br>
              <a:rPr lang="en-US" dirty="0"/>
            </a:br>
            <a:r>
              <a:rPr lang="en-US" dirty="0"/>
              <a:t>    [ { CACHE [ &lt;constant&gt; ] } | { NO CACHE } ]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514867-9D0D-41B9-8815-3BEB7E77147C}" type="datetime4">
              <a:rPr lang="en-US" smtClean="0"/>
              <a:t>August 17, 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4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Inserting large numbers of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can allocate multiple rows at a 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sp_sequence_get_range</a:t>
            </a:r>
            <a:r>
              <a:rPr lang="en-US" dirty="0" smtClean="0"/>
              <a:t> </a:t>
            </a:r>
          </a:p>
          <a:p>
            <a:pPr lvl="1"/>
            <a:r>
              <a:rPr lang="en-US" sz="2200" dirty="0" smtClean="0"/>
              <a:t>EXEC </a:t>
            </a:r>
            <a:r>
              <a:rPr lang="en-US" sz="2200" dirty="0" err="1" smtClean="0"/>
              <a:t>sp_sequence_get_range</a:t>
            </a:r>
            <a:r>
              <a:rPr lang="en-US" sz="2200" dirty="0" smtClean="0"/>
              <a:t> </a:t>
            </a:r>
            <a:br>
              <a:rPr lang="en-US" sz="2200" dirty="0" smtClean="0"/>
            </a:br>
            <a:r>
              <a:rPr lang="en-US" sz="2200" dirty="0" smtClean="0"/>
              <a:t>     @</a:t>
            </a:r>
            <a:r>
              <a:rPr lang="en-US" sz="2200" dirty="0" err="1" smtClean="0"/>
              <a:t>sequence_name</a:t>
            </a:r>
            <a:r>
              <a:rPr lang="en-US" sz="2200" dirty="0" smtClean="0"/>
              <a:t> = </a:t>
            </a:r>
            <a:r>
              <a:rPr lang="en-US" sz="2200" dirty="0" err="1" smtClean="0"/>
              <a:t>N'Demo.SalesOrder_SEQUENCE</a:t>
            </a:r>
            <a:r>
              <a:rPr lang="en-US" sz="2200" dirty="0" smtClean="0"/>
              <a:t>' </a:t>
            </a:r>
            <a:br>
              <a:rPr lang="en-US" sz="2200" dirty="0" smtClean="0"/>
            </a:br>
            <a:r>
              <a:rPr lang="en-US" sz="2200" dirty="0" smtClean="0"/>
              <a:t>   , @</a:t>
            </a:r>
            <a:r>
              <a:rPr lang="en-US" sz="2200" dirty="0" err="1" smtClean="0"/>
              <a:t>range_size</a:t>
            </a:r>
            <a:r>
              <a:rPr lang="en-US" sz="2200" dirty="0" smtClean="0"/>
              <a:t> = Number</a:t>
            </a:r>
            <a:br>
              <a:rPr lang="en-US" sz="2200" dirty="0" smtClean="0"/>
            </a:br>
            <a:r>
              <a:rPr lang="en-US" sz="2200" dirty="0" smtClean="0"/>
              <a:t>   , @</a:t>
            </a:r>
            <a:r>
              <a:rPr lang="en-US" sz="2200" dirty="0" err="1" smtClean="0"/>
              <a:t>range_first_value</a:t>
            </a:r>
            <a:r>
              <a:rPr lang="en-US" sz="2200" dirty="0" smtClean="0"/>
              <a:t> = @</a:t>
            </a:r>
            <a:r>
              <a:rPr lang="en-US" sz="2200" dirty="0" err="1" smtClean="0"/>
              <a:t>range_first_value</a:t>
            </a:r>
            <a:r>
              <a:rPr lang="en-US" sz="2200" dirty="0" smtClean="0"/>
              <a:t> OUTPUT </a:t>
            </a:r>
            <a:br>
              <a:rPr lang="en-US" sz="2200" dirty="0" smtClean="0"/>
            </a:br>
            <a:r>
              <a:rPr lang="en-US" sz="2200" dirty="0" smtClean="0"/>
              <a:t>   , @</a:t>
            </a:r>
            <a:r>
              <a:rPr lang="en-US" sz="2200" dirty="0" err="1" smtClean="0"/>
              <a:t>range_last_value</a:t>
            </a:r>
            <a:r>
              <a:rPr lang="en-US" sz="2200" dirty="0" smtClean="0"/>
              <a:t> = @</a:t>
            </a:r>
            <a:r>
              <a:rPr lang="en-US" sz="2200" dirty="0" err="1" smtClean="0"/>
              <a:t>range_last_value</a:t>
            </a:r>
            <a:r>
              <a:rPr lang="en-US" sz="2200" dirty="0" smtClean="0"/>
              <a:t> OUTPUT </a:t>
            </a:r>
            <a:br>
              <a:rPr lang="en-US" sz="2200" dirty="0" smtClean="0"/>
            </a:br>
            <a:r>
              <a:rPr lang="en-US" sz="2200" dirty="0" smtClean="0"/>
              <a:t>   , @</a:t>
            </a:r>
            <a:r>
              <a:rPr lang="en-US" sz="2200" dirty="0" err="1" smtClean="0"/>
              <a:t>sequence_increment</a:t>
            </a:r>
            <a:r>
              <a:rPr lang="en-US" sz="2200" dirty="0" smtClean="0"/>
              <a:t> = @</a:t>
            </a:r>
            <a:r>
              <a:rPr lang="en-US" sz="2200" dirty="0" err="1" smtClean="0"/>
              <a:t>sequence_increment</a:t>
            </a:r>
            <a:r>
              <a:rPr lang="en-US" sz="2200" dirty="0" smtClean="0"/>
              <a:t> OUTPUT;</a:t>
            </a:r>
          </a:p>
          <a:p>
            <a:r>
              <a:rPr lang="en-US" dirty="0" smtClean="0"/>
              <a:t>Be careful with the math.. Remember increment if trying to match singleton usage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B2D3E1-1627-493D-9749-CB5BD9B2F0D5}" type="datetime4">
              <a:rPr lang="en-US" smtClean="0"/>
              <a:t>August 17, 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Usage Patterns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What Sequence Objects Are (And Are Not)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7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Usage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Surrogate key generation (#1 by far!)</a:t>
            </a:r>
          </a:p>
          <a:p>
            <a:pPr lvl="1"/>
            <a:r>
              <a:rPr lang="en-US" smtClean="0"/>
              <a:t>Simply instead of identity</a:t>
            </a:r>
          </a:p>
          <a:p>
            <a:pPr lvl="1"/>
            <a:r>
              <a:rPr lang="en-US" smtClean="0"/>
              <a:t>Allows client to gen their own numbers</a:t>
            </a:r>
          </a:p>
          <a:p>
            <a:pPr lvl="1"/>
            <a:r>
              <a:rPr lang="en-US" smtClean="0"/>
              <a:t>Great for data warehouse loads</a:t>
            </a:r>
          </a:p>
          <a:p>
            <a:r>
              <a:rPr lang="en-US" smtClean="0"/>
              <a:t>Hash bucket (using multiple sequences in same statement/table)</a:t>
            </a:r>
          </a:p>
          <a:p>
            <a:r>
              <a:rPr lang="en-US" smtClean="0"/>
              <a:t>Basis for generating complex identifiers</a:t>
            </a:r>
          </a:p>
          <a:p>
            <a:r>
              <a:rPr lang="en-US" smtClean="0"/>
              <a:t>Multiple tables with the same value </a:t>
            </a:r>
          </a:p>
          <a:p>
            <a:pPr lvl="1"/>
            <a:r>
              <a:rPr lang="en-US" smtClean="0"/>
              <a:t>Database wide version number</a:t>
            </a:r>
          </a:p>
          <a:p>
            <a:r>
              <a:rPr lang="en-US" smtClean="0"/>
              <a:t>Numbering “actions” (not as surrogate)</a:t>
            </a:r>
          </a:p>
          <a:p>
            <a:pPr lvl="1"/>
            <a:r>
              <a:rPr lang="en-US" smtClean="0"/>
              <a:t>Can fill gaps later before processing</a:t>
            </a:r>
          </a:p>
          <a:p>
            <a:r>
              <a:rPr lang="en-US" smtClean="0"/>
              <a:t>“Interesting” progression of values</a:t>
            </a:r>
          </a:p>
          <a:p>
            <a:pPr lvl="1"/>
            <a:r>
              <a:rPr lang="en-US" smtClean="0"/>
              <a:t>1,-1,2,-2,3,-3, …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E5C3E5-F4B0-4AE9-AA28-75F4080EDAA1}" type="datetime4">
              <a:rPr lang="en-US" smtClean="0"/>
              <a:t>August 17, 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Artificial/Surrogate Key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Most (not all!) usage will be to create an artificial surrogate key for a table, for performance purposes</a:t>
            </a:r>
          </a:p>
          <a:p>
            <a:r>
              <a:rPr lang="en-US" smtClean="0"/>
              <a:t>When used this way the goal should be to </a:t>
            </a:r>
            <a:br>
              <a:rPr lang="en-US" smtClean="0"/>
            </a:br>
            <a:r>
              <a:rPr lang="en-US" smtClean="0"/>
              <a:t>hide the value of the key from the user.</a:t>
            </a:r>
          </a:p>
          <a:p>
            <a:pPr lvl="1"/>
            <a:r>
              <a:rPr lang="en-US" smtClean="0"/>
              <a:t>Gaps should be ignored</a:t>
            </a:r>
          </a:p>
          <a:p>
            <a:r>
              <a:rPr lang="en-US" smtClean="0"/>
              <a:t>It is a very widely used pattern that almost </a:t>
            </a:r>
            <a:br>
              <a:rPr lang="en-US" smtClean="0"/>
            </a:br>
            <a:r>
              <a:rPr lang="en-US" smtClean="0"/>
              <a:t>every table gets a one column surrogate key.</a:t>
            </a:r>
          </a:p>
          <a:p>
            <a:r>
              <a:rPr lang="en-US" smtClean="0"/>
              <a:t>I feel it necessary to caution you that the </a:t>
            </a:r>
            <a:br>
              <a:rPr lang="en-US" smtClean="0"/>
            </a:br>
            <a:r>
              <a:rPr lang="en-US" smtClean="0"/>
              <a:t>meaning of “surrogate” is a stand in, not a </a:t>
            </a:r>
            <a:br>
              <a:rPr lang="en-US" smtClean="0"/>
            </a:br>
            <a:r>
              <a:rPr lang="en-US" smtClean="0"/>
              <a:t>replacement</a:t>
            </a:r>
          </a:p>
          <a:p>
            <a:r>
              <a:rPr lang="en-US" smtClean="0"/>
              <a:t>All tables should have some form of natural key (more or less a value that has meaning to the user)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pic>
        <p:nvPicPr>
          <p:cNvPr id="1026" name="Picture 2" descr="C:\Users\ThinOne\AppData\Local\Microsoft\Windows\Temporary Internet Files\Content.IE5\71X5DRLC\MC90023075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29401" y="1752511"/>
            <a:ext cx="1456099" cy="346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FEB1C0-27ED-477F-A5CC-AC965F43863C}" type="datetime4">
              <a:rPr lang="en-US" smtClean="0"/>
              <a:t>August 17, 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2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Artificial Key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Requirement: Table of Lego Sets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Always find some other key to protect against duplicate data so you don’t end up with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032" y="1850954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LegoSetId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Name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=========== -----------</a:t>
            </a:r>
            <a:b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         M Falcon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4567        M Falcon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979796      M Falcon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4491" y="1849227"/>
            <a:ext cx="2171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Scale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</a:t>
            </a:r>
          </a:p>
          <a:p>
            <a:pPr defTabSz="914400"/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Minifig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Micro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Minifig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3376" y="1849227"/>
            <a:ext cx="2883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SetNumber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-----------</a:t>
            </a:r>
          </a:p>
          <a:p>
            <a:pPr defTabSz="914400"/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7965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4488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10179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20673" y="179013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~~~~~~~~~~~</a:t>
            </a:r>
            <a:b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385" y="4378696"/>
            <a:ext cx="7306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LegoSetId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Name        Scale       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SetNumber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=========== ----------- ------------ -------------</a:t>
            </a:r>
            <a:b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         M Falcon   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Minifig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4488</a:t>
            </a:r>
            <a:b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4567        M Falcon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Minifig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4488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979796      M Falcon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Minifig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4488</a:t>
            </a:r>
          </a:p>
        </p:txBody>
      </p:sp>
      <p:pic>
        <p:nvPicPr>
          <p:cNvPr id="1026" name="Picture 2" descr="http://www.1000steine.com/brickset/images/4488-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8000" l="5647" r="898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08" y="-467653"/>
            <a:ext cx="3515930" cy="248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ACFE74-2F23-43C2-9562-57E7EC8E4B87}" type="datetime4">
              <a:rPr lang="en-US" smtClean="0"/>
              <a:t>August 17, 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2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Coding Patterns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Identity and sequences have slightly different usage patterns making usage slightly different</a:t>
            </a:r>
          </a:p>
          <a:p>
            <a:r>
              <a:rPr lang="en-US" smtClean="0"/>
              <a:t>With sequences if you want to know the value inserted, you generate the value manually and use it in the INSERT clause</a:t>
            </a:r>
          </a:p>
          <a:p>
            <a:r>
              <a:rPr lang="en-US" smtClean="0"/>
              <a:t>For identities, we ask afterwards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D8F8FB-2E79-4020-BA4F-8582717E69C1}" type="datetime4">
              <a:rPr lang="en-US" smtClean="0"/>
              <a:t>August 17, 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6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smtClean="0"/>
              <a:t>Who is this guy?</a:t>
            </a:r>
            <a:endParaRPr lang="en-US" dirty="0"/>
          </a:p>
        </p:txBody>
      </p:sp>
      <p:sp>
        <p:nvSpPr>
          <p:cNvPr id="2048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Been in IT for over 17 years</a:t>
            </a:r>
          </a:p>
          <a:p>
            <a:pPr lvl="1"/>
            <a:r>
              <a:rPr lang="en-US" smtClean="0"/>
              <a:t>Microsoft MVP For 7 Years</a:t>
            </a:r>
          </a:p>
          <a:p>
            <a:r>
              <a:rPr lang="en-US" smtClean="0"/>
              <a:t>Written five books on </a:t>
            </a:r>
            <a:br>
              <a:rPr lang="en-US" smtClean="0"/>
            </a:br>
            <a:r>
              <a:rPr lang="en-US" smtClean="0"/>
              <a:t>database design</a:t>
            </a:r>
          </a:p>
          <a:p>
            <a:pPr lvl="1"/>
            <a:r>
              <a:rPr lang="en-US" smtClean="0"/>
              <a:t>Ok, so they were all versions of the same book.  They at least had slightly different titles each time</a:t>
            </a:r>
            <a:endParaRPr lang="en-US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Worked for Christian Broadcasting Network for nearly 15 years.</a:t>
            </a:r>
            <a:endParaRPr lang="en-US" dirty="0" smtClean="0">
              <a:sym typeface="Wingdings" pitchFamily="2" charset="2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81" y="1009934"/>
            <a:ext cx="3210822" cy="4262153"/>
          </a:xfr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048001" y="6524547"/>
            <a:ext cx="4876800" cy="333454"/>
          </a:xfrm>
        </p:spPr>
        <p:txBody>
          <a:bodyPr/>
          <a:lstStyle/>
          <a:p>
            <a:r>
              <a:rPr lang="en-US" dirty="0" smtClean="0"/>
              <a:t>What Sequence Objects Are (And Are Not)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8AF0A0C2-C140-41FA-9A8E-83ABEADCBFEB}" type="datetime4">
              <a:rPr lang="en-US" smtClean="0">
                <a:cs typeface="Arial" charset="0"/>
              </a:rPr>
              <a:t>August 17, 2012</a:t>
            </a:fld>
            <a:endParaRPr lang="en-US" dirty="0">
              <a:cs typeface="Arial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2754ED01-E2A0-4C1E-8E21-014B99041579}" type="slidenum">
              <a:rPr lang="en-US" smtClean="0"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Identity Usage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INSERT </a:t>
            </a:r>
            <a:r>
              <a:rPr lang="en-US" dirty="0" err="1" smtClean="0"/>
              <a:t>TableName</a:t>
            </a:r>
            <a:r>
              <a:rPr lang="en-US" dirty="0" smtClean="0"/>
              <a:t> (</a:t>
            </a:r>
            <a:r>
              <a:rPr lang="en-US" dirty="0" err="1" smtClean="0"/>
              <a:t>NonIdentityColumns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VALUES ('Some Value');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DECLARE @</a:t>
            </a:r>
            <a:r>
              <a:rPr lang="en-US" dirty="0" err="1" smtClean="0"/>
              <a:t>NewValue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=        </a:t>
            </a:r>
            <a:br>
              <a:rPr lang="en-US" dirty="0" smtClean="0"/>
            </a:br>
            <a:r>
              <a:rPr lang="en-US" dirty="0" smtClean="0"/>
              <a:t>                                     SCOPE_IDENTITY();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INSERT </a:t>
            </a:r>
            <a:r>
              <a:rPr lang="en-US" dirty="0" err="1" smtClean="0"/>
              <a:t>RelatedTableName</a:t>
            </a:r>
            <a:r>
              <a:rPr lang="en-US" dirty="0" smtClean="0"/>
              <a:t> (</a:t>
            </a:r>
            <a:r>
              <a:rPr lang="en-US" dirty="0" err="1" smtClean="0"/>
              <a:t>TableNameId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VALUES (@</a:t>
            </a:r>
            <a:r>
              <a:rPr lang="en-US" dirty="0" err="1" smtClean="0"/>
              <a:t>NewValue</a:t>
            </a:r>
            <a:r>
              <a:rPr lang="en-US" dirty="0" smtClean="0"/>
              <a:t>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209BD3-1B90-4F14-9CEE-B876CE9090E8}" type="datetime4">
              <a:rPr lang="en-US" smtClean="0"/>
              <a:t>August 17, 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 Usage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dirty="0" smtClean="0"/>
              <a:t>DECLARE @</a:t>
            </a:r>
            <a:r>
              <a:rPr lang="en-US" dirty="0" err="1" smtClean="0"/>
              <a:t>NewValue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= </a:t>
            </a:r>
            <a:br>
              <a:rPr lang="en-US" dirty="0" smtClean="0"/>
            </a:br>
            <a:r>
              <a:rPr lang="en-US" dirty="0" smtClean="0"/>
              <a:t>                (NEXT VALUE FOR </a:t>
            </a:r>
            <a:r>
              <a:rPr lang="en-US" dirty="0" err="1" smtClean="0"/>
              <a:t>Seq</a:t>
            </a:r>
            <a:r>
              <a:rPr lang="en-US" dirty="0" smtClean="0"/>
              <a:t>);</a:t>
            </a:r>
          </a:p>
          <a:p>
            <a:pPr marL="274320" lvl="1" indent="0">
              <a:buNone/>
            </a:pPr>
            <a:r>
              <a:rPr lang="en-US" dirty="0" smtClean="0"/>
              <a:t>INSERT </a:t>
            </a:r>
            <a:r>
              <a:rPr lang="en-US" dirty="0" err="1" smtClean="0"/>
              <a:t>TableName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TableNameId</a:t>
            </a:r>
            <a:r>
              <a:rPr lang="en-US" dirty="0" smtClean="0"/>
              <a:t>,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</a:t>
            </a:r>
            <a:r>
              <a:rPr lang="en-US" dirty="0" err="1" smtClean="0"/>
              <a:t>NonIdentityColumns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VALUES (@</a:t>
            </a:r>
            <a:r>
              <a:rPr lang="en-US" dirty="0" err="1" smtClean="0"/>
              <a:t>NewValue</a:t>
            </a:r>
            <a:r>
              <a:rPr lang="en-US" dirty="0" smtClean="0"/>
              <a:t>, 'Some Value');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INSERT </a:t>
            </a:r>
            <a:r>
              <a:rPr lang="en-US" dirty="0" err="1" smtClean="0"/>
              <a:t>RelatedTableName</a:t>
            </a:r>
            <a:r>
              <a:rPr lang="en-US" dirty="0" smtClean="0"/>
              <a:t> (</a:t>
            </a:r>
            <a:r>
              <a:rPr lang="en-US" dirty="0" err="1" smtClean="0"/>
              <a:t>TableNameId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VALUES (@</a:t>
            </a:r>
            <a:r>
              <a:rPr lang="en-US" dirty="0" err="1" smtClean="0"/>
              <a:t>NewValue</a:t>
            </a:r>
            <a:r>
              <a:rPr lang="en-US" dirty="0" smtClean="0"/>
              <a:t>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58FBD8-E056-4D06-9A95-65A0E57D1A6B}" type="datetime4">
              <a:rPr lang="en-US" smtClean="0"/>
              <a:t>August 17, 2012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“Safe”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dirty="0" smtClean="0"/>
              <a:t>DECLARE @</a:t>
            </a:r>
            <a:r>
              <a:rPr lang="en-US" dirty="0" err="1" smtClean="0"/>
              <a:t>AltKeyValue</a:t>
            </a:r>
            <a:r>
              <a:rPr lang="en-US" dirty="0" smtClean="0"/>
              <a:t> CHAR(6) = 'VALUE1'</a:t>
            </a:r>
          </a:p>
          <a:p>
            <a:pPr marL="274320" lvl="1" indent="0">
              <a:buNone/>
            </a:pPr>
            <a:r>
              <a:rPr lang="en-US" dirty="0" smtClean="0"/>
              <a:t>INSERT </a:t>
            </a:r>
            <a:r>
              <a:rPr lang="en-US" dirty="0" err="1" smtClean="0"/>
              <a:t>TableName</a:t>
            </a:r>
            <a:r>
              <a:rPr lang="en-US" dirty="0" smtClean="0"/>
              <a:t> (</a:t>
            </a:r>
            <a:r>
              <a:rPr lang="en-US" dirty="0" err="1" smtClean="0"/>
              <a:t>AltKeyValue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       </a:t>
            </a:r>
            <a:r>
              <a:rPr lang="en-US" dirty="0" err="1" smtClean="0"/>
              <a:t>NonIdentityColumns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VALUES (@</a:t>
            </a:r>
            <a:r>
              <a:rPr lang="en-US" dirty="0" err="1" smtClean="0"/>
              <a:t>AltKeyValue</a:t>
            </a:r>
            <a:r>
              <a:rPr lang="en-US" dirty="0" smtClean="0"/>
              <a:t>, 'Some Value');</a:t>
            </a:r>
            <a:br>
              <a:rPr lang="en-US" dirty="0" smtClean="0"/>
            </a:b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DECLARE @</a:t>
            </a:r>
            <a:r>
              <a:rPr lang="en-US" dirty="0" err="1" smtClean="0"/>
              <a:t>NewValue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= </a:t>
            </a:r>
          </a:p>
          <a:p>
            <a:pPr marL="274320" lvl="1" indent="0">
              <a:buNone/>
            </a:pPr>
            <a:r>
              <a:rPr lang="en-US" dirty="0" smtClean="0"/>
              <a:t>                (SELECT </a:t>
            </a:r>
            <a:r>
              <a:rPr lang="en-US" dirty="0" err="1" smtClean="0"/>
              <a:t>TableNameId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    FROM </a:t>
            </a:r>
            <a:r>
              <a:rPr lang="en-US" dirty="0" err="1" smtClean="0"/>
              <a:t>TableName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            WHERE </a:t>
            </a:r>
            <a:r>
              <a:rPr lang="en-US" dirty="0" err="1" smtClean="0"/>
              <a:t>AltKeyValue</a:t>
            </a:r>
            <a:r>
              <a:rPr lang="en-US" dirty="0" smtClean="0"/>
              <a:t> = @</a:t>
            </a:r>
            <a:r>
              <a:rPr lang="en-US" dirty="0" err="1" smtClean="0"/>
              <a:t>AltKeyValue</a:t>
            </a:r>
            <a:r>
              <a:rPr lang="en-US" dirty="0" smtClean="0"/>
              <a:t>)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 smtClean="0"/>
              <a:t>INSERT </a:t>
            </a:r>
            <a:r>
              <a:rPr lang="en-US" dirty="0" err="1"/>
              <a:t>RelatedTableName</a:t>
            </a:r>
            <a:r>
              <a:rPr lang="en-US" dirty="0"/>
              <a:t> (</a:t>
            </a:r>
            <a:r>
              <a:rPr lang="en-US" dirty="0" err="1"/>
              <a:t>TableNameId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VALUES (@</a:t>
            </a:r>
            <a:r>
              <a:rPr lang="en-US" dirty="0" err="1"/>
              <a:t>NewValue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C6E63F-D71D-407A-AD52-C6286ECF3E86}" type="datetime4">
              <a:rPr lang="en-US" smtClean="0"/>
              <a:t>August 17,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What Sequence Objects Are (And Are Not)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966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 Clause Works for both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Assuming your table qualifies, can get the new values from INSERT statement directly</a:t>
            </a:r>
          </a:p>
          <a:p>
            <a:r>
              <a:rPr lang="en-US" smtClean="0"/>
              <a:t>However, there are limitations that make the output clause less desirable due to changes in structures causing issues.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smtClean="0">
                <a:hlinkClick r:id="rId2"/>
              </a:rPr>
              <a:t>http://msdn.microsoft.com/en-us/library/ms177564.aspx</a:t>
            </a:r>
            <a:r>
              <a:rPr lang="en-US" smtClean="0"/>
              <a:t>). </a:t>
            </a:r>
          </a:p>
          <a:p>
            <a:r>
              <a:rPr lang="en-US" smtClean="0"/>
              <a:t>Examples: in the DML statement: </a:t>
            </a:r>
          </a:p>
          <a:p>
            <a:pPr lvl="1"/>
            <a:r>
              <a:rPr lang="en-US" smtClean="0"/>
              <a:t>The target table 'Demo.InvoiceLineItem' of the DML statement cannot have any enabled triggers</a:t>
            </a:r>
          </a:p>
          <a:p>
            <a:pPr lvl="1"/>
            <a:r>
              <a:rPr lang="en-US" smtClean="0"/>
              <a:t>You can’t reference local partitioned views, distributed partitioned views, or remote tables. </a:t>
            </a:r>
          </a:p>
          <a:p>
            <a:pPr lvl="1"/>
            <a:r>
              <a:rPr lang="en-US" smtClean="0"/>
              <a:t>You can’t have subqueries or user-defined functions that perform user or system data access, or are assumed to perform such access. User-defined functions are assumed to perform data access if they are not schema-bound.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C1DBBE-9233-49C5-858B-829FEE391905}" type="datetime4">
              <a:rPr lang="en-US" smtClean="0"/>
              <a:t>August 17, 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0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Demos</a:t>
            </a:r>
            <a:br>
              <a:rPr lang="en-US" sz="2800" dirty="0" smtClean="0"/>
            </a:br>
            <a:r>
              <a:rPr lang="en-US" sz="2800" dirty="0" smtClean="0"/>
              <a:t>Some I will do, and more for you to play with later!</a:t>
            </a:r>
            <a:br>
              <a:rPr lang="en-US" sz="28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Download Latest Slides and Code</a:t>
            </a:r>
            <a:br>
              <a:rPr lang="en-US" sz="2000" dirty="0" smtClean="0"/>
            </a:br>
            <a:r>
              <a:rPr lang="en-US" sz="2000" dirty="0" smtClean="0"/>
              <a:t>http://www.drsql.org/Pages/Presentations.aspx</a:t>
            </a:r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charset="0"/>
              </a:rPr>
              <a:t>What Sequence Objects Are (And Are Not)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0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 Objects 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Whole Number Generators</a:t>
            </a:r>
          </a:p>
          <a:p>
            <a:pPr lvl="1"/>
            <a:r>
              <a:rPr lang="en-US" smtClean="0"/>
              <a:t>Additive progression </a:t>
            </a:r>
            <a:br>
              <a:rPr lang="en-US" smtClean="0"/>
            </a:br>
            <a:r>
              <a:rPr lang="en-US" smtClean="0"/>
              <a:t>next value = current value + factor</a:t>
            </a:r>
          </a:p>
          <a:p>
            <a:r>
              <a:rPr lang="en-US" smtClean="0"/>
              <a:t>Objects</a:t>
            </a:r>
          </a:p>
          <a:p>
            <a:pPr lvl="1"/>
            <a:r>
              <a:rPr lang="en-US" smtClean="0"/>
              <a:t>They are schema owned objects. </a:t>
            </a:r>
          </a:p>
          <a:p>
            <a:pPr lvl="1"/>
            <a:r>
              <a:rPr lang="en-US" smtClean="0"/>
              <a:t>They have standard permissions (GRANT UPDATE)</a:t>
            </a:r>
          </a:p>
          <a:p>
            <a:r>
              <a:rPr lang="en-US" smtClean="0"/>
              <a:t>Guaranteed to generate a value in order </a:t>
            </a:r>
          </a:p>
          <a:p>
            <a:pPr lvl="1"/>
            <a:r>
              <a:rPr lang="en-US" smtClean="0"/>
              <a:t>With cycles if desired 0, 1, 2, 3, 0, 1, 2, 3, 0, …</a:t>
            </a:r>
          </a:p>
          <a:p>
            <a:pPr lvl="1"/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5669CB-D3CF-458D-92A6-36438F76936C}" type="datetime4">
              <a:rPr lang="en-US" smtClean="0"/>
              <a:t>August 17, 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 Objects are: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Far less limited in their use as opposed to identities</a:t>
            </a:r>
          </a:p>
          <a:p>
            <a:pPr lvl="1"/>
            <a:r>
              <a:rPr lang="en-US" smtClean="0"/>
              <a:t>In a table, identity property limited to 1 column, you can have &gt; 1 column with a default using a sequence</a:t>
            </a:r>
          </a:p>
          <a:p>
            <a:pPr lvl="1"/>
            <a:r>
              <a:rPr lang="en-US" smtClean="0"/>
              <a:t>Identity property applicable only to table column</a:t>
            </a:r>
          </a:p>
          <a:p>
            <a:r>
              <a:rPr lang="en-US" smtClean="0"/>
              <a:t>A reasonable replacement for identity generated values</a:t>
            </a:r>
          </a:p>
          <a:p>
            <a:pPr lvl="1"/>
            <a:r>
              <a:rPr lang="en-US" smtClean="0"/>
              <a:t>Far more flexible </a:t>
            </a:r>
          </a:p>
          <a:p>
            <a:pPr lvl="1"/>
            <a:r>
              <a:rPr lang="en-US" smtClean="0"/>
              <a:t>Can be added to column after creation, and removed from column anytime</a:t>
            </a:r>
          </a:p>
          <a:p>
            <a:pPr lvl="1"/>
            <a:r>
              <a:rPr lang="en-US" smtClean="0"/>
              <a:t>Column values will are updatable</a:t>
            </a:r>
          </a:p>
          <a:p>
            <a:r>
              <a:rPr lang="en-US" smtClean="0"/>
              <a:t>Tunable – knobs available to tune how values are cached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EE8BE2-3793-4BC5-B2AD-95A5B2F40093}" type="datetime4">
              <a:rPr lang="en-US" smtClean="0"/>
              <a:t>August 17, 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2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 Objects are not: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Usable exactly like identity property</a:t>
            </a:r>
          </a:p>
          <a:p>
            <a:pPr lvl="1"/>
            <a:r>
              <a:rPr lang="en-US" smtClean="0"/>
              <a:t>No way to get the last one used in scope</a:t>
            </a:r>
          </a:p>
          <a:p>
            <a:pPr lvl="1"/>
            <a:r>
              <a:rPr lang="en-US" smtClean="0"/>
              <a:t>Doesn’t automatically skip defaulted column in INSERT</a:t>
            </a:r>
          </a:p>
          <a:p>
            <a:pPr lvl="2"/>
            <a:r>
              <a:rPr lang="en-US" smtClean="0"/>
              <a:t>“Naked” insert - INSERT tablename VALUES (1,2)</a:t>
            </a:r>
          </a:p>
          <a:p>
            <a:pPr lvl="1"/>
            <a:r>
              <a:rPr lang="en-US" smtClean="0"/>
              <a:t>The table metadata will not know about the sequence</a:t>
            </a:r>
          </a:p>
          <a:p>
            <a:pPr lvl="1"/>
            <a:r>
              <a:rPr lang="en-US" smtClean="0"/>
              <a:t>No special syntax for working with identity column in a table ( SELECT IDENTITYCOL FROM tablename )</a:t>
            </a:r>
          </a:p>
          <a:p>
            <a:r>
              <a:rPr lang="en-US" smtClean="0"/>
              <a:t>A direct replacement for:</a:t>
            </a:r>
          </a:p>
          <a:p>
            <a:pPr lvl="1"/>
            <a:r>
              <a:rPr lang="en-US" smtClean="0"/>
              <a:t>A numbers table</a:t>
            </a:r>
          </a:p>
          <a:p>
            <a:pPr lvl="1"/>
            <a:r>
              <a:rPr lang="en-US" smtClean="0"/>
              <a:t>ROW_NUMBER() windowing function </a:t>
            </a:r>
          </a:p>
          <a:p>
            <a:endParaRPr lang="en-US" dirty="0" smtClean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3C4291-E585-42BC-B7F2-AFB1E3DA7DA8}" type="datetime4">
              <a:rPr lang="en-US" smtClean="0"/>
              <a:t>August 17, 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 Objects are not: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Available as a temporary object</a:t>
            </a:r>
          </a:p>
          <a:p>
            <a:r>
              <a:rPr lang="en-US" smtClean="0"/>
              <a:t>Subject to “Normal” Transactions</a:t>
            </a:r>
          </a:p>
          <a:p>
            <a:pPr lvl="1"/>
            <a:r>
              <a:rPr lang="en-US" smtClean="0"/>
              <a:t>Uses locks for concurrency, but not held in any isolation level beyond allocating next value</a:t>
            </a:r>
          </a:p>
          <a:p>
            <a:pPr lvl="1"/>
            <a:r>
              <a:rPr lang="en-US" smtClean="0"/>
              <a:t>Allows for highly concurrent usage</a:t>
            </a:r>
          </a:p>
          <a:p>
            <a:pPr lvl="1"/>
            <a:r>
              <a:rPr lang="en-US" smtClean="0"/>
              <a:t>Every value generated is lost even if ROLLBACK</a:t>
            </a:r>
          </a:p>
          <a:p>
            <a:pPr lvl="1"/>
            <a:r>
              <a:rPr lang="en-US" smtClean="0"/>
              <a:t>Exception: ALTER SEQUENCE in transaction will block:</a:t>
            </a:r>
          </a:p>
          <a:p>
            <a:pPr lvl="2"/>
            <a:r>
              <a:rPr lang="en-US" smtClean="0"/>
              <a:t>Users of that sequence</a:t>
            </a:r>
          </a:p>
          <a:p>
            <a:pPr lvl="2"/>
            <a:r>
              <a:rPr lang="en-US" smtClean="0"/>
              <a:t>Other SEQUENCE creates/alters too</a:t>
            </a:r>
          </a:p>
          <a:p>
            <a:r>
              <a:rPr lang="en-US" smtClean="0"/>
              <a:t>Slower than identity generated values</a:t>
            </a:r>
          </a:p>
          <a:p>
            <a:pPr lvl="1"/>
            <a:r>
              <a:rPr lang="en-US" smtClean="0"/>
              <a:t>Performance characteristics directly tied to caching and need to persist metadata</a:t>
            </a:r>
          </a:p>
          <a:p>
            <a:endParaRPr lang="en-US" dirty="0" smtClean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1368DD-35B9-4F2C-B52F-C2F4CCBA6DC2}" type="datetime4">
              <a:rPr lang="en-US" smtClean="0"/>
              <a:t>August 17, 2012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5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Identity syntax and management overview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7038"/>
            <a:ext cx="8229600" cy="450376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All parameters set at table create (or when adding an identity column using ALTER TABLE)</a:t>
            </a:r>
          </a:p>
          <a:p>
            <a:r>
              <a:rPr lang="en-US" dirty="0" smtClean="0"/>
              <a:t>Management tied directly to the table</a:t>
            </a:r>
          </a:p>
          <a:p>
            <a:r>
              <a:rPr lang="en-US" dirty="0" smtClean="0"/>
              <a:t>Get recently entered value using one of the following</a:t>
            </a:r>
          </a:p>
          <a:p>
            <a:pPr lvl="1"/>
            <a:r>
              <a:rPr lang="en-US" dirty="0" smtClean="0"/>
              <a:t>SCOPE_IDENTITY() – Within current execution scope</a:t>
            </a:r>
          </a:p>
          <a:p>
            <a:pPr lvl="1"/>
            <a:r>
              <a:rPr lang="en-US" dirty="0" smtClean="0"/>
              <a:t>@@IDENTITY – In current session</a:t>
            </a:r>
          </a:p>
          <a:p>
            <a:pPr lvl="1"/>
            <a:r>
              <a:rPr lang="en-US" dirty="0" smtClean="0"/>
              <a:t> IDENT_CURRENT('</a:t>
            </a:r>
            <a:r>
              <a:rPr lang="en-US" dirty="0" err="1" smtClean="0"/>
              <a:t>tablename</a:t>
            </a:r>
            <a:r>
              <a:rPr lang="en-US" dirty="0" smtClean="0"/>
              <a:t>’) – On any session (even someone else’s)</a:t>
            </a:r>
          </a:p>
          <a:p>
            <a:r>
              <a:rPr lang="en-US" dirty="0" smtClean="0"/>
              <a:t>To insert values manually, need: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SET IDENTITY_INSERT &lt;</a:t>
            </a:r>
            <a:r>
              <a:rPr lang="en-US" dirty="0" err="1" smtClean="0"/>
              <a:t>tablename</a:t>
            </a:r>
            <a:r>
              <a:rPr lang="en-US" dirty="0" smtClean="0"/>
              <a:t>&gt; ON</a:t>
            </a:r>
            <a:br>
              <a:rPr lang="en-US" dirty="0" smtClean="0"/>
            </a:br>
            <a:r>
              <a:rPr lang="en-US" dirty="0" smtClean="0"/>
              <a:t>….</a:t>
            </a:r>
            <a:br>
              <a:rPr lang="en-US" dirty="0" smtClean="0"/>
            </a:br>
            <a:r>
              <a:rPr lang="en-US" dirty="0" smtClean="0"/>
              <a:t>SET IDENTITY_INSERT &lt;</a:t>
            </a:r>
            <a:r>
              <a:rPr lang="en-US" dirty="0" err="1" smtClean="0"/>
              <a:t>tablename</a:t>
            </a:r>
            <a:r>
              <a:rPr lang="en-US" dirty="0" smtClean="0"/>
              <a:t>&gt; OFF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What Sequence Objects Are (And Are Not)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557" y="313899"/>
            <a:ext cx="7492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TABLE &lt;</a:t>
            </a:r>
            <a:r>
              <a:rPr lang="en-US" dirty="0" err="1" smtClean="0"/>
              <a:t>tableName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(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dirty="0" err="1" smtClean="0"/>
              <a:t>columname</a:t>
            </a:r>
            <a:r>
              <a:rPr lang="en-US" dirty="0" smtClean="0"/>
              <a:t>&gt; </a:t>
            </a:r>
            <a:r>
              <a:rPr lang="en-US" dirty="0" err="1" smtClean="0"/>
              <a:t>int</a:t>
            </a:r>
            <a:r>
              <a:rPr lang="en-US" dirty="0" smtClean="0"/>
              <a:t> NOT NULL </a:t>
            </a:r>
            <a:r>
              <a:rPr lang="en-US" b="1" dirty="0" smtClean="0"/>
              <a:t>IDENTITY(&lt;start&gt;,&lt;increment&gt;)</a:t>
            </a:r>
            <a:endParaRPr lang="en-US" b="1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A02AEA-75CE-49BC-8696-0DBDC0A532C8}" type="datetime4">
              <a:rPr lang="en-US" smtClean="0"/>
              <a:t>August 17, 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E4E3CD0F1AFC41B71405F6839EC952" ma:contentTypeVersion="0" ma:contentTypeDescription="Create a new document." ma:contentTypeScope="" ma:versionID="39068b836d0a019fbfcaeb7a560ba7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3d3ce752f89babdaafdc570ef9d508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75A45D-3ADE-46AC-8A47-04E9CDD8E9B2}"/>
</file>

<file path=customXml/itemProps2.xml><?xml version="1.0" encoding="utf-8"?>
<ds:datastoreItem xmlns:ds="http://schemas.openxmlformats.org/officeDocument/2006/customXml" ds:itemID="{921CCC94-3286-40B4-9724-678881181E09}"/>
</file>

<file path=customXml/itemProps3.xml><?xml version="1.0" encoding="utf-8"?>
<ds:datastoreItem xmlns:ds="http://schemas.openxmlformats.org/officeDocument/2006/customXml" ds:itemID="{FC139C13-AFE7-49C8-873E-AC7C75BD2747}"/>
</file>

<file path=docProps/app.xml><?xml version="1.0" encoding="utf-8"?>
<Properties xmlns="http://schemas.openxmlformats.org/officeDocument/2006/extended-properties" xmlns:vt="http://schemas.openxmlformats.org/officeDocument/2006/docPropsVTypes">
  <Template>drsql_org_refresh</Template>
  <TotalTime>4240</TotalTime>
  <Words>1736</Words>
  <Application>Microsoft Office PowerPoint</Application>
  <PresentationFormat>On-screen Show (4:3)</PresentationFormat>
  <Paragraphs>296</Paragraphs>
  <Slides>34</Slides>
  <Notes>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Clarity</vt:lpstr>
      <vt:lpstr>What Sequence objects are  (and Are Not)</vt:lpstr>
      <vt:lpstr>A Candidate for the prize for the World’s Longest Presentation  (on the world’s Smallest Topic)</vt:lpstr>
      <vt:lpstr>Who is this guy?</vt:lpstr>
      <vt:lpstr>Sequence Objects are:</vt:lpstr>
      <vt:lpstr>Sequence Objects are:</vt:lpstr>
      <vt:lpstr>Sequence Objects are not:</vt:lpstr>
      <vt:lpstr>Sequence Objects are not:</vt:lpstr>
      <vt:lpstr>Identity syntax and management overview</vt:lpstr>
      <vt:lpstr>PowerPoint Presentation</vt:lpstr>
      <vt:lpstr>Identity management</vt:lpstr>
      <vt:lpstr>Sequence syntax and management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Extended Events: Metadata Writes</vt:lpstr>
      <vt:lpstr>Naming</vt:lpstr>
      <vt:lpstr>Fetching value from Sequence OBJECT</vt:lpstr>
      <vt:lpstr>PowerPoint Presentation</vt:lpstr>
      <vt:lpstr>PowerPoint Presentation</vt:lpstr>
      <vt:lpstr>Inserting large numbers of rows</vt:lpstr>
      <vt:lpstr>Typical Usage Patterns</vt:lpstr>
      <vt:lpstr>Typical Usage patterns</vt:lpstr>
      <vt:lpstr>Artificial/Surrogate Key Generation</vt:lpstr>
      <vt:lpstr>Artificial Key Generation</vt:lpstr>
      <vt:lpstr>Typical Coding Patterns </vt:lpstr>
      <vt:lpstr>Identity Usage Patterns</vt:lpstr>
      <vt:lpstr>Sequence Usage Pattern</vt:lpstr>
      <vt:lpstr>“Safe” Method</vt:lpstr>
      <vt:lpstr>Output Clause Works for both</vt:lpstr>
      <vt:lpstr>Demos Some I will do, and more for you to play with later!  Download Latest Slides and Code http://www.drsql.org/Pages/Presentations.aspx</vt:lpstr>
    </vt:vector>
  </TitlesOfParts>
  <Company>Revealed Design,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ThinOne</cp:lastModifiedBy>
  <cp:revision>108</cp:revision>
  <dcterms:created xsi:type="dcterms:W3CDTF">2012-02-02T14:01:47Z</dcterms:created>
  <dcterms:modified xsi:type="dcterms:W3CDTF">2012-08-18T03:59:53Z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0x010100D3E4E3CD0F1AFC41B71405F6839EC952</vt:lpwstr>
  </property>
</Properties>
</file>