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commentAuthors.xml" ContentType="application/vnd.openxmlformats-officedocument.presentationml.commentAuth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7" r:id="rId2"/>
    <p:sldId id="292" r:id="rId3"/>
    <p:sldId id="284" r:id="rId4"/>
    <p:sldId id="285" r:id="rId5"/>
    <p:sldId id="258" r:id="rId6"/>
    <p:sldId id="262" r:id="rId7"/>
    <p:sldId id="293" r:id="rId8"/>
    <p:sldId id="259" r:id="rId9"/>
    <p:sldId id="268" r:id="rId10"/>
    <p:sldId id="260" r:id="rId11"/>
    <p:sldId id="264" r:id="rId12"/>
    <p:sldId id="265" r:id="rId13"/>
    <p:sldId id="266" r:id="rId14"/>
    <p:sldId id="267" r:id="rId15"/>
    <p:sldId id="261" r:id="rId16"/>
    <p:sldId id="269" r:id="rId17"/>
    <p:sldId id="271" r:id="rId18"/>
    <p:sldId id="273" r:id="rId19"/>
    <p:sldId id="274" r:id="rId20"/>
    <p:sldId id="275" r:id="rId21"/>
    <p:sldId id="276" r:id="rId22"/>
    <p:sldId id="290" r:id="rId23"/>
    <p:sldId id="277" r:id="rId24"/>
    <p:sldId id="291" r:id="rId25"/>
    <p:sldId id="294" r:id="rId26"/>
    <p:sldId id="289" r:id="rId27"/>
    <p:sldId id="286" r:id="rId28"/>
    <p:sldId id="280" r:id="rId29"/>
    <p:sldId id="278" r:id="rId30"/>
    <p:sldId id="287" r:id="rId31"/>
    <p:sldId id="279" r:id="rId32"/>
    <p:sldId id="288" r:id="rId33"/>
    <p:sldId id="28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nOne" initials="T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14" autoAdjust="0"/>
    <p:restoredTop sz="60746" autoAdjust="0"/>
  </p:normalViewPr>
  <p:slideViewPr>
    <p:cSldViewPr>
      <p:cViewPr varScale="1">
        <p:scale>
          <a:sx n="43" d="100"/>
          <a:sy n="43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7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24T21:47:43.868" idx="1">
    <p:pos x="513" y="338"/>
    <p:text>Show a very simple looking batch that doesn't do what is expected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72720-1BC6-4E77-AA83-0A0E2158F94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35D9503-42E4-446D-8AD2-FB2486C4BEB5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E8835495-DA6D-4922-A6CA-F83BC21CC6F0}" type="parTrans" cxnId="{B1EC86E8-717F-4E7E-8308-59537FCD1BD5}">
      <dgm:prSet/>
      <dgm:spPr/>
      <dgm:t>
        <a:bodyPr/>
        <a:lstStyle/>
        <a:p>
          <a:endParaRPr lang="en-US"/>
        </a:p>
      </dgm:t>
    </dgm:pt>
    <dgm:pt modelId="{C2D9A6C7-85F4-42A0-9EDB-070E0CCE54D7}" type="sibTrans" cxnId="{B1EC86E8-717F-4E7E-8308-59537FCD1BD5}">
      <dgm:prSet/>
      <dgm:spPr/>
      <dgm:t>
        <a:bodyPr/>
        <a:lstStyle/>
        <a:p>
          <a:endParaRPr lang="en-US"/>
        </a:p>
      </dgm:t>
    </dgm:pt>
    <dgm:pt modelId="{5F16F606-E92B-41A0-AB3C-A4717216198A}">
      <dgm:prSet phldrT="[Text]"/>
      <dgm:spPr/>
      <dgm:t>
        <a:bodyPr/>
        <a:lstStyle/>
        <a:p>
          <a:r>
            <a:rPr lang="en-US" dirty="0" smtClean="0"/>
            <a:t>Standard</a:t>
          </a:r>
          <a:endParaRPr lang="en-US" dirty="0"/>
        </a:p>
      </dgm:t>
    </dgm:pt>
    <dgm:pt modelId="{1B38283F-9CB7-49BA-9B6B-752E7A2B9917}" type="parTrans" cxnId="{D37D26C9-B3A2-458A-992C-7277F6A051FD}">
      <dgm:prSet/>
      <dgm:spPr/>
      <dgm:t>
        <a:bodyPr/>
        <a:lstStyle/>
        <a:p>
          <a:endParaRPr lang="en-US"/>
        </a:p>
      </dgm:t>
    </dgm:pt>
    <dgm:pt modelId="{633C4D87-BE64-479E-86CC-E5308E715B3B}" type="sibTrans" cxnId="{D37D26C9-B3A2-458A-992C-7277F6A051FD}">
      <dgm:prSet/>
      <dgm:spPr/>
      <dgm:t>
        <a:bodyPr/>
        <a:lstStyle/>
        <a:p>
          <a:endParaRPr lang="en-US"/>
        </a:p>
      </dgm:t>
    </dgm:pt>
    <dgm:pt modelId="{8FBB0D4B-CDD2-4CAF-82EF-0722604490DA}">
      <dgm:prSet phldrT="[Text]"/>
      <dgm:spPr/>
      <dgm:t>
        <a:bodyPr/>
        <a:lstStyle/>
        <a:p>
          <a:r>
            <a:rPr lang="en-US" dirty="0" smtClean="0"/>
            <a:t>Enterprise</a:t>
          </a:r>
          <a:endParaRPr lang="en-US" dirty="0"/>
        </a:p>
      </dgm:t>
    </dgm:pt>
    <dgm:pt modelId="{67409D77-B5F4-4EF2-B0E7-779715EA3EC7}" type="parTrans" cxnId="{B55FB148-597A-4546-B1B6-4EEDA491AC4B}">
      <dgm:prSet/>
      <dgm:spPr/>
      <dgm:t>
        <a:bodyPr/>
        <a:lstStyle/>
        <a:p>
          <a:endParaRPr lang="en-US"/>
        </a:p>
      </dgm:t>
    </dgm:pt>
    <dgm:pt modelId="{AE8BC564-FFFD-47CF-9FAF-EDA2F671FB4E}" type="sibTrans" cxnId="{B55FB148-597A-4546-B1B6-4EEDA491AC4B}">
      <dgm:prSet/>
      <dgm:spPr/>
      <dgm:t>
        <a:bodyPr/>
        <a:lstStyle/>
        <a:p>
          <a:endParaRPr lang="en-US"/>
        </a:p>
      </dgm:t>
    </dgm:pt>
    <dgm:pt modelId="{296E189C-A7F6-4BA7-81B9-83C30C366224}" type="pres">
      <dgm:prSet presAssocID="{52C72720-1BC6-4E77-AA83-0A0E2158F94B}" presName="CompostProcess" presStyleCnt="0">
        <dgm:presLayoutVars>
          <dgm:dir/>
          <dgm:resizeHandles val="exact"/>
        </dgm:presLayoutVars>
      </dgm:prSet>
      <dgm:spPr/>
    </dgm:pt>
    <dgm:pt modelId="{137AF167-8D33-4D37-854A-0B3989B75CA8}" type="pres">
      <dgm:prSet presAssocID="{52C72720-1BC6-4E77-AA83-0A0E2158F94B}" presName="arrow" presStyleLbl="bgShp" presStyleIdx="0" presStyleCnt="1"/>
      <dgm:spPr/>
    </dgm:pt>
    <dgm:pt modelId="{3BCDF2F7-77E5-4986-A56B-4BBCBE050C5C}" type="pres">
      <dgm:prSet presAssocID="{52C72720-1BC6-4E77-AA83-0A0E2158F94B}" presName="linearProcess" presStyleCnt="0"/>
      <dgm:spPr/>
    </dgm:pt>
    <dgm:pt modelId="{6FA78AB9-BDAA-4D74-97C5-AA5185F2876A}" type="pres">
      <dgm:prSet presAssocID="{035D9503-42E4-446D-8AD2-FB2486C4BEB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E83D-FD54-4751-A90E-B60DA686D152}" type="pres">
      <dgm:prSet presAssocID="{C2D9A6C7-85F4-42A0-9EDB-070E0CCE54D7}" presName="sibTrans" presStyleCnt="0"/>
      <dgm:spPr/>
    </dgm:pt>
    <dgm:pt modelId="{31B7926B-27BB-4EB0-A500-01E44B3B63CD}" type="pres">
      <dgm:prSet presAssocID="{5F16F606-E92B-41A0-AB3C-A4717216198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5CC45-F4A7-47C0-A000-BF78F1C9DB4E}" type="pres">
      <dgm:prSet presAssocID="{633C4D87-BE64-479E-86CC-E5308E715B3B}" presName="sibTrans" presStyleCnt="0"/>
      <dgm:spPr/>
    </dgm:pt>
    <dgm:pt modelId="{CF252672-7A63-448B-AC74-A9B21256923B}" type="pres">
      <dgm:prSet presAssocID="{8FBB0D4B-CDD2-4CAF-82EF-0722604490D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C857E0-BB97-4C68-A319-1EB0FED856DD}" type="presOf" srcId="{8FBB0D4B-CDD2-4CAF-82EF-0722604490DA}" destId="{CF252672-7A63-448B-AC74-A9B21256923B}" srcOrd="0" destOrd="0" presId="urn:microsoft.com/office/officeart/2005/8/layout/hProcess9"/>
    <dgm:cxn modelId="{990F2E10-DD2F-4E04-95CB-C2651317111F}" type="presOf" srcId="{52C72720-1BC6-4E77-AA83-0A0E2158F94B}" destId="{296E189C-A7F6-4BA7-81B9-83C30C366224}" srcOrd="0" destOrd="0" presId="urn:microsoft.com/office/officeart/2005/8/layout/hProcess9"/>
    <dgm:cxn modelId="{3FDCB6DB-4956-4E46-83A2-04AADACA6870}" type="presOf" srcId="{035D9503-42E4-446D-8AD2-FB2486C4BEB5}" destId="{6FA78AB9-BDAA-4D74-97C5-AA5185F2876A}" srcOrd="0" destOrd="0" presId="urn:microsoft.com/office/officeart/2005/8/layout/hProcess9"/>
    <dgm:cxn modelId="{B1EC86E8-717F-4E7E-8308-59537FCD1BD5}" srcId="{52C72720-1BC6-4E77-AA83-0A0E2158F94B}" destId="{035D9503-42E4-446D-8AD2-FB2486C4BEB5}" srcOrd="0" destOrd="0" parTransId="{E8835495-DA6D-4922-A6CA-F83BC21CC6F0}" sibTransId="{C2D9A6C7-85F4-42A0-9EDB-070E0CCE54D7}"/>
    <dgm:cxn modelId="{D37D26C9-B3A2-458A-992C-7277F6A051FD}" srcId="{52C72720-1BC6-4E77-AA83-0A0E2158F94B}" destId="{5F16F606-E92B-41A0-AB3C-A4717216198A}" srcOrd="1" destOrd="0" parTransId="{1B38283F-9CB7-49BA-9B6B-752E7A2B9917}" sibTransId="{633C4D87-BE64-479E-86CC-E5308E715B3B}"/>
    <dgm:cxn modelId="{B55FB148-597A-4546-B1B6-4EEDA491AC4B}" srcId="{52C72720-1BC6-4E77-AA83-0A0E2158F94B}" destId="{8FBB0D4B-CDD2-4CAF-82EF-0722604490DA}" srcOrd="2" destOrd="0" parTransId="{67409D77-B5F4-4EF2-B0E7-779715EA3EC7}" sibTransId="{AE8BC564-FFFD-47CF-9FAF-EDA2F671FB4E}"/>
    <dgm:cxn modelId="{98096CE4-E82C-4A30-908E-849E793C4873}" type="presOf" srcId="{5F16F606-E92B-41A0-AB3C-A4717216198A}" destId="{31B7926B-27BB-4EB0-A500-01E44B3B63CD}" srcOrd="0" destOrd="0" presId="urn:microsoft.com/office/officeart/2005/8/layout/hProcess9"/>
    <dgm:cxn modelId="{7F20A34B-95E8-44B0-BF52-DB9995BDD438}" type="presParOf" srcId="{296E189C-A7F6-4BA7-81B9-83C30C366224}" destId="{137AF167-8D33-4D37-854A-0B3989B75CA8}" srcOrd="0" destOrd="0" presId="urn:microsoft.com/office/officeart/2005/8/layout/hProcess9"/>
    <dgm:cxn modelId="{D2DD4B72-A726-4C8C-9CB2-81DEB589A5B7}" type="presParOf" srcId="{296E189C-A7F6-4BA7-81B9-83C30C366224}" destId="{3BCDF2F7-77E5-4986-A56B-4BBCBE050C5C}" srcOrd="1" destOrd="0" presId="urn:microsoft.com/office/officeart/2005/8/layout/hProcess9"/>
    <dgm:cxn modelId="{30235A50-E935-4093-A388-BE7A9021C681}" type="presParOf" srcId="{3BCDF2F7-77E5-4986-A56B-4BBCBE050C5C}" destId="{6FA78AB9-BDAA-4D74-97C5-AA5185F2876A}" srcOrd="0" destOrd="0" presId="urn:microsoft.com/office/officeart/2005/8/layout/hProcess9"/>
    <dgm:cxn modelId="{3F91CC4F-A67D-4CA8-95F1-B208C42CCF93}" type="presParOf" srcId="{3BCDF2F7-77E5-4986-A56B-4BBCBE050C5C}" destId="{2857E83D-FD54-4751-A90E-B60DA686D152}" srcOrd="1" destOrd="0" presId="urn:microsoft.com/office/officeart/2005/8/layout/hProcess9"/>
    <dgm:cxn modelId="{C836CAA0-549B-4DAD-8AA9-7ED5CADB4C35}" type="presParOf" srcId="{3BCDF2F7-77E5-4986-A56B-4BBCBE050C5C}" destId="{31B7926B-27BB-4EB0-A500-01E44B3B63CD}" srcOrd="2" destOrd="0" presId="urn:microsoft.com/office/officeart/2005/8/layout/hProcess9"/>
    <dgm:cxn modelId="{FEAA928D-8E80-4E9B-BA66-8D3B9B6ACEB4}" type="presParOf" srcId="{3BCDF2F7-77E5-4986-A56B-4BBCBE050C5C}" destId="{4F05CC45-F4A7-47C0-A000-BF78F1C9DB4E}" srcOrd="3" destOrd="0" presId="urn:microsoft.com/office/officeart/2005/8/layout/hProcess9"/>
    <dgm:cxn modelId="{ED508448-0D85-465B-A2A4-7B40FE5EC8E7}" type="presParOf" srcId="{3BCDF2F7-77E5-4986-A56B-4BBCBE050C5C}" destId="{CF252672-7A63-448B-AC74-A9B21256923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AF167-8D33-4D37-854A-0B3989B75CA8}">
      <dsp:nvSpPr>
        <dsp:cNvPr id="0" name=""/>
        <dsp:cNvSpPr/>
      </dsp:nvSpPr>
      <dsp:spPr>
        <a:xfrm>
          <a:off x="617219" y="0"/>
          <a:ext cx="6995160" cy="46212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78AB9-BDAA-4D74-97C5-AA5185F2876A}">
      <dsp:nvSpPr>
        <dsp:cNvPr id="0" name=""/>
        <dsp:cNvSpPr/>
      </dsp:nvSpPr>
      <dsp:spPr>
        <a:xfrm>
          <a:off x="984" y="1386363"/>
          <a:ext cx="2580737" cy="1848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Express</a:t>
          </a:r>
          <a:endParaRPr lang="en-US" sz="3700" kern="1200" dirty="0"/>
        </a:p>
      </dsp:txBody>
      <dsp:txXfrm>
        <a:off x="91220" y="1476599"/>
        <a:ext cx="2400265" cy="1668012"/>
      </dsp:txXfrm>
    </dsp:sp>
    <dsp:sp modelId="{31B7926B-27BB-4EB0-A500-01E44B3B63CD}">
      <dsp:nvSpPr>
        <dsp:cNvPr id="0" name=""/>
        <dsp:cNvSpPr/>
      </dsp:nvSpPr>
      <dsp:spPr>
        <a:xfrm>
          <a:off x="2824431" y="1386363"/>
          <a:ext cx="2580737" cy="1848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Standard</a:t>
          </a:r>
          <a:endParaRPr lang="en-US" sz="3700" kern="1200" dirty="0"/>
        </a:p>
      </dsp:txBody>
      <dsp:txXfrm>
        <a:off x="2914667" y="1476599"/>
        <a:ext cx="2400265" cy="1668012"/>
      </dsp:txXfrm>
    </dsp:sp>
    <dsp:sp modelId="{CF252672-7A63-448B-AC74-A9B21256923B}">
      <dsp:nvSpPr>
        <dsp:cNvPr id="0" name=""/>
        <dsp:cNvSpPr/>
      </dsp:nvSpPr>
      <dsp:spPr>
        <a:xfrm>
          <a:off x="5647877" y="1386363"/>
          <a:ext cx="2580737" cy="1848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Enterprise</a:t>
          </a:r>
          <a:endParaRPr lang="en-US" sz="3700" kern="1200" dirty="0"/>
        </a:p>
      </dsp:txBody>
      <dsp:txXfrm>
        <a:off x="5738113" y="1476599"/>
        <a:ext cx="2400265" cy="1668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45154-EC9E-4E40-9C2F-98CDD2DE0AEC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00908-853E-4DC5-82BB-B765D984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7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00908-853E-4DC5-82BB-B765D984D7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4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Sneaky</a:t>
            </a:r>
          </a:p>
          <a:p>
            <a:r>
              <a:rPr lang="en-US" dirty="0" smtClean="0"/>
              <a:t>Conniving</a:t>
            </a:r>
          </a:p>
          <a:p>
            <a:r>
              <a:rPr lang="en-US" dirty="0" smtClean="0"/>
              <a:t>Performance Zapping</a:t>
            </a:r>
          </a:p>
          <a:p>
            <a:endParaRPr lang="en-US" dirty="0" smtClean="0"/>
          </a:p>
          <a:p>
            <a:r>
              <a:rPr lang="en-US" dirty="0" smtClean="0"/>
              <a:t>Expect to insert 100 rows, but</a:t>
            </a:r>
            <a:r>
              <a:rPr lang="en-US" baseline="0" dirty="0" smtClean="0"/>
              <a:t> none entered</a:t>
            </a:r>
          </a:p>
          <a:p>
            <a:r>
              <a:rPr lang="en-US" baseline="0" dirty="0" smtClean="0"/>
              <a:t>You check your WHERE clause, and it seems right…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Administrators should be able to tell, but typical end users will never know better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00908-853E-4DC5-82BB-B765D984D7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5" y="502296"/>
            <a:ext cx="1969926" cy="247726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12462" y="6454030"/>
            <a:ext cx="7131538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08521" y="6517515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296A8E"/>
                </a:solidFill>
                <a:latin typeface="+mn-lt"/>
                <a:cs typeface="Segoe"/>
              </a:rPr>
              <a:t>November</a:t>
            </a:r>
            <a:r>
              <a:rPr lang="en-US" sz="1200" baseline="0" dirty="0" smtClean="0">
                <a:solidFill>
                  <a:srgbClr val="296A8E"/>
                </a:solidFill>
                <a:latin typeface="+mn-lt"/>
                <a:cs typeface="Segoe"/>
              </a:rPr>
              <a:t> 6-9</a:t>
            </a:r>
            <a:r>
              <a:rPr lang="en-US" sz="1200" dirty="0" smtClean="0">
                <a:solidFill>
                  <a:srgbClr val="296A8E"/>
                </a:solidFill>
                <a:latin typeface="+mn-lt"/>
                <a:cs typeface="Segoe"/>
              </a:rPr>
              <a:t>, Seattle, WA </a:t>
            </a:r>
            <a:endParaRPr lang="en-US" sz="1200" dirty="0">
              <a:solidFill>
                <a:srgbClr val="296A8E"/>
              </a:solidFill>
              <a:latin typeface="+mn-lt"/>
              <a:cs typeface="Segoe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99" y="6533899"/>
            <a:ext cx="305235" cy="24423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421596" y="1836569"/>
            <a:ext cx="537408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4000" b="0" dirty="0">
                <a:solidFill>
                  <a:srgbClr val="296A8E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1888" y="2774605"/>
            <a:ext cx="537490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3"/>
              </a:buClr>
              <a:buFont typeface="Arial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3"/>
              </a:buClr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3"/>
              </a:buClr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3"/>
              </a:buClr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95344" cy="36512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6159" y="6503244"/>
            <a:ext cx="2895600" cy="365125"/>
          </a:xfrm>
          <a:prstGeom prst="rect">
            <a:avLst/>
          </a:prstGeom>
        </p:spPr>
        <p:txBody>
          <a:bodyPr tIns="0" bIns="4572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95344" cy="36512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6159" y="6503244"/>
            <a:ext cx="2895600" cy="365125"/>
          </a:xfrm>
          <a:prstGeom prst="rect">
            <a:avLst/>
          </a:prstGeom>
        </p:spPr>
        <p:txBody>
          <a:bodyPr tIns="0" bIns="4572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5" y="1465865"/>
            <a:ext cx="4040859" cy="409575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4" y="1465865"/>
            <a:ext cx="4040859" cy="409575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algn="ctr">
              <a:defRPr sz="1600"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3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95344" cy="36512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6159" y="6503244"/>
            <a:ext cx="2895600" cy="365125"/>
          </a:xfrm>
          <a:prstGeom prst="rect">
            <a:avLst/>
          </a:prstGeom>
        </p:spPr>
        <p:txBody>
          <a:bodyPr tIns="0" bIns="4572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AD-100 - Triggers, Born Evil or Misunderstood?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95344" cy="36512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1050" b="0">
                <a:solidFill>
                  <a:schemeClr val="accent5"/>
                </a:solidFill>
              </a:defRPr>
            </a:lvl1pPr>
          </a:lstStyle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99" y="6533899"/>
            <a:ext cx="305235" cy="2442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662029"/>
            <a:ext cx="8229600" cy="4621410"/>
          </a:xfr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0412" y="6503244"/>
            <a:ext cx="495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634" y="6503244"/>
            <a:ext cx="289560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AD-100 - Triggers, Born Evil or Misunderstood?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12462" y="6454030"/>
            <a:ext cx="7131538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08521" y="6517515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296A8E"/>
                </a:solidFill>
                <a:latin typeface="Segoe"/>
                <a:cs typeface="Segoe"/>
              </a:rPr>
              <a:t>November</a:t>
            </a:r>
            <a:r>
              <a:rPr lang="en-US" sz="1200" baseline="0" dirty="0" smtClean="0">
                <a:solidFill>
                  <a:srgbClr val="296A8E"/>
                </a:solidFill>
                <a:latin typeface="Segoe"/>
                <a:cs typeface="Segoe"/>
              </a:rPr>
              <a:t> 6-9</a:t>
            </a:r>
            <a:r>
              <a:rPr lang="en-US" sz="1200" dirty="0" smtClean="0">
                <a:solidFill>
                  <a:srgbClr val="296A8E"/>
                </a:solidFill>
                <a:latin typeface="Segoe"/>
                <a:cs typeface="Segoe"/>
              </a:rPr>
              <a:t>, Seattle, WA </a:t>
            </a:r>
            <a:endParaRPr lang="en-US" sz="1200" dirty="0">
              <a:solidFill>
                <a:srgbClr val="296A8E"/>
              </a:solidFill>
              <a:latin typeface="Segoe"/>
              <a:cs typeface="Sego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99" y="6533899"/>
            <a:ext cx="305235" cy="24423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21596" y="1836569"/>
            <a:ext cx="537408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rgbClr val="296A8E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1888" y="2774605"/>
            <a:ext cx="537490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3" t="1792" b="142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2462" y="6454030"/>
            <a:ext cx="7131538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8521" y="6517515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296A8E"/>
                </a:solidFill>
                <a:latin typeface="Segoe"/>
                <a:cs typeface="Segoe"/>
              </a:rPr>
              <a:t>November</a:t>
            </a:r>
            <a:r>
              <a:rPr lang="en-US" sz="1200" baseline="0" dirty="0" smtClean="0">
                <a:solidFill>
                  <a:srgbClr val="296A8E"/>
                </a:solidFill>
                <a:latin typeface="Segoe"/>
                <a:cs typeface="Segoe"/>
              </a:rPr>
              <a:t> 6-9</a:t>
            </a:r>
            <a:r>
              <a:rPr lang="en-US" sz="1200" dirty="0" smtClean="0">
                <a:solidFill>
                  <a:srgbClr val="296A8E"/>
                </a:solidFill>
                <a:latin typeface="Segoe"/>
                <a:cs typeface="Segoe"/>
              </a:rPr>
              <a:t>, Seattle, WA </a:t>
            </a:r>
            <a:endParaRPr lang="en-US" sz="1200" dirty="0">
              <a:solidFill>
                <a:srgbClr val="296A8E"/>
              </a:solidFill>
              <a:latin typeface="Segoe"/>
              <a:cs typeface="Sego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99" y="6533899"/>
            <a:ext cx="305235" cy="24423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21596" y="1836569"/>
            <a:ext cx="537408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rgbClr val="296A8E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1888" y="2774605"/>
            <a:ext cx="537490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6159" y="6528644"/>
            <a:ext cx="2895600" cy="365125"/>
          </a:xfrm>
          <a:prstGeom prst="rect">
            <a:avLst/>
          </a:prstGeom>
        </p:spPr>
        <p:txBody>
          <a:bodyPr tIns="0" bIns="4572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AD-100 - Triggers, Born Evil or Misunderstood?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634" y="299140"/>
            <a:ext cx="8229600" cy="685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634" y="1662029"/>
            <a:ext cx="8229600" cy="462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95344" cy="36512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fld id="{99310187-CA79-4D58-ADE8-FA060E5FAFB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84177" y="5821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marL="0" algn="l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accent5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2400" kern="1200" dirty="0" smtClean="0">
          <a:solidFill>
            <a:schemeClr val="bg1"/>
          </a:solidFill>
          <a:latin typeface="Century Gothic"/>
          <a:ea typeface="+mn-ea"/>
          <a:cs typeface="+mn-cs"/>
        </a:defRPr>
      </a:lvl2pPr>
      <a:lvl3pPr marL="295275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2000" kern="1200" dirty="0" smtClean="0">
          <a:solidFill>
            <a:schemeClr val="bg1"/>
          </a:solidFill>
          <a:latin typeface="Century Gothic"/>
          <a:ea typeface="+mn-ea"/>
          <a:cs typeface="+mn-cs"/>
        </a:defRPr>
      </a:lvl3pPr>
      <a:lvl4pPr marL="579438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2000" kern="1200" dirty="0" smtClean="0">
          <a:solidFill>
            <a:schemeClr val="bg1"/>
          </a:solidFill>
          <a:latin typeface="Century Gothic"/>
          <a:ea typeface="+mn-ea"/>
          <a:cs typeface="+mn-cs"/>
        </a:defRPr>
      </a:lvl4pPr>
      <a:lvl5pPr marL="846138" indent="0" algn="l" defTabSz="914400" rtl="0" eaLnBrk="1" latinLnBrk="0" hangingPunct="1">
        <a:spcBef>
          <a:spcPct val="20000"/>
        </a:spcBef>
        <a:buFont typeface="Arial" pitchFamily="34" charset="0"/>
        <a:buNone/>
        <a:defRPr lang="en-US" sz="2000" kern="1200" dirty="0">
          <a:solidFill>
            <a:schemeClr val="bg1"/>
          </a:solidFill>
          <a:latin typeface="Century Gothic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Triggers: Born Evil or Misunderstood?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Louis Davidson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Statement - Defense</a:t>
            </a:r>
            <a:endParaRPr lang="en-US" dirty="0"/>
          </a:p>
        </p:txBody>
      </p:sp>
      <p:pic>
        <p:nvPicPr>
          <p:cNvPr id="6" name="Picture 3" descr="C:\Users\ThinOne\AppData\Local\Microsoft\Windows\Temporary Internet Files\Content.IE5\NF1GSVJ3\MC9002871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5" y="1066800"/>
            <a:ext cx="7023815" cy="498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overall data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Issue with Database Implementations</a:t>
            </a:r>
          </a:p>
          <a:p>
            <a:pPr lvl="1"/>
            <a:r>
              <a:rPr lang="en-US" dirty="0" smtClean="0"/>
              <a:t>#1 Data Quality</a:t>
            </a:r>
          </a:p>
          <a:p>
            <a:pPr lvl="1"/>
            <a:r>
              <a:rPr lang="en-US" dirty="0" smtClean="0"/>
              <a:t>#2 Does any other issue matter if the data quality is unsatisfactory?</a:t>
            </a:r>
          </a:p>
          <a:p>
            <a:pPr lvl="2"/>
            <a:r>
              <a:rPr lang="en-US" dirty="0" smtClean="0"/>
              <a:t>Obviously performance and usability is important, but still quality is the most important thing</a:t>
            </a:r>
          </a:p>
          <a:p>
            <a:r>
              <a:rPr lang="en-US" dirty="0" smtClean="0"/>
              <a:t>Anything we can do to manage our servers and keep the data clean the better</a:t>
            </a:r>
          </a:p>
          <a:p>
            <a:r>
              <a:rPr lang="en-US" dirty="0" smtClean="0"/>
              <a:t>Triggers are a VERY small part of the picture! </a:t>
            </a:r>
          </a:p>
          <a:p>
            <a:pPr lvl="1"/>
            <a:r>
              <a:rPr lang="en-US" dirty="0" smtClean="0"/>
              <a:t>But still a part of the picture…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Protection.1/3 – Start right!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getting the structure correct</a:t>
            </a:r>
          </a:p>
          <a:p>
            <a:pPr lvl="1"/>
            <a:r>
              <a:rPr lang="en-US" dirty="0" smtClean="0"/>
              <a:t>Normalization -Normalized structures are far less susceptible to data integrity issues</a:t>
            </a:r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Match </a:t>
            </a:r>
            <a:r>
              <a:rPr lang="en-US" dirty="0" err="1" smtClean="0"/>
              <a:t>datatypes</a:t>
            </a:r>
            <a:r>
              <a:rPr lang="en-US" dirty="0" smtClean="0"/>
              <a:t> to the needs of the user</a:t>
            </a:r>
          </a:p>
          <a:p>
            <a:pPr lvl="2"/>
            <a:r>
              <a:rPr lang="en-US" dirty="0" smtClean="0"/>
              <a:t>Data stored in the right </a:t>
            </a:r>
            <a:r>
              <a:rPr lang="en-US" dirty="0" err="1" smtClean="0"/>
              <a:t>datatype</a:t>
            </a:r>
            <a:r>
              <a:rPr lang="en-US" dirty="0" smtClean="0"/>
              <a:t> works better for the Query Processor</a:t>
            </a:r>
          </a:p>
          <a:p>
            <a:r>
              <a:rPr lang="en-US" dirty="0" smtClean="0"/>
              <a:t>Make sure only the </a:t>
            </a:r>
            <a:r>
              <a:rPr lang="en-US" dirty="0"/>
              <a:t>r</a:t>
            </a:r>
            <a:r>
              <a:rPr lang="en-US" dirty="0" smtClean="0"/>
              <a:t>ight people are modifying structures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Protection.2/3 -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NULL: Determines if a column will accept NULL for its value. NULL constraints aren’t technically constraint objects, they behave like them.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PRIMARY KEY and UNIQUE: Used to make sure your rows contain only unique combinations of values over a given set of key columns. </a:t>
            </a:r>
          </a:p>
          <a:p>
            <a:endParaRPr lang="en-US" dirty="0" smtClean="0"/>
          </a:p>
          <a:p>
            <a:r>
              <a:rPr lang="en-US" dirty="0" smtClean="0"/>
              <a:t>FOREIGN KEY: Used to make sure that any migrated keys have only valid values that match the key columns they reference.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DEFAULT: Used to set an acceptable default value for a column when the user doesn’t provide one. (Some people don’t count defaults as constraints, because they don’t constrain updates.)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CHECK: Used to limit the values that can be entered into a single column or an entire row.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Protection.3/3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Determine what can be reliably done using client code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Compiled, procedural code</a:t>
            </a:r>
          </a:p>
          <a:p>
            <a:r>
              <a:rPr lang="en-US" dirty="0" smtClean="0"/>
              <a:t>The key word in previous statement: “reliably”</a:t>
            </a:r>
          </a:p>
          <a:p>
            <a:pPr lvl="1"/>
            <a:r>
              <a:rPr lang="en-US" dirty="0" smtClean="0"/>
              <a:t>Client code is notoriously untrustworthy</a:t>
            </a:r>
          </a:p>
          <a:p>
            <a:pPr lvl="1"/>
            <a:r>
              <a:rPr lang="en-US" dirty="0" smtClean="0"/>
              <a:t>It gets worse when it a rule has to be enforced in multiple places</a:t>
            </a:r>
          </a:p>
          <a:p>
            <a:pPr lvl="1"/>
            <a:r>
              <a:rPr lang="en-US" dirty="0" smtClean="0"/>
              <a:t>Often multiple layers implementing the same rules can be useful</a:t>
            </a:r>
          </a:p>
          <a:p>
            <a:r>
              <a:rPr lang="en-US" dirty="0" smtClean="0"/>
              <a:t>Then come triggers…filling in gaps that can not be handled reliably in any other manner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Prosecution – Evidence</a:t>
            </a:r>
            <a:endParaRPr lang="en-US" dirty="0"/>
          </a:p>
        </p:txBody>
      </p:sp>
      <p:pic>
        <p:nvPicPr>
          <p:cNvPr id="3074" name="Picture 2" descr="C:\Users\ThinOne\AppData\Local\Microsoft\Windows\Temporary Internet Files\Content.IE5\71X5DRLC\MC900287177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67370"/>
            <a:ext cx="6553200" cy="47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Exhibit A – Multi-row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DML triggers must be coded using Multi-Row operations</a:t>
            </a:r>
          </a:p>
          <a:p>
            <a:r>
              <a:rPr lang="en-US" smtClean="0"/>
              <a:t>Not getting this right can cause data to be allowed in that is actually incorrect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9389"/>
            <a:ext cx="4038600" cy="344758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Exhibit B –Settings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Triggers are subject to settings at the server and the database level that can change how the code works AT RUNTIME!</a:t>
            </a:r>
          </a:p>
          <a:p>
            <a:r>
              <a:rPr lang="en-US" dirty="0" smtClean="0"/>
              <a:t>Including:</a:t>
            </a:r>
          </a:p>
          <a:p>
            <a:pPr lvl="2"/>
            <a:r>
              <a:rPr lang="en-US" b="1" dirty="0" err="1" smtClean="0"/>
              <a:t>sp_serveroption</a:t>
            </a:r>
            <a:r>
              <a:rPr lang="en-US" b="1" dirty="0" smtClean="0"/>
              <a:t>— nested triggers </a:t>
            </a:r>
            <a:r>
              <a:rPr lang="en-US" b="1" dirty="0" smtClean="0"/>
              <a:t> (default ON)</a:t>
            </a:r>
            <a:r>
              <a:rPr lang="en-US" dirty="0" smtClean="0"/>
              <a:t>– </a:t>
            </a:r>
            <a:r>
              <a:rPr lang="en-US" dirty="0" smtClean="0"/>
              <a:t>Determines if a DML statement from one trigger causes other DML triggers to be executed</a:t>
            </a:r>
          </a:p>
          <a:p>
            <a:pPr lvl="2"/>
            <a:r>
              <a:rPr lang="en-US" b="1" dirty="0" smtClean="0"/>
              <a:t>Database option—RECURSIVE_TRIGGERS </a:t>
            </a:r>
            <a:r>
              <a:rPr lang="en-US" b="1" dirty="0" smtClean="0"/>
              <a:t> (default OFF)</a:t>
            </a:r>
            <a:r>
              <a:rPr lang="en-US" dirty="0" smtClean="0"/>
              <a:t>– </a:t>
            </a:r>
            <a:r>
              <a:rPr lang="en-US" dirty="0" smtClean="0"/>
              <a:t>Determines if an update on the table where the trigger fired causes the same triggers to fire again</a:t>
            </a:r>
          </a:p>
          <a:p>
            <a:pPr lvl="2"/>
            <a:r>
              <a:rPr lang="en-US" b="1" dirty="0" err="1"/>
              <a:t>sp_serveroption</a:t>
            </a:r>
            <a:r>
              <a:rPr lang="en-US" b="1" dirty="0"/>
              <a:t>–disallow results from </a:t>
            </a:r>
            <a:r>
              <a:rPr lang="en-US" b="1" dirty="0" smtClean="0"/>
              <a:t>triggers (default OFF)</a:t>
            </a:r>
            <a:r>
              <a:rPr lang="en-US" dirty="0" smtClean="0"/>
              <a:t>: </a:t>
            </a:r>
            <a:r>
              <a:rPr lang="en-US" dirty="0" smtClean="0"/>
              <a:t>Turn </a:t>
            </a:r>
            <a:r>
              <a:rPr lang="en-US" dirty="0"/>
              <a:t>this setting on will ensure that any trigger that tries to return data to the client will get </a:t>
            </a:r>
            <a:r>
              <a:rPr lang="en-US" dirty="0" smtClean="0"/>
              <a:t>an error </a:t>
            </a:r>
          </a:p>
          <a:p>
            <a:pPr lvl="2"/>
            <a:r>
              <a:rPr lang="en-US" b="1" dirty="0" err="1"/>
              <a:t>s</a:t>
            </a:r>
            <a:r>
              <a:rPr lang="en-US" b="1" dirty="0" err="1" smtClean="0"/>
              <a:t>p_serveroption</a:t>
            </a:r>
            <a:r>
              <a:rPr lang="en-US" b="1" dirty="0" smtClean="0"/>
              <a:t>-server </a:t>
            </a:r>
            <a:r>
              <a:rPr lang="en-US" b="1" dirty="0"/>
              <a:t>trigger </a:t>
            </a:r>
            <a:r>
              <a:rPr lang="en-US" b="1" dirty="0" smtClean="0"/>
              <a:t>recursion (default ON) </a:t>
            </a:r>
            <a:r>
              <a:rPr lang="en-US" b="1" dirty="0" smtClean="0"/>
              <a:t>– </a:t>
            </a:r>
            <a:r>
              <a:rPr lang="en-US" dirty="0" smtClean="0"/>
              <a:t>Determines if DDL in a server DDL trigger causes it to fire again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Exhibit C –Messy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Errors that occur in triggers can result in multiple different outcomes, depending on how they are coded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9389"/>
            <a:ext cx="4038600" cy="344758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Exhibit D –Weird Things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DML Triggers can make the action you want to take not actually occur</a:t>
            </a:r>
          </a:p>
          <a:p>
            <a:r>
              <a:rPr lang="en-US" smtClean="0"/>
              <a:t>This can go unnoticed for long periods of time, causing data loss</a:t>
            </a:r>
          </a:p>
          <a:p>
            <a:r>
              <a:rPr lang="en-US" smtClean="0"/>
              <a:t>Even worse, sometimes triggers return results…by accident…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9389"/>
            <a:ext cx="4038600" cy="344758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343400" cy="5096256"/>
          </a:xfrm>
        </p:spPr>
        <p:txBody>
          <a:bodyPr>
            <a:normAutofit/>
          </a:bodyPr>
          <a:lstStyle/>
          <a:p>
            <a:r>
              <a:rPr lang="en-US" dirty="0" smtClean="0"/>
              <a:t>Been in IT for over 18 years</a:t>
            </a:r>
          </a:p>
          <a:p>
            <a:r>
              <a:rPr lang="en-US" dirty="0" smtClean="0"/>
              <a:t>Microsoft MVP For 9 Years</a:t>
            </a:r>
          </a:p>
          <a:p>
            <a:r>
              <a:rPr lang="en-US" dirty="0" smtClean="0"/>
              <a:t>Corporate Data Architect</a:t>
            </a:r>
          </a:p>
          <a:p>
            <a:r>
              <a:rPr lang="en-US" dirty="0" smtClean="0"/>
              <a:t>Written five books on </a:t>
            </a:r>
            <a:br>
              <a:rPr lang="en-US" dirty="0" smtClean="0"/>
            </a:br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Ok, so they were all versions </a:t>
            </a:r>
            <a:br>
              <a:rPr lang="en-US" dirty="0" smtClean="0"/>
            </a:br>
            <a:r>
              <a:rPr lang="en-US" dirty="0" smtClean="0"/>
              <a:t>of the same book.  They at </a:t>
            </a:r>
            <a:br>
              <a:rPr lang="en-US" dirty="0" smtClean="0"/>
            </a:br>
            <a:r>
              <a:rPr lang="en-US" dirty="0" smtClean="0"/>
              <a:t>least had slightly different titles each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0"/>
            <a:ext cx="3114479" cy="4134264"/>
          </a:xfrm>
        </p:spPr>
      </p:pic>
    </p:spTree>
    <p:extLst>
      <p:ext uri="{BB962C8B-B14F-4D97-AF65-F5344CB8AC3E}">
        <p14:creationId xmlns:p14="http://schemas.microsoft.com/office/powerpoint/2010/main" val="4357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Prosecution – Last Minute Witnesses?</a:t>
            </a:r>
            <a:endParaRPr lang="en-US" dirty="0"/>
          </a:p>
        </p:txBody>
      </p:sp>
      <p:pic>
        <p:nvPicPr>
          <p:cNvPr id="1027" name="Picture 3" descr="C:\Users\ThinOne\AppData\Local\Microsoft\Windows\Temporary Internet Files\Content.IE5\83EZIO90\MC900287181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914400"/>
            <a:ext cx="6172200" cy="53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Evidence</a:t>
            </a:r>
            <a:endParaRPr lang="en-US" dirty="0"/>
          </a:p>
        </p:txBody>
      </p:sp>
      <p:pic>
        <p:nvPicPr>
          <p:cNvPr id="3074" name="Picture 2" descr="C:\Users\ThinOne\AppData\Local\Microsoft\Windows\Temporary Internet Files\Content.IE5\71X5DRLC\MC900287177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67370"/>
            <a:ext cx="6553200" cy="47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A –Skill and Templates…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true, triggers are not “simple”</a:t>
            </a:r>
          </a:p>
          <a:p>
            <a:r>
              <a:rPr lang="en-US" dirty="0" smtClean="0"/>
              <a:t>However, the prosecution would have you believe they are impossible</a:t>
            </a:r>
          </a:p>
          <a:p>
            <a:pPr lvl="1"/>
            <a:r>
              <a:rPr lang="en-US" dirty="0" smtClean="0"/>
              <a:t>With caution and process, they are very possible</a:t>
            </a:r>
          </a:p>
          <a:p>
            <a:r>
              <a:rPr lang="en-US" dirty="0" smtClean="0"/>
              <a:t>Start from a template that sets you up for success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9389"/>
            <a:ext cx="4038600" cy="344758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B –Automatic Protection…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coded properly, prevents data that does not meet minimum standards to be stored, even if the rules are complex..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9389"/>
            <a:ext cx="4038600" cy="344758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C – Makes Magic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Triggers can, when needed do validations that other types of automatic code cannot:</a:t>
            </a:r>
          </a:p>
          <a:p>
            <a:pPr lvl="1"/>
            <a:r>
              <a:rPr lang="en-US" dirty="0" smtClean="0"/>
              <a:t>Access data </a:t>
            </a:r>
            <a:r>
              <a:rPr lang="en-US" dirty="0"/>
              <a:t>in multiple rows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data in a different table</a:t>
            </a:r>
          </a:p>
          <a:p>
            <a:pPr lvl="1"/>
            <a:r>
              <a:rPr lang="en-US" dirty="0"/>
              <a:t>Introduce side effects</a:t>
            </a:r>
          </a:p>
          <a:p>
            <a:pPr lvl="1"/>
            <a:r>
              <a:rPr lang="en-US" dirty="0"/>
              <a:t>Stop DML operations</a:t>
            </a:r>
          </a:p>
          <a:p>
            <a:pPr lvl="1"/>
            <a:r>
              <a:rPr lang="en-US" dirty="0"/>
              <a:t>Work on DDL operations</a:t>
            </a:r>
          </a:p>
          <a:p>
            <a:pPr lvl="1"/>
            <a:r>
              <a:rPr lang="en-US" dirty="0"/>
              <a:t>Work on Login operations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C – Example Magic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Magical operations can occur with minimal coding where necessary and zero visible system impact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Clandestinely adding to third party systems</a:t>
            </a:r>
          </a:p>
          <a:p>
            <a:pPr lvl="1"/>
            <a:r>
              <a:rPr lang="en-US" dirty="0" smtClean="0"/>
              <a:t>Row metadata (last modified time)</a:t>
            </a:r>
          </a:p>
          <a:p>
            <a:pPr lvl="1"/>
            <a:r>
              <a:rPr lang="en-US" dirty="0" smtClean="0"/>
              <a:t>Logging changes to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9389"/>
            <a:ext cx="4038600" cy="344758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D – Metadata Makes Life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bits of metadata in the catalog objects that make it easier to support triggers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sys.configurations</a:t>
            </a:r>
            <a:r>
              <a:rPr lang="en-US" dirty="0" smtClean="0"/>
              <a:t>: check the settings for nested triggers and results allowed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sys.databases</a:t>
            </a:r>
            <a:r>
              <a:rPr lang="en-US" dirty="0" smtClean="0"/>
              <a:t>: see if recursive triggers set to on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sys.triggers</a:t>
            </a:r>
            <a:r>
              <a:rPr lang="en-US" dirty="0" smtClean="0"/>
              <a:t>: list triggers and properties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sys.trigger_events</a:t>
            </a:r>
            <a:r>
              <a:rPr lang="en-US" dirty="0" smtClean="0"/>
              <a:t>: list events that cause triggers to fire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sys.dm_sql_referenced_entities</a:t>
            </a:r>
            <a:r>
              <a:rPr lang="en-US" dirty="0" smtClean="0"/>
              <a:t>: see objects and columns referenced in triggers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Exhibit E – Works on Any Edition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43055"/>
              </p:ext>
            </p:extLst>
          </p:nvPr>
        </p:nvGraphicFramePr>
        <p:xfrm>
          <a:off x="434975" y="1662113"/>
          <a:ext cx="8229600" cy="462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Last Minute Witness?</a:t>
            </a:r>
            <a:endParaRPr lang="en-US" dirty="0"/>
          </a:p>
        </p:txBody>
      </p:sp>
      <p:pic>
        <p:nvPicPr>
          <p:cNvPr id="2053" name="Picture 5" descr="C:\Users\ThinOne\AppData\Local\Microsoft\Windows\Temporary Internet Files\Content.IE5\71X5DRLC\MC90028763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5087"/>
            <a:ext cx="6400800" cy="48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- Prosecution</a:t>
            </a:r>
            <a:endParaRPr lang="en-US" dirty="0"/>
          </a:p>
        </p:txBody>
      </p:sp>
      <p:pic>
        <p:nvPicPr>
          <p:cNvPr id="1026" name="Picture 2" descr="C:\Users\ThinOne\AppData\Local\Microsoft\Windows\Temporary Internet Files\Content.IE5\83EZIO90\MC900287624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990600"/>
            <a:ext cx="6858000" cy="51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Triggers are coded modules that are very similar to stored procedures</a:t>
            </a:r>
          </a:p>
          <a:p>
            <a:pPr lvl="1"/>
            <a:r>
              <a:rPr lang="en-US" dirty="0" smtClean="0"/>
              <a:t>Not called directly, but are “triggered” by certain events</a:t>
            </a:r>
          </a:p>
          <a:p>
            <a:pPr lvl="1"/>
            <a:r>
              <a:rPr lang="en-US" dirty="0" smtClean="0"/>
              <a:t>With “special” tools to access event data</a:t>
            </a:r>
          </a:p>
          <a:p>
            <a:r>
              <a:rPr lang="en-US" dirty="0" smtClean="0"/>
              <a:t>Triggers </a:t>
            </a:r>
            <a:r>
              <a:rPr lang="en-US" dirty="0"/>
              <a:t>existed in Microsoft SQL Server 1.0 (far before check constraints</a:t>
            </a:r>
            <a:r>
              <a:rPr lang="en-US" dirty="0" smtClean="0"/>
              <a:t>!)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/>
              <a:t>DML </a:t>
            </a:r>
            <a:r>
              <a:rPr lang="en-US" dirty="0" smtClean="0"/>
              <a:t>–Table/View </a:t>
            </a:r>
            <a:r>
              <a:rPr lang="en-US" dirty="0"/>
              <a:t>level, fire on INSERT, UPDATE and/or DELETE </a:t>
            </a:r>
            <a:r>
              <a:rPr lang="en-US" dirty="0" smtClean="0"/>
              <a:t>to a single object</a:t>
            </a:r>
          </a:p>
          <a:p>
            <a:pPr lvl="2"/>
            <a:r>
              <a:rPr lang="en-US" dirty="0" smtClean="0"/>
              <a:t>Once per statement, regardless of number of rows</a:t>
            </a:r>
          </a:p>
          <a:p>
            <a:pPr lvl="1"/>
            <a:r>
              <a:rPr lang="en-US" dirty="0" smtClean="0"/>
              <a:t>DDL </a:t>
            </a:r>
            <a:r>
              <a:rPr lang="en-US" dirty="0"/>
              <a:t>– Server or Database level, fire whenever a DDL statement is executed</a:t>
            </a:r>
          </a:p>
          <a:p>
            <a:pPr lvl="1"/>
            <a:r>
              <a:rPr lang="en-US" dirty="0"/>
              <a:t>Login – Fire whenever a user logs into the </a:t>
            </a:r>
            <a:r>
              <a:rPr lang="en-US" dirty="0" smtClean="0"/>
              <a:t>server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– </a:t>
            </a:r>
            <a:r>
              <a:rPr lang="en-US" dirty="0" smtClean="0"/>
              <a:t>Prosecution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sneaky, devious objects </a:t>
            </a:r>
          </a:p>
          <a:p>
            <a:r>
              <a:rPr lang="en-US" dirty="0" smtClean="0"/>
              <a:t>Triggers </a:t>
            </a:r>
            <a:r>
              <a:rPr lang="en-US" dirty="0"/>
              <a:t>are the most complex code that has to be maintained</a:t>
            </a:r>
          </a:p>
          <a:p>
            <a:pPr lvl="1"/>
            <a:r>
              <a:rPr lang="en-US" dirty="0"/>
              <a:t>DBAs need to be cognizant of their existence of they will drive you </a:t>
            </a:r>
            <a:r>
              <a:rPr lang="en-US" dirty="0" smtClean="0"/>
              <a:t>NUTS</a:t>
            </a:r>
          </a:p>
          <a:p>
            <a:r>
              <a:rPr lang="en-US" dirty="0" smtClean="0"/>
              <a:t>Any positives are always prefixed with: As long as you know what you are doing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- Defense</a:t>
            </a:r>
            <a:endParaRPr lang="en-US" dirty="0"/>
          </a:p>
        </p:txBody>
      </p:sp>
      <p:pic>
        <p:nvPicPr>
          <p:cNvPr id="6" name="Picture 3" descr="C:\Users\ThinOne\AppData\Local\Microsoft\Windows\Temporary Internet Files\Content.IE5\NF1GSVJ3\MC9002871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58" y="1600200"/>
            <a:ext cx="6324600" cy="448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– Defense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Triggers fill a gap of data validation that cannot be done easily otherwise</a:t>
            </a:r>
          </a:p>
          <a:p>
            <a:pPr lvl="1"/>
            <a:r>
              <a:rPr lang="en-US" dirty="0"/>
              <a:t>Multi-row </a:t>
            </a:r>
            <a:r>
              <a:rPr lang="en-US" dirty="0" smtClean="0"/>
              <a:t>validations</a:t>
            </a:r>
          </a:p>
          <a:p>
            <a:pPr lvl="1"/>
            <a:r>
              <a:rPr lang="en-US" dirty="0" smtClean="0"/>
              <a:t>Multi-table validations</a:t>
            </a:r>
            <a:endParaRPr lang="en-US" dirty="0"/>
          </a:p>
          <a:p>
            <a:pPr lvl="1"/>
            <a:r>
              <a:rPr lang="en-US" dirty="0"/>
              <a:t>Auditing (certainly where Version &lt; Enterprise)</a:t>
            </a:r>
          </a:p>
          <a:p>
            <a:pPr lvl="1"/>
            <a:r>
              <a:rPr lang="en-US" dirty="0"/>
              <a:t>Complex Cascading operations</a:t>
            </a:r>
          </a:p>
          <a:p>
            <a:r>
              <a:rPr lang="en-US" dirty="0" smtClean="0"/>
              <a:t>Triggers allow you to make silent changes to system </a:t>
            </a:r>
            <a:r>
              <a:rPr lang="en-US" sz="2400" i="1" dirty="0" smtClean="0"/>
              <a:t>(the prosecution called this sneaky, I call </a:t>
            </a:r>
            <a:r>
              <a:rPr lang="en-US" sz="2400" i="1" smtClean="0"/>
              <a:t>it useful)</a:t>
            </a:r>
            <a:endParaRPr lang="en-US" i="1" dirty="0" smtClean="0"/>
          </a:p>
          <a:p>
            <a:r>
              <a:rPr lang="en-US" dirty="0" smtClean="0"/>
              <a:t>As long as programmers/users are aware of their existence and purpose, they are helpful and useful 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Ladies and Gentlemen of the 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time, what says you?</a:t>
            </a:r>
          </a:p>
          <a:p>
            <a:r>
              <a:rPr lang="en-US" dirty="0" smtClean="0"/>
              <a:t>You can find them</a:t>
            </a:r>
          </a:p>
          <a:p>
            <a:pPr lvl="1"/>
            <a:r>
              <a:rPr lang="en-US" dirty="0" smtClean="0"/>
              <a:t>5 - Evil 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1 – Misunderstood (aka Awesome!)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Quit your job before being forced to use a trigger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Never </a:t>
            </a:r>
            <a:r>
              <a:rPr lang="en-US" sz="3200" dirty="0" smtClean="0"/>
              <a:t>use them in any </a:t>
            </a:r>
            <a:r>
              <a:rPr lang="en-US" sz="3200" dirty="0" smtClean="0"/>
              <a:t>case, unless your boss forces you 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Only use them when absolutely necessary and you can’t come up with any other method that would </a:t>
            </a:r>
            <a:r>
              <a:rPr lang="en-US" sz="3200" dirty="0" smtClean="0"/>
              <a:t>work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them </a:t>
            </a:r>
            <a:r>
              <a:rPr lang="en-US" sz="3200" dirty="0" smtClean="0"/>
              <a:t>in any case where they seem needed and you can’t think of any other solution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them for everything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00400"/>
            <a:ext cx="8305800" cy="1295400"/>
          </a:xfrm>
          <a:prstGeom prst="rect">
            <a:avLst/>
          </a:prstGeom>
          <a:gradFill flip="none" rotWithShape="1">
            <a:gsLst>
              <a:gs pos="87000">
                <a:schemeClr val="accent1">
                  <a:tint val="66000"/>
                  <a:satMod val="160000"/>
                  <a:alpha val="7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Triggers execute as part of the operation statement</a:t>
            </a:r>
          </a:p>
          <a:p>
            <a:pPr lvl="1"/>
            <a:r>
              <a:rPr lang="en-US" dirty="0" smtClean="0"/>
              <a:t>ROLLBACK in the trigger will stop the operation (and anything else that is part of the current transaction)</a:t>
            </a:r>
          </a:p>
          <a:p>
            <a:r>
              <a:rPr lang="en-US" dirty="0"/>
              <a:t>Can use EXECUTE AS </a:t>
            </a:r>
            <a:r>
              <a:rPr lang="en-US" dirty="0" smtClean="0"/>
              <a:t>to elevate the permissions of the trigger code (in extreme circumstances!)</a:t>
            </a:r>
          </a:p>
          <a:p>
            <a:r>
              <a:rPr lang="en-US" dirty="0" smtClean="0"/>
              <a:t>Never return any results from triggers</a:t>
            </a:r>
          </a:p>
          <a:p>
            <a:pPr lvl="1"/>
            <a:r>
              <a:rPr lang="en-US" dirty="0" smtClean="0"/>
              <a:t>Ability to do so will be removed in an upcoming SQL Server version</a:t>
            </a:r>
          </a:p>
          <a:p>
            <a:pPr lvl="1"/>
            <a:r>
              <a:rPr lang="en-US" dirty="0" smtClean="0"/>
              <a:t>Currently controlled with “disallow results from triggers” server setting </a:t>
            </a:r>
          </a:p>
          <a:p>
            <a:pPr lvl="1"/>
            <a:r>
              <a:rPr lang="en-US" dirty="0" smtClean="0"/>
              <a:t>Should operate silently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session we will put triggers on trial</a:t>
            </a:r>
          </a:p>
          <a:p>
            <a:r>
              <a:rPr lang="en-US" dirty="0" smtClean="0"/>
              <a:t>I will play the part of Judge, Prosecutor, and Defense Attorney</a:t>
            </a:r>
          </a:p>
          <a:p>
            <a:r>
              <a:rPr lang="en-US" dirty="0" smtClean="0"/>
              <a:t>I will provide many exhibits (aka Code Demos) to demonstrate my points</a:t>
            </a:r>
          </a:p>
          <a:p>
            <a:r>
              <a:rPr lang="en-US" dirty="0" smtClean="0"/>
              <a:t>You will play the part of Jury Member and possibly Witness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Part of the Process - 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Judge triggers… You will be given the following choices, majority rules</a:t>
            </a:r>
          </a:p>
          <a:p>
            <a:r>
              <a:rPr lang="en-US" dirty="0" smtClean="0"/>
              <a:t>You can find them</a:t>
            </a:r>
          </a:p>
          <a:p>
            <a:pPr lvl="1"/>
            <a:r>
              <a:rPr lang="en-US" dirty="0" smtClean="0"/>
              <a:t>5 - Evil 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1 – Misunderstood (aka Awesome!)</a:t>
            </a:r>
          </a:p>
          <a:p>
            <a:r>
              <a:rPr lang="en-US" dirty="0" smtClean="0"/>
              <a:t>Then we discuss sentencing…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to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pic>
        <p:nvPicPr>
          <p:cNvPr id="1026" name="Picture 2" descr="C:\Users\ThinOne\AppData\Local\Microsoft\Windows\Temporary Internet Files\Content.IE5\83EZIO90\MC900287437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096000" cy="48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Statements - Prosecution</a:t>
            </a:r>
            <a:endParaRPr lang="en-US" dirty="0"/>
          </a:p>
        </p:txBody>
      </p:sp>
      <p:pic>
        <p:nvPicPr>
          <p:cNvPr id="1026" name="Picture 2" descr="C:\Users\ThinOne\AppData\Local\Microsoft\Windows\Temporary Internet Files\Content.IE5\83EZIO90\MC900287624[1]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066800"/>
            <a:ext cx="6646082" cy="49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are dangerous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Sneaky…can do weird stuff to data that isn’t obvious</a:t>
            </a:r>
          </a:p>
          <a:p>
            <a:r>
              <a:rPr lang="en-US" dirty="0" smtClean="0"/>
              <a:t>Performance could be affected</a:t>
            </a:r>
          </a:p>
          <a:p>
            <a:r>
              <a:rPr lang="en-US" dirty="0" smtClean="0"/>
              <a:t>Difficult to get right unless you are really careful</a:t>
            </a:r>
          </a:p>
          <a:p>
            <a:pPr lvl="1"/>
            <a:r>
              <a:rPr lang="en-US" dirty="0" smtClean="0"/>
              <a:t>Multi-row operations for DML triggers are commonly screwed up</a:t>
            </a:r>
          </a:p>
          <a:p>
            <a:r>
              <a:rPr lang="en-US" dirty="0" smtClean="0"/>
              <a:t>Very often the source of problems that aren’t diagnosed because they execute silently</a:t>
            </a:r>
          </a:p>
          <a:p>
            <a:r>
              <a:rPr lang="en-US" dirty="0" smtClean="0"/>
              <a:t>Error handling can be messy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AD-100 - Triggers, Born Evil or Misunderstood?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310187-CA79-4D58-ADE8-FA060E5FAF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SS 2011_SpeakerTemplateDark">
  <a:themeElements>
    <a:clrScheme name="PASS SUMMIT 2012 1">
      <a:dk1>
        <a:sysClr val="windowText" lastClr="000000"/>
      </a:dk1>
      <a:lt1>
        <a:sysClr val="window" lastClr="FFFFFF"/>
      </a:lt1>
      <a:dk2>
        <a:srgbClr val="2B5377"/>
      </a:dk2>
      <a:lt2>
        <a:srgbClr val="EEECE1"/>
      </a:lt2>
      <a:accent1>
        <a:srgbClr val="FA761C"/>
      </a:accent1>
      <a:accent2>
        <a:srgbClr val="C00000"/>
      </a:accent2>
      <a:accent3>
        <a:srgbClr val="007891"/>
      </a:accent3>
      <a:accent4>
        <a:srgbClr val="FFC805"/>
      </a:accent4>
      <a:accent5>
        <a:srgbClr val="296A8E"/>
      </a:accent5>
      <a:accent6>
        <a:srgbClr val="72BA30"/>
      </a:accent6>
      <a:hlink>
        <a:srgbClr val="FA761C"/>
      </a:hlink>
      <a:folHlink>
        <a:srgbClr val="FA761C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E3CD0F1AFC41B71405F6839EC952" ma:contentTypeVersion="0" ma:contentTypeDescription="Create a new document." ma:contentTypeScope="" ma:versionID="39068b836d0a019fbfcaeb7a560ba7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3d3ce752f89babdaafdc570ef9d50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528796-4DB1-4C37-BC4E-1FDEFDAD39C5}"/>
</file>

<file path=customXml/itemProps2.xml><?xml version="1.0" encoding="utf-8"?>
<ds:datastoreItem xmlns:ds="http://schemas.openxmlformats.org/officeDocument/2006/customXml" ds:itemID="{975EC743-9285-4040-AF39-B2EA914BA008}"/>
</file>

<file path=customXml/itemProps3.xml><?xml version="1.0" encoding="utf-8"?>
<ds:datastoreItem xmlns:ds="http://schemas.openxmlformats.org/officeDocument/2006/customXml" ds:itemID="{AAD44063-742C-469B-BFFA-F3C25A9808C8}"/>
</file>

<file path=docProps/app.xml><?xml version="1.0" encoding="utf-8"?>
<Properties xmlns="http://schemas.openxmlformats.org/officeDocument/2006/extended-properties" xmlns:vt="http://schemas.openxmlformats.org/officeDocument/2006/docPropsVTypes">
  <Template>Triggers_Born Evil or Misunderstood_pass</Template>
  <TotalTime>708</TotalTime>
  <Words>1655</Words>
  <Application>Microsoft Office PowerPoint</Application>
  <PresentationFormat>On-screen Show (4:3)</PresentationFormat>
  <Paragraphs>246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PASS 2011_SpeakerTemplateDark</vt:lpstr>
      <vt:lpstr>Triggers: Born Evil or Misunderstood?</vt:lpstr>
      <vt:lpstr>Who am I?</vt:lpstr>
      <vt:lpstr>Brief Introduction</vt:lpstr>
      <vt:lpstr>Introduction - Continued</vt:lpstr>
      <vt:lpstr>The Setup…</vt:lpstr>
      <vt:lpstr>Your Part of the Process - Jury</vt:lpstr>
      <vt:lpstr>Come to order</vt:lpstr>
      <vt:lpstr>Opening Statements - Prosecution</vt:lpstr>
      <vt:lpstr>Triggers are dangerous</vt:lpstr>
      <vt:lpstr>Opening Statement - Defense</vt:lpstr>
      <vt:lpstr>What is the overall data problem?</vt:lpstr>
      <vt:lpstr>Data Protection.1/3 – Start right!</vt:lpstr>
      <vt:lpstr>Data Protection.2/3 - Constraints</vt:lpstr>
      <vt:lpstr>Data Protection.3/3</vt:lpstr>
      <vt:lpstr>Prosecution – Evidence</vt:lpstr>
      <vt:lpstr>Exhibit A – Multi-row Operations</vt:lpstr>
      <vt:lpstr>Exhibit B –Settings</vt:lpstr>
      <vt:lpstr>Exhibit C –Messy Error Handling</vt:lpstr>
      <vt:lpstr>Exhibit D –Weird Things Happen</vt:lpstr>
      <vt:lpstr>Prosecution – Last Minute Witnesses?</vt:lpstr>
      <vt:lpstr>Defense – Evidence</vt:lpstr>
      <vt:lpstr>Exhibit A –Skill and Templates…</vt:lpstr>
      <vt:lpstr>Exhibit B –Automatic Protection…</vt:lpstr>
      <vt:lpstr>Exhibit C – Makes Magic Happen</vt:lpstr>
      <vt:lpstr>Exhibit C – Example Magic</vt:lpstr>
      <vt:lpstr>Exhibit D – Metadata Makes Life Easier</vt:lpstr>
      <vt:lpstr>Exhibit E – Works on Any Edition</vt:lpstr>
      <vt:lpstr>Defense – Last Minute Witness?</vt:lpstr>
      <vt:lpstr>Summation - Prosecution</vt:lpstr>
      <vt:lpstr>Summation – Prosecution Points</vt:lpstr>
      <vt:lpstr>Summation - Defense</vt:lpstr>
      <vt:lpstr>Summation – Defense Points</vt:lpstr>
      <vt:lpstr>Ladies and Gentlemen of the Jury</vt:lpstr>
      <vt:lpstr>Sentencing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ThinOne</dc:creator>
  <cp:lastModifiedBy>ThinOne</cp:lastModifiedBy>
  <cp:revision>42</cp:revision>
  <dcterms:created xsi:type="dcterms:W3CDTF">2012-09-24T01:40:55Z</dcterms:created>
  <dcterms:modified xsi:type="dcterms:W3CDTF">2012-11-07T18:36:57Z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0x010100D3E4E3CD0F1AFC41B71405F6839EC952</vt:lpwstr>
  </property>
</Properties>
</file>